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theme/themeOverride4.xml" ContentType="application/vnd.openxmlformats-officedocument.themeOverride+xml"/>
  <Override PartName="/ppt/charts/chart5.xml" ContentType="application/vnd.openxmlformats-officedocument.drawingml.chart+xml"/>
  <Override PartName="/ppt/theme/themeOverride5.xml" ContentType="application/vnd.openxmlformats-officedocument.themeOverride+xml"/>
  <Override PartName="/ppt/charts/chart6.xml" ContentType="application/vnd.openxmlformats-officedocument.drawingml.chart+xml"/>
  <Override PartName="/ppt/theme/themeOverride6.xml" ContentType="application/vnd.openxmlformats-officedocument.themeOverride+xml"/>
  <Override PartName="/ppt/charts/chart7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6" r:id="rId3"/>
    <p:sldId id="267" r:id="rId4"/>
    <p:sldId id="268" r:id="rId5"/>
    <p:sldId id="257" r:id="rId6"/>
    <p:sldId id="269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70" r:id="rId15"/>
    <p:sldId id="271" r:id="rId16"/>
    <p:sldId id="272" r:id="rId17"/>
    <p:sldId id="265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402" y="-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1.bin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2.bin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3.bin"/><Relationship Id="rId1" Type="http://schemas.openxmlformats.org/officeDocument/2006/relationships/themeOverride" Target="../theme/themeOverride3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4.bin"/><Relationship Id="rId1" Type="http://schemas.openxmlformats.org/officeDocument/2006/relationships/themeOverride" Target="../theme/themeOverride4.xml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5.bin"/><Relationship Id="rId1" Type="http://schemas.openxmlformats.org/officeDocument/2006/relationships/themeOverride" Target="../theme/themeOverride5.xml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6.bin"/><Relationship Id="rId1" Type="http://schemas.openxmlformats.org/officeDocument/2006/relationships/themeOverride" Target="../theme/themeOverride6.xm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../embeddings/oleObject7.bin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7.1664260717410319E-2"/>
          <c:y val="4.5977011494252873E-2"/>
          <c:w val="0.92833573928258972"/>
          <c:h val="0.65893713129119047"/>
        </c:manualLayout>
      </c:layout>
      <c:lineChart>
        <c:grouping val="standard"/>
        <c:varyColors val="0"/>
        <c:ser>
          <c:idx val="1"/>
          <c:order val="0"/>
          <c:tx>
            <c:v>Base Excise Tax Revenue</c:v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'Gasoline Base &amp; Var Excise Tax'!$B$1:$I$1</c:f>
              <c:strCache>
                <c:ptCount val="8"/>
                <c:pt idx="0">
                  <c:v>2008-2009</c:v>
                </c:pt>
                <c:pt idx="1">
                  <c:v>2009-2010</c:v>
                </c:pt>
                <c:pt idx="2">
                  <c:v>2010-2011</c:v>
                </c:pt>
                <c:pt idx="3">
                  <c:v>2011-2012</c:v>
                </c:pt>
                <c:pt idx="4">
                  <c:v>2012-2013</c:v>
                </c:pt>
                <c:pt idx="5">
                  <c:v>2013-2014</c:v>
                </c:pt>
                <c:pt idx="6">
                  <c:v>2014-2015</c:v>
                </c:pt>
                <c:pt idx="7">
                  <c:v>2015-2016</c:v>
                </c:pt>
              </c:strCache>
            </c:strRef>
          </c:cat>
          <c:val>
            <c:numRef>
              <c:f>'Gasoline Base &amp; Var Excise Tax'!$B$5:$I$5</c:f>
              <c:numCache>
                <c:formatCode>"$"#,##0.0</c:formatCode>
                <c:ptCount val="8"/>
                <c:pt idx="0">
                  <c:v>1.938639</c:v>
                </c:pt>
                <c:pt idx="1">
                  <c:v>1.9627889999999999</c:v>
                </c:pt>
                <c:pt idx="2">
                  <c:v>1.9423429999999999</c:v>
                </c:pt>
                <c:pt idx="3">
                  <c:v>1.8870150000000001</c:v>
                </c:pt>
                <c:pt idx="4">
                  <c:v>1.5983590000000001</c:v>
                </c:pt>
                <c:pt idx="5">
                  <c:v>1.6282160000000001</c:v>
                </c:pt>
                <c:pt idx="6">
                  <c:v>1.7159880000000001</c:v>
                </c:pt>
                <c:pt idx="7">
                  <c:v>1.7452510000000001</c:v>
                </c:pt>
              </c:numCache>
            </c:numRef>
          </c:val>
          <c:smooth val="0"/>
        </c:ser>
        <c:ser>
          <c:idx val="5"/>
          <c:order val="1"/>
          <c:tx>
            <c:v>Variable Excise Tax Revenue</c:v>
          </c:tx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cat>
            <c:strRef>
              <c:f>'Gasoline Base &amp; Var Excise Tax'!$B$1:$I$1</c:f>
              <c:strCache>
                <c:ptCount val="8"/>
                <c:pt idx="0">
                  <c:v>2008-2009</c:v>
                </c:pt>
                <c:pt idx="1">
                  <c:v>2009-2010</c:v>
                </c:pt>
                <c:pt idx="2">
                  <c:v>2010-2011</c:v>
                </c:pt>
                <c:pt idx="3">
                  <c:v>2011-2012</c:v>
                </c:pt>
                <c:pt idx="4">
                  <c:v>2012-2013</c:v>
                </c:pt>
                <c:pt idx="5">
                  <c:v>2013-2014</c:v>
                </c:pt>
                <c:pt idx="6">
                  <c:v>2014-2015</c:v>
                </c:pt>
                <c:pt idx="7">
                  <c:v>2015-2016</c:v>
                </c:pt>
              </c:strCache>
            </c:strRef>
          </c:cat>
          <c:val>
            <c:numRef>
              <c:f>'Gasoline Base &amp; Var Excise Tax'!$B$10:$I$10</c:f>
              <c:numCache>
                <c:formatCode>General</c:formatCode>
                <c:ptCount val="8"/>
                <c:pt idx="2" formatCode="&quot;$&quot;#,##0.0">
                  <c:v>1.8687020000000001</c:v>
                </c:pt>
                <c:pt idx="3" formatCode="&quot;$&quot;#,##0.0">
                  <c:v>2.3431950000000001</c:v>
                </c:pt>
                <c:pt idx="4" formatCode="&quot;$&quot;#,##0.0">
                  <c:v>2.446816999999998</c:v>
                </c:pt>
                <c:pt idx="5" formatCode="&quot;$&quot;#,##0.0">
                  <c:v>3.036867</c:v>
                </c:pt>
                <c:pt idx="6" formatCode="&quot;$&quot;#,##0.0">
                  <c:v>2.5357249999999998</c:v>
                </c:pt>
                <c:pt idx="7" formatCode="&quot;$&quot;#,##0.0">
                  <c:v>1.754672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9514624"/>
        <c:axId val="37558464"/>
      </c:lineChart>
      <c:catAx>
        <c:axId val="395146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7558464"/>
        <c:crosses val="autoZero"/>
        <c:auto val="1"/>
        <c:lblAlgn val="ctr"/>
        <c:lblOffset val="100"/>
        <c:noMultiLvlLbl val="0"/>
      </c:catAx>
      <c:valAx>
        <c:axId val="3755846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>
                    <a:solidFill>
                      <a:sysClr val="windowText" lastClr="000000"/>
                    </a:solidFill>
                  </a:rPr>
                  <a:t>Total</a:t>
                </a:r>
                <a:r>
                  <a:rPr lang="en-US" baseline="0">
                    <a:solidFill>
                      <a:sysClr val="windowText" lastClr="000000"/>
                    </a:solidFill>
                  </a:rPr>
                  <a:t> Revenue ($ billions)</a:t>
                </a:r>
                <a:endParaRPr lang="en-US">
                  <a:solidFill>
                    <a:sysClr val="windowText" lastClr="000000"/>
                  </a:solidFill>
                </a:endParaRPr>
              </a:p>
            </c:rich>
          </c:tx>
          <c:layout>
            <c:manualLayout>
              <c:xMode val="edge"/>
              <c:yMode val="edge"/>
              <c:x val="5.3140096618357488E-2"/>
              <c:y val="0.20086194225721785"/>
            </c:manualLayout>
          </c:layout>
          <c:overlay val="0"/>
          <c:spPr>
            <a:noFill/>
            <a:ln>
              <a:noFill/>
            </a:ln>
            <a:effectLst/>
          </c:spPr>
        </c:title>
        <c:numFmt formatCode="&quot;$&quot;#,##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95146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'Gasoline Base &amp; Var Excise Tax'!$A$3</c:f>
              <c:strCache>
                <c:ptCount val="1"/>
                <c:pt idx="0">
                  <c:v>Base Excise Tax Rate</c:v>
                </c:pt>
              </c:strCache>
            </c:strRef>
          </c:tx>
          <c:spPr>
            <a:ln w="28575" cap="rnd">
              <a:solidFill>
                <a:schemeClr val="accent2"/>
              </a:solidFill>
              <a:prstDash val="sysDash"/>
              <a:round/>
            </a:ln>
            <a:effectLst/>
          </c:spPr>
          <c:marker>
            <c:symbol val="none"/>
          </c:marker>
          <c:cat>
            <c:strRef>
              <c:f>'Gasoline Base &amp; Var Excise Tax'!$B$1:$I$1</c:f>
              <c:strCache>
                <c:ptCount val="8"/>
                <c:pt idx="0">
                  <c:v>2008-2009</c:v>
                </c:pt>
                <c:pt idx="1">
                  <c:v>2009-2010</c:v>
                </c:pt>
                <c:pt idx="2">
                  <c:v>2010-2011</c:v>
                </c:pt>
                <c:pt idx="3">
                  <c:v>2011-2012</c:v>
                </c:pt>
                <c:pt idx="4">
                  <c:v>2012-2013</c:v>
                </c:pt>
                <c:pt idx="5">
                  <c:v>2013-2014</c:v>
                </c:pt>
                <c:pt idx="6">
                  <c:v>2014-2015</c:v>
                </c:pt>
                <c:pt idx="7">
                  <c:v>2015-2016</c:v>
                </c:pt>
              </c:strCache>
            </c:strRef>
          </c:cat>
          <c:val>
            <c:numRef>
              <c:f>'Gasoline Base &amp; Var Excise Tax'!$B$3:$I$3</c:f>
              <c:numCache>
                <c:formatCode>_("$"* #,##0.00_);_("$"* \(#,##0.00\);_("$"* "-"??_);_(@_)</c:formatCode>
                <c:ptCount val="8"/>
                <c:pt idx="0">
                  <c:v>0.17699999999999999</c:v>
                </c:pt>
                <c:pt idx="1">
                  <c:v>0.17699999999999999</c:v>
                </c:pt>
                <c:pt idx="2">
                  <c:v>0.17699999999999999</c:v>
                </c:pt>
                <c:pt idx="3">
                  <c:v>0.17699999999999999</c:v>
                </c:pt>
                <c:pt idx="4">
                  <c:v>0.17699999999999999</c:v>
                </c:pt>
                <c:pt idx="5">
                  <c:v>0.17699999999999999</c:v>
                </c:pt>
                <c:pt idx="6">
                  <c:v>0.17699999999999999</c:v>
                </c:pt>
                <c:pt idx="7">
                  <c:v>0.17699999999999999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8F8A-4A03-BE6C-9385FD992403}"/>
            </c:ext>
          </c:extLst>
        </c:ser>
        <c:ser>
          <c:idx val="4"/>
          <c:order val="1"/>
          <c:tx>
            <c:strRef>
              <c:f>'Gasoline Base &amp; Var Excise Tax'!$A$7</c:f>
              <c:strCache>
                <c:ptCount val="1"/>
                <c:pt idx="0">
                  <c:v>Variable Excise Tax Rate</c:v>
                </c:pt>
              </c:strCache>
            </c:strRef>
          </c:tx>
          <c:spPr>
            <a:ln w="28575" cap="rnd">
              <a:solidFill>
                <a:schemeClr val="accent5"/>
              </a:solidFill>
              <a:prstDash val="sysDash"/>
              <a:round/>
            </a:ln>
            <a:effectLst/>
          </c:spPr>
          <c:marker>
            <c:symbol val="none"/>
          </c:marker>
          <c:dLbls>
            <c:dLbl>
              <c:idx val="2"/>
              <c:layout/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8F8A-4A03-BE6C-9385FD992403}"/>
                </c:ext>
                <c:ext xmlns:c15="http://schemas.microsoft.com/office/drawing/2012/chart" uri="{CE6537A1-D6FC-4f65-9D91-7224C49458BB}"/>
              </c:extLst>
            </c:dLbl>
            <c:dLbl>
              <c:idx val="5"/>
              <c:layout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8F8A-4A03-BE6C-9385FD992403}"/>
                </c:ext>
                <c:ext xmlns:c15="http://schemas.microsoft.com/office/drawing/2012/chart" uri="{CE6537A1-D6FC-4f65-9D91-7224C49458BB}"/>
              </c:extLst>
            </c:dLbl>
            <c:dLbl>
              <c:idx val="7"/>
              <c:layout/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8F8A-4A03-BE6C-9385FD992403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'Gasoline Base &amp; Var Excise Tax'!$B$1:$I$1</c:f>
              <c:strCache>
                <c:ptCount val="8"/>
                <c:pt idx="0">
                  <c:v>2008-2009</c:v>
                </c:pt>
                <c:pt idx="1">
                  <c:v>2009-2010</c:v>
                </c:pt>
                <c:pt idx="2">
                  <c:v>2010-2011</c:v>
                </c:pt>
                <c:pt idx="3">
                  <c:v>2011-2012</c:v>
                </c:pt>
                <c:pt idx="4">
                  <c:v>2012-2013</c:v>
                </c:pt>
                <c:pt idx="5">
                  <c:v>2013-2014</c:v>
                </c:pt>
                <c:pt idx="6">
                  <c:v>2014-2015</c:v>
                </c:pt>
                <c:pt idx="7">
                  <c:v>2015-2016</c:v>
                </c:pt>
              </c:strCache>
            </c:strRef>
          </c:cat>
          <c:val>
            <c:numRef>
              <c:f>'Gasoline Base &amp; Var Excise Tax'!$B$7:$I$7</c:f>
              <c:numCache>
                <c:formatCode>General</c:formatCode>
                <c:ptCount val="8"/>
                <c:pt idx="2" formatCode="_(&quot;$&quot;* #,##0.00_);_(&quot;$&quot;* \(#,##0.00\);_(&quot;$&quot;* &quot;-&quot;??_);_(@_)">
                  <c:v>0.17299999999999999</c:v>
                </c:pt>
                <c:pt idx="3" formatCode="_(&quot;$&quot;* #,##0.00_);_(&quot;$&quot;* \(#,##0.00\);_(&quot;$&quot;* &quot;-&quot;??_);_(@_)">
                  <c:v>0.17299999999999999</c:v>
                </c:pt>
                <c:pt idx="4" formatCode="_(&quot;$&quot;* #,##0.00_);_(&quot;$&quot;* \(#,##0.00\);_(&quot;$&quot;* &quot;-&quot;??_);_(@_)">
                  <c:v>0.17699999999999999</c:v>
                </c:pt>
                <c:pt idx="5" formatCode="_(&quot;$&quot;* #,##0.00_);_(&quot;$&quot;* \(#,##0.00\);_(&quot;$&quot;* &quot;-&quot;??_);_(@_)">
                  <c:v>0.215</c:v>
                </c:pt>
                <c:pt idx="6" formatCode="_(&quot;$&quot;* #,##0.00_);_(&quot;$&quot;* \(#,##0.00\);_(&quot;$&quot;* &quot;-&quot;??_);_(@_)">
                  <c:v>0.18</c:v>
                </c:pt>
                <c:pt idx="7" formatCode="_(&quot;$&quot;* #,##0.00_);_(&quot;$&quot;* \(#,##0.00\);_(&quot;$&quot;* &quot;-&quot;??_);_(@_)">
                  <c:v>0.12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4-8F8A-4A03-BE6C-9385FD99240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8121984"/>
        <c:axId val="37564352"/>
      </c:lineChart>
      <c:catAx>
        <c:axId val="381219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7564352"/>
        <c:crosses val="autoZero"/>
        <c:auto val="1"/>
        <c:lblAlgn val="ctr"/>
        <c:lblOffset val="100"/>
        <c:noMultiLvlLbl val="0"/>
      </c:catAx>
      <c:valAx>
        <c:axId val="3756435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>
                    <a:solidFill>
                      <a:sysClr val="windowText" lastClr="000000"/>
                    </a:solidFill>
                  </a:rPr>
                  <a:t>Excise Tax Per Gallon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</c:title>
        <c:numFmt formatCode="&quot;$&quot;#,##0.0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812198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lineChart>
        <c:grouping val="standard"/>
        <c:varyColors val="0"/>
        <c:ser>
          <c:idx val="1"/>
          <c:order val="1"/>
          <c:tx>
            <c:strRef>
              <c:f>'Diesel Variable Excise Tax'!$A$5</c:f>
              <c:strCache>
                <c:ptCount val="1"/>
                <c:pt idx="0">
                  <c:v>Diesel Excise Tax Revenue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'Diesel Variable Excise Tax'!$B$2:$I$2</c:f>
              <c:strCache>
                <c:ptCount val="8"/>
                <c:pt idx="0">
                  <c:v>2008-2009</c:v>
                </c:pt>
                <c:pt idx="1">
                  <c:v>2009-2010</c:v>
                </c:pt>
                <c:pt idx="2">
                  <c:v>2010-2011</c:v>
                </c:pt>
                <c:pt idx="3">
                  <c:v>2011-2012</c:v>
                </c:pt>
                <c:pt idx="4">
                  <c:v>2012-2013</c:v>
                </c:pt>
                <c:pt idx="5">
                  <c:v>2013-2014</c:v>
                </c:pt>
                <c:pt idx="6">
                  <c:v>2014-2015</c:v>
                </c:pt>
                <c:pt idx="7">
                  <c:v>2015-2016</c:v>
                </c:pt>
              </c:strCache>
            </c:strRef>
          </c:cat>
          <c:val>
            <c:numRef>
              <c:f>'Diesel Variable Excise Tax'!$B$5:$I$5</c:f>
              <c:numCache>
                <c:formatCode>_("$"* #,##0_);_("$"* \(#,##0\);_("$"* "-"??_);_(@_)</c:formatCode>
                <c:ptCount val="8"/>
                <c:pt idx="0">
                  <c:v>510.38071649999961</c:v>
                </c:pt>
                <c:pt idx="1">
                  <c:v>491.77167592000001</c:v>
                </c:pt>
                <c:pt idx="2">
                  <c:v>487.52736619000001</c:v>
                </c:pt>
                <c:pt idx="3">
                  <c:v>401.70786403</c:v>
                </c:pt>
                <c:pt idx="4">
                  <c:v>324.05951605000001</c:v>
                </c:pt>
                <c:pt idx="5">
                  <c:v>437.64165066999999</c:v>
                </c:pt>
                <c:pt idx="6">
                  <c:v>367.01441066000001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EE12-4AF3-9823-93EC28FF6F4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9675392"/>
        <c:axId val="38048832"/>
      </c:lineChart>
      <c:lineChart>
        <c:grouping val="standard"/>
        <c:varyColors val="0"/>
        <c:ser>
          <c:idx val="0"/>
          <c:order val="0"/>
          <c:tx>
            <c:strRef>
              <c:f>'Diesel Variable Excise Tax'!$A$4</c:f>
              <c:strCache>
                <c:ptCount val="1"/>
                <c:pt idx="0">
                  <c:v>Diesel Excise Tax Rate</c:v>
                </c:pt>
              </c:strCache>
            </c:strRef>
          </c:tx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cat>
            <c:strRef>
              <c:f>'Diesel Variable Excise Tax'!$B$2:$I$2</c:f>
              <c:strCache>
                <c:ptCount val="8"/>
                <c:pt idx="0">
                  <c:v>2008-2009</c:v>
                </c:pt>
                <c:pt idx="1">
                  <c:v>2009-2010</c:v>
                </c:pt>
                <c:pt idx="2">
                  <c:v>2010-2011</c:v>
                </c:pt>
                <c:pt idx="3">
                  <c:v>2011-2012</c:v>
                </c:pt>
                <c:pt idx="4">
                  <c:v>2012-2013</c:v>
                </c:pt>
                <c:pt idx="5">
                  <c:v>2013-2014</c:v>
                </c:pt>
                <c:pt idx="6">
                  <c:v>2014-2015</c:v>
                </c:pt>
                <c:pt idx="7">
                  <c:v>2015-2016</c:v>
                </c:pt>
              </c:strCache>
            </c:strRef>
          </c:cat>
          <c:val>
            <c:numRef>
              <c:f>'Diesel Variable Excise Tax'!$B$4:$I$4</c:f>
              <c:numCache>
                <c:formatCode>_("$"* #,##0.00_);_("$"* \(#,##0.00\);_("$"* "-"??_);_(@_)</c:formatCode>
                <c:ptCount val="8"/>
                <c:pt idx="0">
                  <c:v>0.18</c:v>
                </c:pt>
                <c:pt idx="1">
                  <c:v>0.18</c:v>
                </c:pt>
                <c:pt idx="2">
                  <c:v>0.18</c:v>
                </c:pt>
                <c:pt idx="3">
                  <c:v>0.13</c:v>
                </c:pt>
                <c:pt idx="4">
                  <c:v>0.1</c:v>
                </c:pt>
                <c:pt idx="5">
                  <c:v>0.1</c:v>
                </c:pt>
                <c:pt idx="6">
                  <c:v>0.11</c:v>
                </c:pt>
                <c:pt idx="7">
                  <c:v>0.13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EE12-4AF3-9823-93EC28FF6F4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9677440"/>
        <c:axId val="37566656"/>
      </c:lineChart>
      <c:catAx>
        <c:axId val="396753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8048832"/>
        <c:crosses val="autoZero"/>
        <c:auto val="1"/>
        <c:lblAlgn val="ctr"/>
        <c:lblOffset val="100"/>
        <c:noMultiLvlLbl val="0"/>
      </c:catAx>
      <c:valAx>
        <c:axId val="3804883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>
                    <a:solidFill>
                      <a:sysClr val="windowText" lastClr="000000"/>
                    </a:solidFill>
                  </a:rPr>
                  <a:t>Revenue ($ millions)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</c:title>
        <c:numFmt formatCode="&quot;$&quot;#,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9675392"/>
        <c:crosses val="autoZero"/>
        <c:crossBetween val="between"/>
      </c:valAx>
      <c:valAx>
        <c:axId val="37566656"/>
        <c:scaling>
          <c:orientation val="minMax"/>
        </c:scaling>
        <c:delete val="0"/>
        <c:axPos val="r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>
                    <a:solidFill>
                      <a:sysClr val="windowText" lastClr="000000"/>
                    </a:solidFill>
                  </a:rPr>
                  <a:t>Tax Rate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</c:title>
        <c:numFmt formatCode="&quot;$&quot;#,##0.00" sourceLinked="0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9677440"/>
        <c:crosses val="max"/>
        <c:crossBetween val="between"/>
      </c:valAx>
      <c:catAx>
        <c:axId val="39677440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37566656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'STIP SHOPP'!$A$2</c:f>
              <c:strCache>
                <c:ptCount val="1"/>
                <c:pt idx="0">
                  <c:v>STIP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7.3888888888888907E-2"/>
                  <c:y val="3.938648293963249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'STIP SHOPP'!$D$1:$I$1</c:f>
              <c:strCache>
                <c:ptCount val="6"/>
                <c:pt idx="0">
                  <c:v>2010-2011</c:v>
                </c:pt>
                <c:pt idx="1">
                  <c:v>2011-2012</c:v>
                </c:pt>
                <c:pt idx="2">
                  <c:v>2012-2013</c:v>
                </c:pt>
                <c:pt idx="3">
                  <c:v>2013-2014</c:v>
                </c:pt>
                <c:pt idx="4">
                  <c:v>2014-2015</c:v>
                </c:pt>
                <c:pt idx="5">
                  <c:v>2015-2016</c:v>
                </c:pt>
              </c:strCache>
            </c:strRef>
          </c:cat>
          <c:val>
            <c:numRef>
              <c:f>'STIP SHOPP'!$D$5:$I$5</c:f>
              <c:numCache>
                <c:formatCode>0.0</c:formatCode>
                <c:ptCount val="6"/>
                <c:pt idx="0">
                  <c:v>5.14649</c:v>
                </c:pt>
                <c:pt idx="1">
                  <c:v>7.7048699999999997</c:v>
                </c:pt>
                <c:pt idx="2">
                  <c:v>5.1166200000000002</c:v>
                </c:pt>
                <c:pt idx="3">
                  <c:v>9.0153300000000005</c:v>
                </c:pt>
                <c:pt idx="4">
                  <c:v>6.7938999999999998</c:v>
                </c:pt>
                <c:pt idx="5">
                  <c:v>3.2530100000000002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'STIP SHOPP'!$A$3</c:f>
              <c:strCache>
                <c:ptCount val="1"/>
                <c:pt idx="0">
                  <c:v>SHOPP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dLbl>
              <c:idx val="1"/>
              <c:layout>
                <c:manualLayout>
                  <c:x val="-7.0865034275778893E-2"/>
                  <c:y val="1.623833479148439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-4.8677807679103402E-2"/>
                  <c:y val="4.864574219889179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'STIP SHOPP'!$D$1:$I$1</c:f>
              <c:strCache>
                <c:ptCount val="6"/>
                <c:pt idx="0">
                  <c:v>2010-2011</c:v>
                </c:pt>
                <c:pt idx="1">
                  <c:v>2011-2012</c:v>
                </c:pt>
                <c:pt idx="2">
                  <c:v>2012-2013</c:v>
                </c:pt>
                <c:pt idx="3">
                  <c:v>2013-2014</c:v>
                </c:pt>
                <c:pt idx="4">
                  <c:v>2014-2015</c:v>
                </c:pt>
                <c:pt idx="5">
                  <c:v>2015-2016</c:v>
                </c:pt>
              </c:strCache>
            </c:strRef>
          </c:cat>
          <c:val>
            <c:numRef>
              <c:f>'STIP SHOPP'!$D$6:$I$6</c:f>
              <c:numCache>
                <c:formatCode>0.0</c:formatCode>
                <c:ptCount val="6"/>
                <c:pt idx="1">
                  <c:v>2.1013299999999999</c:v>
                </c:pt>
                <c:pt idx="2">
                  <c:v>1.39544</c:v>
                </c:pt>
                <c:pt idx="3">
                  <c:v>2.4587300000000001</c:v>
                </c:pt>
                <c:pt idx="4">
                  <c:v>1.8528800000000001</c:v>
                </c:pt>
                <c:pt idx="5">
                  <c:v>0.88719000000000003</c:v>
                </c:pt>
              </c:numCache>
            </c:numRef>
          </c:val>
          <c:smooth val="0"/>
        </c:ser>
        <c:dLbls>
          <c:dLblPos val="t"/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42158080"/>
        <c:axId val="38044224"/>
      </c:lineChart>
      <c:catAx>
        <c:axId val="421580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8044224"/>
        <c:crosses val="autoZero"/>
        <c:auto val="1"/>
        <c:lblAlgn val="ctr"/>
        <c:lblOffset val="100"/>
        <c:noMultiLvlLbl val="0"/>
      </c:catAx>
      <c:valAx>
        <c:axId val="3804422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>
                    <a:solidFill>
                      <a:sysClr val="windowText" lastClr="000000"/>
                    </a:solidFill>
                  </a:rPr>
                  <a:t>Revenue ($100,000s)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</c:title>
        <c:numFmt formatCode="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215808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2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'Funding Example'!$A$3</c:f>
              <c:strCache>
                <c:ptCount val="1"/>
                <c:pt idx="0">
                  <c:v>Debt Service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'Funding Example'!$B$1:$C$1</c:f>
              <c:strCache>
                <c:ptCount val="2"/>
                <c:pt idx="0">
                  <c:v>2014-2015</c:v>
                </c:pt>
                <c:pt idx="1">
                  <c:v>2015-2016</c:v>
                </c:pt>
              </c:strCache>
            </c:strRef>
          </c:cat>
          <c:val>
            <c:numRef>
              <c:f>'Funding Example'!$B$3:$C$3</c:f>
              <c:numCache>
                <c:formatCode>_("$"* #,##0_);_("$"* \(#,##0\);_("$"* "-"??_);_(@_)</c:formatCode>
                <c:ptCount val="2"/>
                <c:pt idx="0">
                  <c:v>991.65699999999936</c:v>
                </c:pt>
                <c:pt idx="1">
                  <c:v>1015.351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0038-484D-9B08-DB8C3B801AC3}"/>
            </c:ext>
          </c:extLst>
        </c:ser>
        <c:ser>
          <c:idx val="1"/>
          <c:order val="1"/>
          <c:tx>
            <c:strRef>
              <c:f>'Funding Example'!$A$5</c:f>
              <c:strCache>
                <c:ptCount val="1"/>
                <c:pt idx="0">
                  <c:v>Cities &amp; Counties (44%)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'Funding Example'!$B$1:$C$1</c:f>
              <c:strCache>
                <c:ptCount val="2"/>
                <c:pt idx="0">
                  <c:v>2014-2015</c:v>
                </c:pt>
                <c:pt idx="1">
                  <c:v>2015-2016</c:v>
                </c:pt>
              </c:strCache>
            </c:strRef>
          </c:cat>
          <c:val>
            <c:numRef>
              <c:f>'Funding Example'!$B$5:$C$5</c:f>
              <c:numCache>
                <c:formatCode>_("$"* #,##0_);_("$"* \(#,##0\);_("$"* "-"??_);_(@_)</c:formatCode>
                <c:ptCount val="2"/>
                <c:pt idx="0">
                  <c:v>679.39</c:v>
                </c:pt>
                <c:pt idx="1">
                  <c:v>325.30099999999999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0038-484D-9B08-DB8C3B801AC3}"/>
            </c:ext>
          </c:extLst>
        </c:ser>
        <c:ser>
          <c:idx val="2"/>
          <c:order val="2"/>
          <c:tx>
            <c:strRef>
              <c:f>'Funding Example'!$A$6</c:f>
              <c:strCache>
                <c:ptCount val="1"/>
                <c:pt idx="0">
                  <c:v>STIP (44%)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'Funding Example'!$B$1:$C$1</c:f>
              <c:strCache>
                <c:ptCount val="2"/>
                <c:pt idx="0">
                  <c:v>2014-2015</c:v>
                </c:pt>
                <c:pt idx="1">
                  <c:v>2015-2016</c:v>
                </c:pt>
              </c:strCache>
            </c:strRef>
          </c:cat>
          <c:val>
            <c:numRef>
              <c:f>'Funding Example'!$B$6:$C$6</c:f>
              <c:numCache>
                <c:formatCode>_("$"* #,##0_);_("$"* \(#,##0\);_("$"* "-"??_);_(@_)</c:formatCode>
                <c:ptCount val="2"/>
                <c:pt idx="0">
                  <c:v>679.39</c:v>
                </c:pt>
                <c:pt idx="1">
                  <c:v>325.30099999999999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0038-484D-9B08-DB8C3B801AC3}"/>
            </c:ext>
          </c:extLst>
        </c:ser>
        <c:ser>
          <c:idx val="3"/>
          <c:order val="3"/>
          <c:tx>
            <c:strRef>
              <c:f>'Funding Example'!$A$7</c:f>
              <c:strCache>
                <c:ptCount val="1"/>
                <c:pt idx="0">
                  <c:v>SHOPP (12%)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'Funding Example'!$B$1:$C$1</c:f>
              <c:strCache>
                <c:ptCount val="2"/>
                <c:pt idx="0">
                  <c:v>2014-2015</c:v>
                </c:pt>
                <c:pt idx="1">
                  <c:v>2015-2016</c:v>
                </c:pt>
              </c:strCache>
            </c:strRef>
          </c:cat>
          <c:val>
            <c:numRef>
              <c:f>'Funding Example'!$B$7:$C$7</c:f>
              <c:numCache>
                <c:formatCode>_("$"* #,##0_);_("$"* \(#,##0\);_("$"* "-"??_);_(@_)</c:formatCode>
                <c:ptCount val="2"/>
                <c:pt idx="0">
                  <c:v>185.28800000000001</c:v>
                </c:pt>
                <c:pt idx="1">
                  <c:v>88.718999999999994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0038-484D-9B08-DB8C3B801AC3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300"/>
        <c:overlap val="100"/>
        <c:serLines>
          <c:spPr>
            <a:ln w="9525" cap="flat" cmpd="sng" algn="ctr">
              <a:solidFill>
                <a:schemeClr val="tx1"/>
              </a:solidFill>
              <a:round/>
            </a:ln>
            <a:effectLst/>
          </c:spPr>
        </c:serLines>
        <c:axId val="123096064"/>
        <c:axId val="35914304"/>
      </c:barChart>
      <c:catAx>
        <c:axId val="1230960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5914304"/>
        <c:crosses val="autoZero"/>
        <c:auto val="1"/>
        <c:lblAlgn val="ctr"/>
        <c:lblOffset val="100"/>
        <c:noMultiLvlLbl val="0"/>
      </c:catAx>
      <c:valAx>
        <c:axId val="3591430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>
                    <a:solidFill>
                      <a:sysClr val="windowText" lastClr="000000"/>
                    </a:solidFill>
                  </a:rPr>
                  <a:t>Revenue ($ millions</a:t>
                </a:r>
                <a:r>
                  <a:rPr lang="en-US" baseline="0">
                    <a:solidFill>
                      <a:sysClr val="windowText" lastClr="000000"/>
                    </a:solidFill>
                  </a:rPr>
                  <a:t>)</a:t>
                </a:r>
                <a:endParaRPr lang="en-US">
                  <a:solidFill>
                    <a:sysClr val="windowText" lastClr="000000"/>
                  </a:solidFill>
                </a:endParaRP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</c:title>
        <c:numFmt formatCode="&quot;$&quot;#,##0" sourceLinked="0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309606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2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lineChart>
        <c:grouping val="standard"/>
        <c:varyColors val="0"/>
        <c:ser>
          <c:idx val="1"/>
          <c:order val="0"/>
          <c:tx>
            <c:v>[Foregone] Gasoline Sales Tax Revenue</c:v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cat>
            <c:strRef>
              <c:f>'Gasoline Base &amp; Var Excise Tax'!$D$1:$I$1</c:f>
              <c:strCache>
                <c:ptCount val="6"/>
                <c:pt idx="0">
                  <c:v>2010-2011</c:v>
                </c:pt>
                <c:pt idx="1">
                  <c:v>2011-2012</c:v>
                </c:pt>
                <c:pt idx="2">
                  <c:v>2012-2013</c:v>
                </c:pt>
                <c:pt idx="3">
                  <c:v>2013-2014</c:v>
                </c:pt>
                <c:pt idx="4">
                  <c:v>2014-2015</c:v>
                </c:pt>
                <c:pt idx="5">
                  <c:v>2015-2016</c:v>
                </c:pt>
              </c:strCache>
            </c:strRef>
          </c:cat>
          <c:val>
            <c:numRef>
              <c:f>'Gasoline Base &amp; Var Excise Tax'!$D$36:$I$36</c:f>
              <c:numCache>
                <c:formatCode>"$"#,##0.0</c:formatCode>
                <c:ptCount val="6"/>
                <c:pt idx="0">
                  <c:v>2.5009390438974002</c:v>
                </c:pt>
                <c:pt idx="1">
                  <c:v>2.8210963848853501</c:v>
                </c:pt>
                <c:pt idx="2">
                  <c:v>2.6720753735799971</c:v>
                </c:pt>
                <c:pt idx="3">
                  <c:v>2.7252703009510002</c:v>
                </c:pt>
                <c:pt idx="4">
                  <c:v>2.365048534651498</c:v>
                </c:pt>
                <c:pt idx="5">
                  <c:v>1.9591853160867001</c:v>
                </c:pt>
              </c:numCache>
            </c:numRef>
          </c:val>
          <c:smooth val="0"/>
        </c:ser>
        <c:ser>
          <c:idx val="5"/>
          <c:order val="1"/>
          <c:tx>
            <c:v>Variable Gasoline Excise Tax Revenue</c:v>
          </c:tx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cat>
            <c:strRef>
              <c:f>'Gasoline Base &amp; Var Excise Tax'!$D$1:$I$1</c:f>
              <c:strCache>
                <c:ptCount val="6"/>
                <c:pt idx="0">
                  <c:v>2010-2011</c:v>
                </c:pt>
                <c:pt idx="1">
                  <c:v>2011-2012</c:v>
                </c:pt>
                <c:pt idx="2">
                  <c:v>2012-2013</c:v>
                </c:pt>
                <c:pt idx="3">
                  <c:v>2013-2014</c:v>
                </c:pt>
                <c:pt idx="4">
                  <c:v>2014-2015</c:v>
                </c:pt>
                <c:pt idx="5">
                  <c:v>2015-2016</c:v>
                </c:pt>
              </c:strCache>
            </c:strRef>
          </c:cat>
          <c:val>
            <c:numRef>
              <c:f>'Gasoline Base &amp; Var Excise Tax'!$D$10:$I$10</c:f>
              <c:numCache>
                <c:formatCode>_("$"* #,##0.00_);_("$"* \(#,##0.00\);_("$"* "-"??_);_(@_)</c:formatCode>
                <c:ptCount val="6"/>
                <c:pt idx="0">
                  <c:v>1.8687020000000001</c:v>
                </c:pt>
                <c:pt idx="1">
                  <c:v>2.3431950000000001</c:v>
                </c:pt>
                <c:pt idx="2">
                  <c:v>2.446816999999998</c:v>
                </c:pt>
                <c:pt idx="3">
                  <c:v>3.036867</c:v>
                </c:pt>
                <c:pt idx="4">
                  <c:v>2.5357249999999998</c:v>
                </c:pt>
                <c:pt idx="5">
                  <c:v>1.754672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23092992"/>
        <c:axId val="34142400"/>
      </c:lineChart>
      <c:catAx>
        <c:axId val="1230929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4142400"/>
        <c:crosses val="autoZero"/>
        <c:auto val="1"/>
        <c:lblAlgn val="ctr"/>
        <c:lblOffset val="100"/>
        <c:noMultiLvlLbl val="0"/>
      </c:catAx>
      <c:valAx>
        <c:axId val="3414240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>
                    <a:solidFill>
                      <a:sysClr val="windowText" lastClr="000000"/>
                    </a:solidFill>
                  </a:rPr>
                  <a:t>Total</a:t>
                </a:r>
                <a:r>
                  <a:rPr lang="en-US" baseline="0">
                    <a:solidFill>
                      <a:sysClr val="windowText" lastClr="000000"/>
                    </a:solidFill>
                  </a:rPr>
                  <a:t> Revenue ($ billions)</a:t>
                </a:r>
                <a:endParaRPr lang="en-US">
                  <a:solidFill>
                    <a:sysClr val="windowText" lastClr="000000"/>
                  </a:solidFill>
                </a:endParaRP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</c:title>
        <c:numFmt formatCode="&quot;$&quot;#,##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309299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2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'(A) FINDINGS GAS'!$M$3</c:f>
              <c:strCache>
                <c:ptCount val="1"/>
                <c:pt idx="0">
                  <c:v>5-yr Average Price ($3.60)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'(A) FINDINGS GAS'!$G$4:$G$28</c:f>
              <c:numCache>
                <c:formatCode>General</c:formatCode>
                <c:ptCount val="25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  <c:pt idx="5">
                  <c:v>2021</c:v>
                </c:pt>
                <c:pt idx="6">
                  <c:v>2022</c:v>
                </c:pt>
                <c:pt idx="7">
                  <c:v>2023</c:v>
                </c:pt>
                <c:pt idx="8">
                  <c:v>2024</c:v>
                </c:pt>
                <c:pt idx="9">
                  <c:v>2025</c:v>
                </c:pt>
                <c:pt idx="10">
                  <c:v>2026</c:v>
                </c:pt>
                <c:pt idx="11">
                  <c:v>2027</c:v>
                </c:pt>
                <c:pt idx="12">
                  <c:v>2028</c:v>
                </c:pt>
                <c:pt idx="13">
                  <c:v>2029</c:v>
                </c:pt>
                <c:pt idx="14">
                  <c:v>2030</c:v>
                </c:pt>
                <c:pt idx="15">
                  <c:v>2031</c:v>
                </c:pt>
                <c:pt idx="16">
                  <c:v>2032</c:v>
                </c:pt>
                <c:pt idx="17">
                  <c:v>2033</c:v>
                </c:pt>
                <c:pt idx="18">
                  <c:v>2034</c:v>
                </c:pt>
                <c:pt idx="19">
                  <c:v>2035</c:v>
                </c:pt>
                <c:pt idx="20">
                  <c:v>2036</c:v>
                </c:pt>
                <c:pt idx="21">
                  <c:v>2037</c:v>
                </c:pt>
                <c:pt idx="22">
                  <c:v>2038</c:v>
                </c:pt>
                <c:pt idx="23">
                  <c:v>2039</c:v>
                </c:pt>
                <c:pt idx="24">
                  <c:v>2040</c:v>
                </c:pt>
              </c:numCache>
            </c:numRef>
          </c:cat>
          <c:val>
            <c:numRef>
              <c:f>'(A) FINDINGS GAS'!$R$4:$R$28</c:f>
              <c:numCache>
                <c:formatCode>"$"#,##0.0</c:formatCode>
                <c:ptCount val="25"/>
                <c:pt idx="0">
                  <c:v>2.6049893228797489</c:v>
                </c:pt>
                <c:pt idx="1">
                  <c:v>2.5928614971745589</c:v>
                </c:pt>
                <c:pt idx="2">
                  <c:v>2.5753437969408939</c:v>
                </c:pt>
                <c:pt idx="3">
                  <c:v>2.5487645741018121</c:v>
                </c:pt>
                <c:pt idx="4">
                  <c:v>2.5214554520162902</c:v>
                </c:pt>
                <c:pt idx="5">
                  <c:v>2.492036994066698</c:v>
                </c:pt>
                <c:pt idx="6">
                  <c:v>2.4602131978986082</c:v>
                </c:pt>
                <c:pt idx="7">
                  <c:v>2.426260679879042</c:v>
                </c:pt>
                <c:pt idx="8">
                  <c:v>2.391308133762982</c:v>
                </c:pt>
                <c:pt idx="9">
                  <c:v>2.3547231455564059</c:v>
                </c:pt>
                <c:pt idx="10">
                  <c:v>2.3233749931789909</c:v>
                </c:pt>
                <c:pt idx="11">
                  <c:v>2.2968410230756731</c:v>
                </c:pt>
                <c:pt idx="12">
                  <c:v>2.2743786996604061</c:v>
                </c:pt>
                <c:pt idx="13">
                  <c:v>2.254735476494802</c:v>
                </c:pt>
                <c:pt idx="14">
                  <c:v>2.2377020381023081</c:v>
                </c:pt>
                <c:pt idx="15">
                  <c:v>2.2233695511963578</c:v>
                </c:pt>
                <c:pt idx="16">
                  <c:v>2.2107991020550082</c:v>
                </c:pt>
                <c:pt idx="17">
                  <c:v>2.199799665406021</c:v>
                </c:pt>
                <c:pt idx="18">
                  <c:v>2.1900815612266862</c:v>
                </c:pt>
                <c:pt idx="19">
                  <c:v>2.180921260457731</c:v>
                </c:pt>
                <c:pt idx="20">
                  <c:v>2.1730298653057152</c:v>
                </c:pt>
                <c:pt idx="21">
                  <c:v>2.166321253537292</c:v>
                </c:pt>
                <c:pt idx="22">
                  <c:v>2.1607350778066028</c:v>
                </c:pt>
                <c:pt idx="23">
                  <c:v>2.1557110963677748</c:v>
                </c:pt>
                <c:pt idx="24">
                  <c:v>2.1512596428067372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'(A) FINDINGS GAS'!$O$3</c:f>
              <c:strCache>
                <c:ptCount val="1"/>
                <c:pt idx="0">
                  <c:v>5-yr Maximum Price ($4.66)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'(A) FINDINGS GAS'!$G$4:$G$28</c:f>
              <c:numCache>
                <c:formatCode>General</c:formatCode>
                <c:ptCount val="25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  <c:pt idx="5">
                  <c:v>2021</c:v>
                </c:pt>
                <c:pt idx="6">
                  <c:v>2022</c:v>
                </c:pt>
                <c:pt idx="7">
                  <c:v>2023</c:v>
                </c:pt>
                <c:pt idx="8">
                  <c:v>2024</c:v>
                </c:pt>
                <c:pt idx="9">
                  <c:v>2025</c:v>
                </c:pt>
                <c:pt idx="10">
                  <c:v>2026</c:v>
                </c:pt>
                <c:pt idx="11">
                  <c:v>2027</c:v>
                </c:pt>
                <c:pt idx="12">
                  <c:v>2028</c:v>
                </c:pt>
                <c:pt idx="13">
                  <c:v>2029</c:v>
                </c:pt>
                <c:pt idx="14">
                  <c:v>2030</c:v>
                </c:pt>
                <c:pt idx="15">
                  <c:v>2031</c:v>
                </c:pt>
                <c:pt idx="16">
                  <c:v>2032</c:v>
                </c:pt>
                <c:pt idx="17">
                  <c:v>2033</c:v>
                </c:pt>
                <c:pt idx="18">
                  <c:v>2034</c:v>
                </c:pt>
                <c:pt idx="19">
                  <c:v>2035</c:v>
                </c:pt>
                <c:pt idx="20">
                  <c:v>2036</c:v>
                </c:pt>
                <c:pt idx="21">
                  <c:v>2037</c:v>
                </c:pt>
                <c:pt idx="22">
                  <c:v>2038</c:v>
                </c:pt>
                <c:pt idx="23">
                  <c:v>2039</c:v>
                </c:pt>
                <c:pt idx="24">
                  <c:v>2040</c:v>
                </c:pt>
              </c:numCache>
            </c:numRef>
          </c:cat>
          <c:val>
            <c:numRef>
              <c:f>'(A) FINDINGS GAS'!$T$4:$T$28</c:f>
              <c:numCache>
                <c:formatCode>"$"#,##0.0</c:formatCode>
                <c:ptCount val="25"/>
                <c:pt idx="0">
                  <c:v>3.37254334222694</c:v>
                </c:pt>
                <c:pt idx="1">
                  <c:v>3.356842081005452</c:v>
                </c:pt>
                <c:pt idx="2">
                  <c:v>3.3341628313151421</c:v>
                </c:pt>
                <c:pt idx="3">
                  <c:v>3.2997521025493071</c:v>
                </c:pt>
                <c:pt idx="4">
                  <c:v>3.2643964114289412</c:v>
                </c:pt>
                <c:pt idx="5">
                  <c:v>3.2263098735590692</c:v>
                </c:pt>
                <c:pt idx="6">
                  <c:v>3.1851092701829131</c:v>
                </c:pt>
                <c:pt idx="7">
                  <c:v>3.1411527220339401</c:v>
                </c:pt>
                <c:pt idx="8">
                  <c:v>3.0959014898456712</c:v>
                </c:pt>
                <c:pt idx="9">
                  <c:v>3.04853682031791</c:v>
                </c:pt>
                <c:pt idx="10">
                  <c:v>3.0079520080643638</c:v>
                </c:pt>
                <c:pt idx="11">
                  <c:v>2.973599865647186</c:v>
                </c:pt>
                <c:pt idx="12">
                  <c:v>2.9445190711042879</c:v>
                </c:pt>
                <c:pt idx="13">
                  <c:v>2.9190880181148642</c:v>
                </c:pt>
                <c:pt idx="14">
                  <c:v>2.8970357168861081</c:v>
                </c:pt>
                <c:pt idx="15">
                  <c:v>2.8784801961906181</c:v>
                </c:pt>
                <c:pt idx="16">
                  <c:v>2.8622058935713701</c:v>
                </c:pt>
                <c:pt idx="17">
                  <c:v>2.8479654986058431</c:v>
                </c:pt>
                <c:pt idx="18">
                  <c:v>2.8353839777292622</c:v>
                </c:pt>
                <c:pt idx="19">
                  <c:v>2.8235246157350322</c:v>
                </c:pt>
                <c:pt idx="20">
                  <c:v>2.8133080394339061</c:v>
                </c:pt>
                <c:pt idx="21">
                  <c:v>2.8046227508776518</c:v>
                </c:pt>
                <c:pt idx="22">
                  <c:v>2.7973906215159019</c:v>
                </c:pt>
                <c:pt idx="23">
                  <c:v>2.7908863356809559</c:v>
                </c:pt>
                <c:pt idx="24">
                  <c:v>2.7851232717257011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'(A) FINDINGS GAS'!$P$3</c:f>
              <c:strCache>
                <c:ptCount val="1"/>
                <c:pt idx="0">
                  <c:v>5-yr Minimum price ($2.30)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numRef>
              <c:f>'(A) FINDINGS GAS'!$G$4:$G$28</c:f>
              <c:numCache>
                <c:formatCode>General</c:formatCode>
                <c:ptCount val="25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  <c:pt idx="5">
                  <c:v>2021</c:v>
                </c:pt>
                <c:pt idx="6">
                  <c:v>2022</c:v>
                </c:pt>
                <c:pt idx="7">
                  <c:v>2023</c:v>
                </c:pt>
                <c:pt idx="8">
                  <c:v>2024</c:v>
                </c:pt>
                <c:pt idx="9">
                  <c:v>2025</c:v>
                </c:pt>
                <c:pt idx="10">
                  <c:v>2026</c:v>
                </c:pt>
                <c:pt idx="11">
                  <c:v>2027</c:v>
                </c:pt>
                <c:pt idx="12">
                  <c:v>2028</c:v>
                </c:pt>
                <c:pt idx="13">
                  <c:v>2029</c:v>
                </c:pt>
                <c:pt idx="14">
                  <c:v>2030</c:v>
                </c:pt>
                <c:pt idx="15">
                  <c:v>2031</c:v>
                </c:pt>
                <c:pt idx="16">
                  <c:v>2032</c:v>
                </c:pt>
                <c:pt idx="17">
                  <c:v>2033</c:v>
                </c:pt>
                <c:pt idx="18">
                  <c:v>2034</c:v>
                </c:pt>
                <c:pt idx="19">
                  <c:v>2035</c:v>
                </c:pt>
                <c:pt idx="20">
                  <c:v>2036</c:v>
                </c:pt>
                <c:pt idx="21">
                  <c:v>2037</c:v>
                </c:pt>
                <c:pt idx="22">
                  <c:v>2038</c:v>
                </c:pt>
                <c:pt idx="23">
                  <c:v>2039</c:v>
                </c:pt>
                <c:pt idx="24">
                  <c:v>2040</c:v>
                </c:pt>
              </c:numCache>
            </c:numRef>
          </c:cat>
          <c:val>
            <c:numRef>
              <c:f>'(A) FINDINGS GAS'!$U$4:$U$28</c:f>
              <c:numCache>
                <c:formatCode>"$"#,##0.0</c:formatCode>
                <c:ptCount val="25"/>
                <c:pt idx="0">
                  <c:v>1.661297911657186</c:v>
                </c:pt>
                <c:pt idx="1">
                  <c:v>1.6535635492396461</c:v>
                </c:pt>
                <c:pt idx="2">
                  <c:v>1.642391864749571</c:v>
                </c:pt>
                <c:pt idx="3">
                  <c:v>1.62544131258868</c:v>
                </c:pt>
                <c:pt idx="4">
                  <c:v>1.608025276718055</c:v>
                </c:pt>
                <c:pt idx="5">
                  <c:v>1.5892640394544031</c:v>
                </c:pt>
                <c:pt idx="6">
                  <c:v>1.5689688291628641</c:v>
                </c:pt>
                <c:pt idx="7">
                  <c:v>1.54731605431807</c:v>
                </c:pt>
                <c:pt idx="8">
                  <c:v>1.5250255246181199</c:v>
                </c:pt>
                <c:pt idx="9">
                  <c:v>1.5016939262995499</c:v>
                </c:pt>
                <c:pt idx="10">
                  <c:v>1.4817020516221751</c:v>
                </c:pt>
                <c:pt idx="11">
                  <c:v>1.46478035880238</c:v>
                </c:pt>
                <c:pt idx="12">
                  <c:v>1.4504553054699161</c:v>
                </c:pt>
                <c:pt idx="13">
                  <c:v>1.4379280964957319</c:v>
                </c:pt>
                <c:pt idx="14">
                  <c:v>1.4270652436689459</c:v>
                </c:pt>
                <c:pt idx="15">
                  <c:v>1.4179248873701349</c:v>
                </c:pt>
                <c:pt idx="16">
                  <c:v>1.409908247638183</c:v>
                </c:pt>
                <c:pt idx="17">
                  <c:v>1.402893500601075</c:v>
                </c:pt>
                <c:pt idx="18">
                  <c:v>1.3966959066084259</c:v>
                </c:pt>
                <c:pt idx="19">
                  <c:v>1.3908540444541531</c:v>
                </c:pt>
                <c:pt idx="20">
                  <c:v>1.385821410281352</c:v>
                </c:pt>
                <c:pt idx="21">
                  <c:v>1.3815430807607241</c:v>
                </c:pt>
                <c:pt idx="22">
                  <c:v>1.377980570160763</c:v>
                </c:pt>
                <c:pt idx="23">
                  <c:v>1.3747765916264849</c:v>
                </c:pt>
                <c:pt idx="24">
                  <c:v>1.371937735267329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'(A) FINDINGS GAS'!$N$3</c:f>
              <c:strCache>
                <c:ptCount val="1"/>
                <c:pt idx="0">
                  <c:v>Reduced Consumption at 5-yr Average Price ($3.60)</c:v>
                </c:pt>
              </c:strCache>
            </c:strRef>
          </c:tx>
          <c:marker>
            <c:symbol val="none"/>
          </c:marker>
          <c:val>
            <c:numRef>
              <c:f>'(A) FINDINGS GAS'!$S$4:$S$28</c:f>
              <c:numCache>
                <c:formatCode>"$"#,##0.0</c:formatCode>
                <c:ptCount val="25"/>
                <c:pt idx="0">
                  <c:v>2.3668523328966238</c:v>
                </c:pt>
                <c:pt idx="1">
                  <c:v>2.3565005690531571</c:v>
                </c:pt>
                <c:pt idx="2">
                  <c:v>2.3416140164017918</c:v>
                </c:pt>
                <c:pt idx="3">
                  <c:v>2.3189272323058812</c:v>
                </c:pt>
                <c:pt idx="4">
                  <c:v>2.2963217459054599</c:v>
                </c:pt>
                <c:pt idx="5">
                  <c:v>2.2717239114564811</c:v>
                </c:pt>
                <c:pt idx="6">
                  <c:v>2.2450814527950032</c:v>
                </c:pt>
                <c:pt idx="7">
                  <c:v>2.216631051226889</c:v>
                </c:pt>
                <c:pt idx="8">
                  <c:v>2.1873658103604861</c:v>
                </c:pt>
                <c:pt idx="9">
                  <c:v>2.15659871023154</c:v>
                </c:pt>
                <c:pt idx="10">
                  <c:v>2.1306879820640581</c:v>
                </c:pt>
                <c:pt idx="11">
                  <c:v>2.108616631964551</c:v>
                </c:pt>
                <c:pt idx="12">
                  <c:v>2.0899071837514351</c:v>
                </c:pt>
                <c:pt idx="13">
                  <c:v>2.0734574025520081</c:v>
                </c:pt>
                <c:pt idx="14">
                  <c:v>2.059195921366376</c:v>
                </c:pt>
                <c:pt idx="15">
                  <c:v>2.047208093585779</c:v>
                </c:pt>
                <c:pt idx="16">
                  <c:v>2.0366308458439009</c:v>
                </c:pt>
                <c:pt idx="17">
                  <c:v>2.02738174039367</c:v>
                </c:pt>
                <c:pt idx="18">
                  <c:v>2.019190900098069</c:v>
                </c:pt>
                <c:pt idx="19">
                  <c:v>2.0114224190848282</c:v>
                </c:pt>
                <c:pt idx="20">
                  <c:v>2.0047921982785342</c:v>
                </c:pt>
                <c:pt idx="21">
                  <c:v>1.999139768942976</c:v>
                </c:pt>
                <c:pt idx="22">
                  <c:v>1.994443365815066</c:v>
                </c:pt>
                <c:pt idx="23">
                  <c:v>1.990183191043486</c:v>
                </c:pt>
                <c:pt idx="24">
                  <c:v>1.986422459838175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18114816"/>
        <c:axId val="37598848"/>
      </c:lineChart>
      <c:catAx>
        <c:axId val="1181148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7598848"/>
        <c:crosses val="autoZero"/>
        <c:auto val="1"/>
        <c:lblAlgn val="ctr"/>
        <c:lblOffset val="100"/>
        <c:noMultiLvlLbl val="0"/>
      </c:catAx>
      <c:valAx>
        <c:axId val="3759884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>
                    <a:solidFill>
                      <a:sysClr val="windowText" lastClr="000000"/>
                    </a:solidFill>
                  </a:rPr>
                  <a:t>Forecast Revenue</a:t>
                </a:r>
                <a:r>
                  <a:rPr lang="en-US" baseline="0">
                    <a:solidFill>
                      <a:sysClr val="windowText" lastClr="000000"/>
                    </a:solidFill>
                  </a:rPr>
                  <a:t> </a:t>
                </a:r>
                <a:r>
                  <a:rPr lang="en-US">
                    <a:solidFill>
                      <a:sysClr val="windowText" lastClr="000000"/>
                    </a:solidFill>
                  </a:rPr>
                  <a:t>($ billions)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</c:title>
        <c:numFmt formatCode="&quot;$&quot;#,##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811481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BF15B-F100-46A6-A67A-7CAEBA3F0E32}" type="datetimeFigureOut">
              <a:rPr lang="en-US" smtClean="0"/>
              <a:t>12/30/2016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C2B1A-379F-4AEC-B65D-C37D36B717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77370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BF15B-F100-46A6-A67A-7CAEBA3F0E32}" type="datetimeFigureOut">
              <a:rPr lang="en-US" smtClean="0"/>
              <a:t>12/30/2016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C2B1A-379F-4AEC-B65D-C37D36B717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35951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BF15B-F100-46A6-A67A-7CAEBA3F0E32}" type="datetimeFigureOut">
              <a:rPr lang="en-US" smtClean="0"/>
              <a:t>12/30/2016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C2B1A-379F-4AEC-B65D-C37D36B717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82565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BF15B-F100-46A6-A67A-7CAEBA3F0E32}" type="datetimeFigureOut">
              <a:rPr lang="en-US" smtClean="0"/>
              <a:t>12/30/2016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C2B1A-379F-4AEC-B65D-C37D36B717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5091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BF15B-F100-46A6-A67A-7CAEBA3F0E32}" type="datetimeFigureOut">
              <a:rPr lang="en-US" smtClean="0"/>
              <a:t>12/30/2016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C2B1A-379F-4AEC-B65D-C37D36B717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46948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BF15B-F100-46A6-A67A-7CAEBA3F0E32}" type="datetimeFigureOut">
              <a:rPr lang="en-US" smtClean="0"/>
              <a:t>12/30/2016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C2B1A-379F-4AEC-B65D-C37D36B717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12592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BF15B-F100-46A6-A67A-7CAEBA3F0E32}" type="datetimeFigureOut">
              <a:rPr lang="en-US" smtClean="0"/>
              <a:t>12/30/2016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C2B1A-379F-4AEC-B65D-C37D36B717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36944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BF15B-F100-46A6-A67A-7CAEBA3F0E32}" type="datetimeFigureOut">
              <a:rPr lang="en-US" smtClean="0"/>
              <a:t>12/30/2016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C2B1A-379F-4AEC-B65D-C37D36B717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34049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BF15B-F100-46A6-A67A-7CAEBA3F0E32}" type="datetimeFigureOut">
              <a:rPr lang="en-US" smtClean="0"/>
              <a:t>12/30/2016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C2B1A-379F-4AEC-B65D-C37D36B717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54934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BF15B-F100-46A6-A67A-7CAEBA3F0E32}" type="datetimeFigureOut">
              <a:rPr lang="en-US" smtClean="0"/>
              <a:t>12/30/2016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C2B1A-379F-4AEC-B65D-C37D36B717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62243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BF15B-F100-46A6-A67A-7CAEBA3F0E32}" type="datetimeFigureOut">
              <a:rPr lang="en-US" smtClean="0"/>
              <a:t>12/30/2016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C2B1A-379F-4AEC-B65D-C37D36B717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34428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3BF15B-F100-46A6-A67A-7CAEBA3F0E32}" type="datetimeFigureOut">
              <a:rPr lang="en-US" smtClean="0"/>
              <a:t>12/30/2016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AC2B1A-379F-4AEC-B65D-C37D36B717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6128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ts.ucla.edu/wp-content/uploads/sites/6/2016/08/Gas-Tax-Swap-FINAL-REPORT-052706.pdf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The California Gas Tax Swap </a:t>
            </a:r>
            <a:br>
              <a:rPr lang="en-US" dirty="0" smtClean="0"/>
            </a:br>
            <a:r>
              <a:rPr lang="en-US" dirty="0" smtClean="0"/>
              <a:t>Learning from a Failed Experiment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Martin Wachs</a:t>
            </a:r>
          </a:p>
          <a:p>
            <a:r>
              <a:rPr lang="en-US" dirty="0" smtClean="0"/>
              <a:t>Distinguished Professor Emeritus</a:t>
            </a:r>
          </a:p>
          <a:p>
            <a:r>
              <a:rPr lang="en-US" dirty="0" smtClean="0"/>
              <a:t>Department of Urban Planning </a:t>
            </a:r>
          </a:p>
          <a:p>
            <a:r>
              <a:rPr lang="en-US" dirty="0" smtClean="0"/>
              <a:t>UCLA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6506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hart 2"/>
          <p:cNvGraphicFramePr/>
          <p:nvPr>
            <p:extLst>
              <p:ext uri="{D42A27DB-BD31-4B8C-83A1-F6EECF244321}">
                <p14:modId xmlns:p14="http://schemas.microsoft.com/office/powerpoint/2010/main" val="2534960025"/>
              </p:ext>
            </p:extLst>
          </p:nvPr>
        </p:nvGraphicFramePr>
        <p:xfrm>
          <a:off x="1600200" y="1752600"/>
          <a:ext cx="5334000" cy="3581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Times New Roman"/>
                <a:ea typeface="Calibri"/>
              </a:rPr>
              <a:t>  </a:t>
            </a:r>
            <a:r>
              <a:rPr lang="en-US" dirty="0">
                <a:ea typeface="Calibri"/>
              </a:rPr>
              <a:t>STIP and SHOPP revenues under the gas tax swap</a:t>
            </a:r>
            <a:r>
              <a:rPr lang="en-US" dirty="0">
                <a:latin typeface="Times New Roman"/>
                <a:ea typeface="Calibri"/>
              </a:rPr>
              <a:t>.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990600" y="5715000"/>
            <a:ext cx="571605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STIP = State Transportation Improvement Program</a:t>
            </a:r>
          </a:p>
          <a:p>
            <a:r>
              <a:rPr lang="en-US" dirty="0" smtClean="0"/>
              <a:t>SHOPP = State Highway Operation and Protection Program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7038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/>
          <p:nvPr>
            <p:extLst>
              <p:ext uri="{D42A27DB-BD31-4B8C-83A1-F6EECF244321}">
                <p14:modId xmlns:p14="http://schemas.microsoft.com/office/powerpoint/2010/main" val="1294765220"/>
              </p:ext>
            </p:extLst>
          </p:nvPr>
        </p:nvGraphicFramePr>
        <p:xfrm>
          <a:off x="1447800" y="2362200"/>
          <a:ext cx="6021387" cy="3352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/>
            <a:r>
              <a:rPr lang="en-US" dirty="0" smtClean="0"/>
              <a:t>Revenue Allocations by Major Program 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1482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/>
          <p:nvPr>
            <p:extLst>
              <p:ext uri="{D42A27DB-BD31-4B8C-83A1-F6EECF244321}">
                <p14:modId xmlns:p14="http://schemas.microsoft.com/office/powerpoint/2010/main" val="814207192"/>
              </p:ext>
            </p:extLst>
          </p:nvPr>
        </p:nvGraphicFramePr>
        <p:xfrm>
          <a:off x="1752600" y="2743200"/>
          <a:ext cx="5486400" cy="3886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>Eliminated </a:t>
            </a:r>
            <a:r>
              <a:rPr lang="en-US" b="1" dirty="0"/>
              <a:t>sales tax vs. variable gasoline excise tax revenues.</a:t>
            </a:r>
            <a:br>
              <a:rPr lang="en-US" b="1" dirty="0"/>
            </a:b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6027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Forecast variable gasoline excise tax revenues.</a:t>
            </a:r>
            <a:endParaRPr lang="en-US" dirty="0"/>
          </a:p>
        </p:txBody>
      </p:sp>
      <p:graphicFrame>
        <p:nvGraphicFramePr>
          <p:cNvPr id="5" name="Chart 4"/>
          <p:cNvGraphicFramePr/>
          <p:nvPr>
            <p:extLst>
              <p:ext uri="{D42A27DB-BD31-4B8C-83A1-F6EECF244321}">
                <p14:modId xmlns:p14="http://schemas.microsoft.com/office/powerpoint/2010/main" val="1156704233"/>
              </p:ext>
            </p:extLst>
          </p:nvPr>
        </p:nvGraphicFramePr>
        <p:xfrm>
          <a:off x="1524000" y="1981200"/>
          <a:ext cx="6172200" cy="4267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980211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Swap is Considered a Failure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It did deal with “protection” for transportation use of fuel tax revenue, but was short-sighted because is did not address the underlying volatility in the revenue stream </a:t>
            </a:r>
          </a:p>
          <a:p>
            <a:r>
              <a:rPr lang="en-US" dirty="0" smtClean="0"/>
              <a:t>The state transportation program requires increased revenue as well as stability in the revenue stream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9456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Pending Measures Now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Governor’s 2016 Special Session of Legislature failed to enact new transportation revenue</a:t>
            </a:r>
          </a:p>
          <a:p>
            <a:r>
              <a:rPr lang="en-US" dirty="0" smtClean="0"/>
              <a:t>Both AB 1 and SB 1 now pending </a:t>
            </a:r>
            <a:r>
              <a:rPr lang="en-US" b="1" dirty="0" smtClean="0">
                <a:solidFill>
                  <a:srgbClr val="FF0000"/>
                </a:solidFill>
              </a:rPr>
              <a:t>propose </a:t>
            </a:r>
            <a:r>
              <a:rPr lang="en-US" dirty="0" smtClean="0"/>
              <a:t>to:</a:t>
            </a:r>
          </a:p>
          <a:p>
            <a:pPr lvl="1"/>
            <a:r>
              <a:rPr lang="en-US" dirty="0" smtClean="0"/>
              <a:t>Increase annual vehicle registration fees</a:t>
            </a:r>
          </a:p>
          <a:p>
            <a:pPr lvl="1"/>
            <a:r>
              <a:rPr lang="en-US" dirty="0" smtClean="0"/>
              <a:t>Charge electric vehicles an extra $165 annual fee</a:t>
            </a:r>
          </a:p>
          <a:p>
            <a:pPr lvl="1"/>
            <a:r>
              <a:rPr lang="en-US" dirty="0" smtClean="0"/>
              <a:t>Eliminate the Swap and adopt a 17¢/</a:t>
            </a:r>
            <a:r>
              <a:rPr lang="en-US" dirty="0"/>
              <a:t>gal </a:t>
            </a:r>
            <a:r>
              <a:rPr lang="en-US" dirty="0" smtClean="0"/>
              <a:t>increase in the excise tax indexed and revised annually</a:t>
            </a:r>
          </a:p>
          <a:p>
            <a:r>
              <a:rPr lang="en-US" dirty="0" smtClean="0"/>
              <a:t>CA RC Test in the Field – Intent is to adopt a mileage based user fee to succeed the fuel tax within several years</a:t>
            </a:r>
          </a:p>
        </p:txBody>
      </p:sp>
    </p:spTree>
    <p:extLst>
      <p:ext uri="{BB962C8B-B14F-4D97-AF65-F5344CB8AC3E}">
        <p14:creationId xmlns:p14="http://schemas.microsoft.com/office/powerpoint/2010/main" val="1066369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Takeaways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Motor fuel taxes can increase revenue in only two ways:</a:t>
            </a:r>
          </a:p>
          <a:p>
            <a:pPr lvl="1"/>
            <a:r>
              <a:rPr lang="en-US" dirty="0" smtClean="0"/>
              <a:t>If tax per gallon increases</a:t>
            </a:r>
          </a:p>
          <a:p>
            <a:pPr lvl="1"/>
            <a:r>
              <a:rPr lang="en-US" dirty="0" smtClean="0"/>
              <a:t>If gallons consumed increase</a:t>
            </a:r>
          </a:p>
          <a:p>
            <a:r>
              <a:rPr lang="en-US" dirty="0" smtClean="0"/>
              <a:t>Shifting from excise tax per gallon to sales tax did not address this reality and introduced unexpected volatility, was politically expedient but did not address the underlying revenue problem</a:t>
            </a:r>
          </a:p>
          <a:p>
            <a:r>
              <a:rPr lang="en-US" dirty="0" smtClean="0"/>
              <a:t>Mileage based user fee also needs to rise over time to insure increased revenue over time</a:t>
            </a:r>
          </a:p>
          <a:p>
            <a:pPr marL="0" indent="0">
              <a:buNone/>
            </a:pPr>
            <a:r>
              <a:rPr lang="en-US" dirty="0" smtClean="0"/>
              <a:t> 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866373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Thank you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For More Details see:  Anne Brown, Mark Garrett, &amp; Martin Wachs </a:t>
            </a:r>
            <a:r>
              <a:rPr lang="en-US" b="1" i="1" dirty="0" smtClean="0"/>
              <a:t>The California Gas Tax Swap</a:t>
            </a:r>
            <a:r>
              <a:rPr lang="en-US" dirty="0"/>
              <a:t>, May 2016 </a:t>
            </a:r>
            <a:endParaRPr lang="en-US" dirty="0" smtClean="0"/>
          </a:p>
          <a:p>
            <a:r>
              <a:rPr lang="en-US" dirty="0" smtClean="0">
                <a:hlinkClick r:id="rId2"/>
              </a:rPr>
              <a:t>http</a:t>
            </a:r>
            <a:r>
              <a:rPr lang="en-US" dirty="0">
                <a:hlinkClick r:id="rId2"/>
              </a:rPr>
              <a:t>://</a:t>
            </a:r>
            <a:r>
              <a:rPr lang="en-US" dirty="0" smtClean="0">
                <a:hlinkClick r:id="rId2"/>
              </a:rPr>
              <a:t>www.its.ucla.edu/wp-content/uploads/sites/6/2016/08/Gas-Tax-Swap-FINAL-REPORT-052706.pdf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The study was supported by the </a:t>
            </a:r>
            <a:r>
              <a:rPr lang="en-US" dirty="0"/>
              <a:t>University of California Center on </a:t>
            </a:r>
            <a:r>
              <a:rPr lang="en-US" dirty="0" smtClean="0"/>
              <a:t>Economic Competitiveness </a:t>
            </a:r>
            <a:r>
              <a:rPr lang="en-US" dirty="0"/>
              <a:t>in Transportation (UC CONNECT), the </a:t>
            </a:r>
            <a:r>
              <a:rPr lang="en-US" dirty="0" smtClean="0"/>
              <a:t>federally funded </a:t>
            </a:r>
            <a:r>
              <a:rPr lang="en-US" dirty="0"/>
              <a:t>University Transportation </a:t>
            </a:r>
            <a:r>
              <a:rPr lang="en-US" dirty="0" smtClean="0"/>
              <a:t>Center </a:t>
            </a:r>
            <a:r>
              <a:rPr lang="en-US" dirty="0"/>
              <a:t>for Region IX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0111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Prior to the 2010 Swap 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State Excise Taxes on Fuel 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Enacted in 1922</a:t>
            </a:r>
          </a:p>
          <a:p>
            <a:r>
              <a:rPr lang="en-US" dirty="0" smtClean="0"/>
              <a:t>State </a:t>
            </a:r>
            <a:r>
              <a:rPr lang="en-US" dirty="0"/>
              <a:t>tax of 18</a:t>
            </a:r>
            <a:r>
              <a:rPr lang="en-US" dirty="0" smtClean="0"/>
              <a:t>¢/gal </a:t>
            </a:r>
            <a:r>
              <a:rPr lang="en-US" dirty="0"/>
              <a:t>on gas &amp; 24</a:t>
            </a:r>
            <a:r>
              <a:rPr lang="en-US" dirty="0" smtClean="0"/>
              <a:t>¢/gal on diesel; rate last increased in 1990</a:t>
            </a:r>
          </a:p>
          <a:p>
            <a:r>
              <a:rPr lang="en-US" dirty="0" smtClean="0"/>
              <a:t>Protected for transportation uses by Article XIX of CA Constitution </a:t>
            </a:r>
          </a:p>
          <a:p>
            <a:r>
              <a:rPr lang="en-US" dirty="0" smtClean="0"/>
              <a:t>Used mostly for transportation capital; O&amp;M and local return to cities &amp; counties 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State General Sales Tax on Fuel 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Since 1971 “Transportation Development Act “</a:t>
            </a:r>
          </a:p>
          <a:p>
            <a:r>
              <a:rPr lang="en-US" dirty="0" smtClean="0"/>
              <a:t>Gasoline previously exempted</a:t>
            </a:r>
          </a:p>
          <a:p>
            <a:r>
              <a:rPr lang="en-US" dirty="0" smtClean="0"/>
              <a:t>General sales tax rate was in 2010 7.5% to 9.5% depending on the county</a:t>
            </a:r>
          </a:p>
          <a:p>
            <a:r>
              <a:rPr lang="en-US" dirty="0" smtClean="0"/>
              <a:t>Not protected but proceeds from fuel taxation were used to pay off transportation bonds &amp; for state assistance to public transit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7560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Important California Context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To impose any “new tax” requires passage by supermajority of 2/3 of Assembly &amp; Senate </a:t>
            </a:r>
          </a:p>
          <a:p>
            <a:r>
              <a:rPr lang="en-US" dirty="0" smtClean="0"/>
              <a:t>Governors Davis &amp; </a:t>
            </a:r>
            <a:r>
              <a:rPr lang="en-US" dirty="0" err="1" smtClean="0"/>
              <a:t>Schwartzenegger</a:t>
            </a:r>
            <a:r>
              <a:rPr lang="en-US" dirty="0" smtClean="0"/>
              <a:t> declared fiscal emergencies in 2008, 2009, and 2010 as deficits exceed $11b, $24b, and $34b in those years </a:t>
            </a:r>
          </a:p>
          <a:p>
            <a:r>
              <a:rPr lang="en-US" dirty="0" smtClean="0"/>
              <a:t>The emergency declaration allowed the sales tax revenue on fuel to be used for other general purposes;  reduced an already strained transportation fund; excise tax revenue used for transportation bond payments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1175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Gas Tax Swap - 2010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Eliminated (unprotected) sales tax on motor fuel and created a (protected) “variable” excise tax </a:t>
            </a:r>
          </a:p>
          <a:p>
            <a:r>
              <a:rPr lang="en-US" dirty="0" smtClean="0"/>
              <a:t>To avoid 2/3 votes, it was intended to be revenue neutral - to produce as much revenue as the sales tax did</a:t>
            </a:r>
          </a:p>
          <a:p>
            <a:r>
              <a:rPr lang="en-US" dirty="0" smtClean="0"/>
              <a:t>CA Board of Equalization (elected tax oversight board) revises the excise tax rate (up or down) annually to insure revenue neutrality using data from the CA Department of Finance</a:t>
            </a:r>
            <a:br>
              <a:rPr lang="en-US" dirty="0" smtClean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8716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2057400"/>
            <a:ext cx="7696200" cy="449580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TextBox 2"/>
          <p:cNvSpPr txBox="1"/>
          <p:nvPr/>
        </p:nvSpPr>
        <p:spPr>
          <a:xfrm>
            <a:off x="761999" y="609600"/>
            <a:ext cx="696277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/>
              <a:t>Three-step Methodology to Adjust the </a:t>
            </a:r>
            <a:endParaRPr lang="en-US" sz="2800" b="1" dirty="0" smtClean="0"/>
          </a:p>
          <a:p>
            <a:pPr algn="ctr"/>
            <a:r>
              <a:rPr lang="en-US" sz="2800" b="1" dirty="0" smtClean="0"/>
              <a:t>Variable </a:t>
            </a:r>
            <a:r>
              <a:rPr lang="en-US" sz="2800" b="1" dirty="0"/>
              <a:t>Gasoline Excise </a:t>
            </a:r>
            <a:r>
              <a:rPr lang="en-US" sz="2800" b="1" dirty="0" smtClean="0"/>
              <a:t>Tax</a:t>
            </a:r>
            <a:endParaRPr lang="en-US" b="1" dirty="0" smtClean="0"/>
          </a:p>
          <a:p>
            <a:pPr algn="ctr"/>
            <a:r>
              <a:rPr lang="en-US" sz="2000" b="1" dirty="0" smtClean="0"/>
              <a:t> </a:t>
            </a:r>
            <a:r>
              <a:rPr lang="en-US" sz="2000" b="1" dirty="0"/>
              <a:t>Example from FY 2014-15</a:t>
            </a:r>
            <a:endParaRPr lang="en-US" sz="2000" dirty="0"/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525506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Gas-Price-History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2380" y="2648326"/>
            <a:ext cx="5744454" cy="41719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The Price of Fuel is Volatile &amp; the Excise Tax Rose and then Fell 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8026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/>
          <p:nvPr>
            <p:extLst>
              <p:ext uri="{D42A27DB-BD31-4B8C-83A1-F6EECF244321}">
                <p14:modId xmlns:p14="http://schemas.microsoft.com/office/powerpoint/2010/main" val="1555689962"/>
              </p:ext>
            </p:extLst>
          </p:nvPr>
        </p:nvGraphicFramePr>
        <p:xfrm>
          <a:off x="1828800" y="2286000"/>
          <a:ext cx="5257800" cy="381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Revenue from Both Excise Taxes Since Swap 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8065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/>
          <p:nvPr>
            <p:extLst>
              <p:ext uri="{D42A27DB-BD31-4B8C-83A1-F6EECF244321}">
                <p14:modId xmlns:p14="http://schemas.microsoft.com/office/powerpoint/2010/main" val="1123584454"/>
              </p:ext>
            </p:extLst>
          </p:nvPr>
        </p:nvGraphicFramePr>
        <p:xfrm>
          <a:off x="1600200" y="2209800"/>
          <a:ext cx="5715000" cy="3733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Base &amp; Variable Per Gallon Excise Tax 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9817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/>
          <p:nvPr>
            <p:extLst>
              <p:ext uri="{D42A27DB-BD31-4B8C-83A1-F6EECF244321}">
                <p14:modId xmlns:p14="http://schemas.microsoft.com/office/powerpoint/2010/main" val="1026601045"/>
              </p:ext>
            </p:extLst>
          </p:nvPr>
        </p:nvGraphicFramePr>
        <p:xfrm>
          <a:off x="1447800" y="1905000"/>
          <a:ext cx="5562600" cy="381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Revenue from Diesel Excise Tax Since the Swap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9702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4065</TotalTime>
  <Words>677</Words>
  <Application>Microsoft Office PowerPoint</Application>
  <PresentationFormat>On-screen Show (4:3)</PresentationFormat>
  <Paragraphs>73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Office Theme</vt:lpstr>
      <vt:lpstr>The California Gas Tax Swap  Learning from a Failed Experiment </vt:lpstr>
      <vt:lpstr>Prior to the 2010 Swap </vt:lpstr>
      <vt:lpstr>Important California Context </vt:lpstr>
      <vt:lpstr>The Gas Tax Swap - 2010</vt:lpstr>
      <vt:lpstr>PowerPoint Presentation</vt:lpstr>
      <vt:lpstr>The Price of Fuel is Volatile &amp; the Excise Tax Rose and then Fell </vt:lpstr>
      <vt:lpstr>Revenue from Both Excise Taxes Since Swap </vt:lpstr>
      <vt:lpstr>Base &amp; Variable Per Gallon Excise Tax </vt:lpstr>
      <vt:lpstr>Revenue from Diesel Excise Tax Since the Swap </vt:lpstr>
      <vt:lpstr>  STIP and SHOPP revenues under the gas tax swap.</vt:lpstr>
      <vt:lpstr>Revenue Allocations by Major Program </vt:lpstr>
      <vt:lpstr> Eliminated sales tax vs. variable gasoline excise tax revenues. </vt:lpstr>
      <vt:lpstr>Forecast variable gasoline excise tax revenues.</vt:lpstr>
      <vt:lpstr>The Swap is Considered a Failure</vt:lpstr>
      <vt:lpstr>Pending Measures Now </vt:lpstr>
      <vt:lpstr>Takeaways </vt:lpstr>
      <vt:lpstr>Thank you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Martin Wachs</dc:creator>
  <cp:lastModifiedBy>Martin Wachs </cp:lastModifiedBy>
  <cp:revision>22</cp:revision>
  <dcterms:created xsi:type="dcterms:W3CDTF">2016-12-28T18:53:10Z</dcterms:created>
  <dcterms:modified xsi:type="dcterms:W3CDTF">2017-01-02T17:36:35Z</dcterms:modified>
</cp:coreProperties>
</file>