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9"/>
  </p:notesMasterIdLst>
  <p:sldIdLst>
    <p:sldId id="290" r:id="rId2"/>
    <p:sldId id="292" r:id="rId3"/>
    <p:sldId id="291" r:id="rId4"/>
    <p:sldId id="293" r:id="rId5"/>
    <p:sldId id="294" r:id="rId6"/>
    <p:sldId id="295" r:id="rId7"/>
    <p:sldId id="296" r:id="rId8"/>
    <p:sldId id="311" r:id="rId9"/>
    <p:sldId id="314" r:id="rId10"/>
    <p:sldId id="315" r:id="rId11"/>
    <p:sldId id="316" r:id="rId12"/>
    <p:sldId id="317" r:id="rId13"/>
    <p:sldId id="318" r:id="rId14"/>
    <p:sldId id="319" r:id="rId15"/>
    <p:sldId id="320" r:id="rId16"/>
    <p:sldId id="297" r:id="rId17"/>
    <p:sldId id="299" r:id="rId18"/>
    <p:sldId id="300" r:id="rId19"/>
    <p:sldId id="301" r:id="rId20"/>
    <p:sldId id="302" r:id="rId21"/>
    <p:sldId id="303" r:id="rId22"/>
    <p:sldId id="313" r:id="rId23"/>
    <p:sldId id="306" r:id="rId24"/>
    <p:sldId id="307" r:id="rId25"/>
    <p:sldId id="308" r:id="rId26"/>
    <p:sldId id="309" r:id="rId27"/>
    <p:sldId id="31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00" autoAdjust="0"/>
  </p:normalViewPr>
  <p:slideViewPr>
    <p:cSldViewPr snapToGrid="0" snapToObjects="1">
      <p:cViewPr varScale="1">
        <p:scale>
          <a:sx n="85" d="100"/>
          <a:sy n="85" d="100"/>
        </p:scale>
        <p:origin x="834" y="90"/>
      </p:cViewPr>
      <p:guideLst>
        <p:guide orient="horz" pos="2160"/>
        <p:guide pos="2880"/>
      </p:guideLst>
    </p:cSldViewPr>
  </p:slideViewPr>
  <p:outlineViewPr>
    <p:cViewPr>
      <p:scale>
        <a:sx n="33" d="100"/>
        <a:sy n="33" d="100"/>
      </p:scale>
      <p:origin x="0" y="186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rtl val="0"/>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rtl val="0"/>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rtl val="0"/>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tl val="0"/>
              </a:rPr>
              <a:t>‹#›</a:t>
            </a:fld>
            <a:endParaRPr lang="en-US" sz="1200" b="0" i="0" u="none" strike="noStrike" cap="none">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85523475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89" name="Shape 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tl val="0"/>
              </a:rPr>
              <a:t>1</a:t>
            </a:fld>
            <a:endParaRPr lang="en-US" sz="1200" b="0" i="0" u="none" strike="noStrike" cap="none">
              <a:solidFill>
                <a:srgbClr val="000000"/>
              </a:solidFill>
              <a:latin typeface="Calibri"/>
              <a:ea typeface="Calibri"/>
              <a:cs typeface="Calibri"/>
              <a:sym typeface="Calibri"/>
              <a:rtl val="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a:t>
            </a:r>
            <a:r>
              <a:rPr lang="en-US" dirty="0" err="1"/>
              <a:t>perfromance</a:t>
            </a:r>
            <a:r>
              <a:rPr lang="en-US" baseline="0" dirty="0"/>
              <a:t> </a:t>
            </a:r>
            <a:r>
              <a:rPr lang="en-US" baseline="0" dirty="0" err="1"/>
              <a:t>engdenrs</a:t>
            </a:r>
            <a:r>
              <a:rPr lang="en-US" baseline="0" dirty="0"/>
              <a:t> traffic congestion and traffic congestion impacts EP</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tl val="0"/>
              </a:rPr>
              <a:t>6</a:t>
            </a:fld>
            <a:endParaRPr lang="en-US" sz="1200" b="0" i="0" u="none" strike="noStrike" cap="none">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55453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decay functions, one giving strong relative weight to nearby destinations but attenuating quickly (in line with the literature on the geography of knowledge spillover attenuation), and one discounting very nearby destinations but attenuating slowly </a:t>
            </a:r>
            <a:endParaRPr lang="en-US" dirty="0"/>
          </a:p>
        </p:txBody>
      </p:sp>
      <p:sp>
        <p:nvSpPr>
          <p:cNvPr id="4" name="Slide Number Placeholder 3"/>
          <p:cNvSpPr>
            <a:spLocks noGrp="1"/>
          </p:cNvSpPr>
          <p:nvPr>
            <p:ph type="sldNum" sz="quarter" idx="10"/>
          </p:nvPr>
        </p:nvSpPr>
        <p:spPr/>
        <p:txBody>
          <a:bodyPr/>
          <a:lstStyle/>
          <a:p>
            <a:fld id="{899C4BA5-0CB2-5A4B-935A-39BB0CDEED43}" type="slidenum">
              <a:rPr lang="en-US" smtClean="0"/>
              <a:t>18</a:t>
            </a:fld>
            <a:endParaRPr lang="en-US"/>
          </a:p>
        </p:txBody>
      </p:sp>
    </p:spTree>
    <p:extLst>
      <p:ext uri="{BB962C8B-B14F-4D97-AF65-F5344CB8AC3E}">
        <p14:creationId xmlns:p14="http://schemas.microsoft.com/office/powerpoint/2010/main" val="331572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Thus, while the ratio of congested to un-congested speeds are relevant in determining the presence of congestion, this measure should matter less to firms than the absolute speeds that are actually experienced by travelers </a:t>
            </a:r>
            <a:endParaRPr lang="en-US" dirty="0"/>
          </a:p>
        </p:txBody>
      </p:sp>
      <p:sp>
        <p:nvSpPr>
          <p:cNvPr id="4" name="Slide Number Placeholder 3"/>
          <p:cNvSpPr>
            <a:spLocks noGrp="1"/>
          </p:cNvSpPr>
          <p:nvPr>
            <p:ph type="sldNum" sz="quarter" idx="10"/>
          </p:nvPr>
        </p:nvSpPr>
        <p:spPr/>
        <p:txBody>
          <a:bodyPr/>
          <a:lstStyle/>
          <a:p>
            <a:fld id="{899C4BA5-0CB2-5A4B-935A-39BB0CDEED43}" type="slidenum">
              <a:rPr lang="en-US" smtClean="0"/>
              <a:t>19</a:t>
            </a:fld>
            <a:endParaRPr lang="en-US"/>
          </a:p>
        </p:txBody>
      </p:sp>
    </p:spTree>
    <p:extLst>
      <p:ext uri="{BB962C8B-B14F-4D97-AF65-F5344CB8AC3E}">
        <p14:creationId xmlns:p14="http://schemas.microsoft.com/office/powerpoint/2010/main" val="173536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E8A46D-EC10-3C4F-892C-8C9C8F66C98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3F341-383A-AE49-8477-348FC977C2A8}" type="slidenum">
              <a:rPr lang="en-US" smtClean="0"/>
              <a:t>‹#›</a:t>
            </a:fld>
            <a:endParaRPr lang="en-US"/>
          </a:p>
        </p:txBody>
      </p:sp>
    </p:spTree>
    <p:extLst>
      <p:ext uri="{BB962C8B-B14F-4D97-AF65-F5344CB8AC3E}">
        <p14:creationId xmlns:p14="http://schemas.microsoft.com/office/powerpoint/2010/main" val="144480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214924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745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210569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284B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16245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3284B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110718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3284B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380982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3284B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124108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3284B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2633040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37483424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3284BF"/>
                </a:solidFill>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358541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566738"/>
          </a:xfrm>
        </p:spPr>
        <p:txBody>
          <a:bodyPr anchor="b"/>
          <a:lstStyle>
            <a:lvl1pPr algn="l">
              <a:defRPr sz="2000" b="1">
                <a:solidFill>
                  <a:srgbClr val="3284B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035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257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142390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52400" y="609600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24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smtClean="0">
                <a:solidFill>
                  <a:srgbClr val="FFFFFF"/>
                </a:solidFill>
                <a:latin typeface="Calibri"/>
                <a:ea typeface="Calibri"/>
                <a:cs typeface="Calibri"/>
                <a:sym typeface="Calibri"/>
                <a:rtl val="0"/>
              </a:rPr>
              <a:t>‹#›</a:t>
            </a:fld>
            <a:endParaRPr lang="en-US" sz="1200" b="0" i="0" u="none" strike="noStrike" cap="none">
              <a:solidFill>
                <a:srgbClr val="FFFFFF"/>
              </a:solidFill>
              <a:latin typeface="Calibri"/>
              <a:ea typeface="Calibri"/>
              <a:cs typeface="Calibri"/>
              <a:sym typeface="Calibri"/>
              <a:rtl val="0"/>
            </a:endParaRPr>
          </a:p>
        </p:txBody>
      </p:sp>
      <p:sp>
        <p:nvSpPr>
          <p:cNvPr id="10" name="Rectangle 9"/>
          <p:cNvSpPr/>
          <p:nvPr/>
        </p:nvSpPr>
        <p:spPr>
          <a:xfrm>
            <a:off x="0" y="6019800"/>
            <a:ext cx="9144000" cy="838200"/>
          </a:xfrm>
          <a:prstGeom prst="rect">
            <a:avLst/>
          </a:prstGeom>
          <a:solidFill>
            <a:srgbClr val="328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igital_ITS_NoUcla_Color_logo.png"/>
          <p:cNvPicPr>
            <a:picLocks noChangeAspect="1"/>
          </p:cNvPicPr>
          <p:nvPr/>
        </p:nvPicPr>
        <p:blipFill>
          <a:blip r:embed="rId13" cstate="print"/>
          <a:stretch>
            <a:fillRect/>
          </a:stretch>
        </p:blipFill>
        <p:spPr>
          <a:xfrm>
            <a:off x="7543800" y="6172200"/>
            <a:ext cx="1196433" cy="520464"/>
          </a:xfrm>
          <a:prstGeom prst="rect">
            <a:avLst/>
          </a:prstGeom>
        </p:spPr>
      </p:pic>
      <p:pic>
        <p:nvPicPr>
          <p:cNvPr id="13" name="Picture 12" descr="ucla-box-blu-Large.jpg"/>
          <p:cNvPicPr>
            <a:picLocks noChangeAspect="1"/>
          </p:cNvPicPr>
          <p:nvPr/>
        </p:nvPicPr>
        <p:blipFill>
          <a:blip r:embed="rId14" cstate="print"/>
          <a:stretch>
            <a:fillRect/>
          </a:stretch>
        </p:blipFill>
        <p:spPr>
          <a:xfrm>
            <a:off x="304800" y="6096000"/>
            <a:ext cx="1371600" cy="655320"/>
          </a:xfrm>
          <a:prstGeom prst="rect">
            <a:avLst/>
          </a:prstGeom>
        </p:spPr>
      </p:pic>
    </p:spTree>
    <p:extLst>
      <p:ext uri="{BB962C8B-B14F-4D97-AF65-F5344CB8AC3E}">
        <p14:creationId xmlns:p14="http://schemas.microsoft.com/office/powerpoint/2010/main" val="32964684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spcBef>
          <a:spcPct val="0"/>
        </a:spcBef>
        <a:buNone/>
        <a:defRPr sz="4400" kern="1200">
          <a:solidFill>
            <a:srgbClr val="3284BF"/>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ts.ucla.edu/" TargetMode="External"/><Relationship Id="rId2" Type="http://schemas.openxmlformats.org/officeDocument/2006/relationships/hyperlink" Target="mailto:tdthoma5@ucl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subTitle" idx="1"/>
          </p:nvPr>
        </p:nvSpPr>
        <p:spPr>
          <a:xfrm>
            <a:off x="0" y="3675794"/>
            <a:ext cx="9029700" cy="2411099"/>
          </a:xfrm>
          <a:prstGeom prst="rect">
            <a:avLst/>
          </a:prstGeom>
          <a:noFill/>
          <a:ln>
            <a:noFill/>
          </a:ln>
        </p:spPr>
        <p:txBody>
          <a:bodyPr lIns="91425" tIns="45700" rIns="91425" bIns="45700" anchor="t" anchorCtr="0">
            <a:noAutofit/>
          </a:bodyPr>
          <a:lstStyle/>
          <a:p>
            <a:pPr>
              <a:spcBef>
                <a:spcPts val="0"/>
              </a:spcBef>
              <a:buClr>
                <a:srgbClr val="FFC000"/>
              </a:buClr>
              <a:buSzPct val="25000"/>
            </a:pPr>
            <a:r>
              <a:rPr lang="en-US" sz="2400" b="1" dirty="0" err="1">
                <a:solidFill>
                  <a:srgbClr val="0070C0"/>
                </a:solidFill>
                <a:latin typeface="Times New Roman"/>
                <a:cs typeface="Times New Roman"/>
              </a:rPr>
              <a:t>Taner</a:t>
            </a:r>
            <a:r>
              <a:rPr lang="en-US" sz="2400" b="1" dirty="0">
                <a:solidFill>
                  <a:srgbClr val="0070C0"/>
                </a:solidFill>
                <a:latin typeface="Times New Roman"/>
                <a:cs typeface="Times New Roman"/>
              </a:rPr>
              <a:t> Osman</a:t>
            </a:r>
            <a:r>
              <a:rPr lang="en-US" sz="2400" dirty="0">
                <a:solidFill>
                  <a:srgbClr val="0070C0"/>
                </a:solidFill>
                <a:latin typeface="Times New Roman"/>
                <a:cs typeface="Times New Roman"/>
              </a:rPr>
              <a:t>, Postdoctoral Researcher, Urban Planning, UCLA</a:t>
            </a:r>
          </a:p>
          <a:p>
            <a:pPr lvl="0">
              <a:spcBef>
                <a:spcPts val="0"/>
              </a:spcBef>
              <a:buClr>
                <a:srgbClr val="FFC000"/>
              </a:buClr>
              <a:buSzPct val="25000"/>
            </a:pPr>
            <a:r>
              <a:rPr lang="en-US" sz="2400" b="1" dirty="0">
                <a:solidFill>
                  <a:srgbClr val="0070C0"/>
                </a:solidFill>
                <a:latin typeface="Times New Roman"/>
                <a:cs typeface="Times New Roman"/>
              </a:rPr>
              <a:t>Trevor Thomas</a:t>
            </a:r>
            <a:r>
              <a:rPr lang="en-US" sz="2400" dirty="0">
                <a:solidFill>
                  <a:srgbClr val="0070C0"/>
                </a:solidFill>
                <a:latin typeface="Times New Roman"/>
                <a:cs typeface="Times New Roman"/>
              </a:rPr>
              <a:t>, PhD Candidate, Urban Planning,  UCLA</a:t>
            </a:r>
          </a:p>
          <a:p>
            <a:pPr>
              <a:spcBef>
                <a:spcPts val="0"/>
              </a:spcBef>
              <a:buClr>
                <a:srgbClr val="FFC000"/>
              </a:buClr>
              <a:buSzPct val="25000"/>
            </a:pPr>
            <a:r>
              <a:rPr lang="en-US" sz="2400" b="1" dirty="0">
                <a:solidFill>
                  <a:srgbClr val="0070C0"/>
                </a:solidFill>
                <a:latin typeface="Times New Roman"/>
                <a:cs typeface="Times New Roman"/>
              </a:rPr>
              <a:t>Andrew </a:t>
            </a:r>
            <a:r>
              <a:rPr lang="en-US" sz="2400" b="1" dirty="0" err="1">
                <a:solidFill>
                  <a:srgbClr val="0070C0"/>
                </a:solidFill>
                <a:latin typeface="Times New Roman"/>
                <a:cs typeface="Times New Roman"/>
              </a:rPr>
              <a:t>Mondschein</a:t>
            </a:r>
            <a:r>
              <a:rPr lang="en-US" sz="2400" dirty="0">
                <a:solidFill>
                  <a:srgbClr val="0070C0"/>
                </a:solidFill>
                <a:latin typeface="Times New Roman"/>
                <a:cs typeface="Times New Roman"/>
              </a:rPr>
              <a:t>, AICP, Assistant Professor, University of Virginia</a:t>
            </a:r>
          </a:p>
          <a:p>
            <a:pPr lvl="0">
              <a:spcBef>
                <a:spcPts val="0"/>
              </a:spcBef>
              <a:buClr>
                <a:srgbClr val="FFC000"/>
              </a:buClr>
              <a:buSzPct val="25000"/>
            </a:pPr>
            <a:r>
              <a:rPr lang="en-US" sz="2400" b="1" dirty="0">
                <a:solidFill>
                  <a:srgbClr val="0070C0"/>
                </a:solidFill>
                <a:latin typeface="Times New Roman"/>
                <a:cs typeface="Times New Roman"/>
              </a:rPr>
              <a:t>Brian D. Taylor</a:t>
            </a:r>
            <a:r>
              <a:rPr lang="en-US" sz="2400" dirty="0">
                <a:solidFill>
                  <a:srgbClr val="0070C0"/>
                </a:solidFill>
                <a:latin typeface="Times New Roman"/>
                <a:cs typeface="Times New Roman"/>
              </a:rPr>
              <a:t>, FAICP, Professor of Urban Planning, UCLA</a:t>
            </a:r>
          </a:p>
          <a:p>
            <a:pPr lvl="0">
              <a:spcBef>
                <a:spcPts val="0"/>
              </a:spcBef>
              <a:buClr>
                <a:srgbClr val="FFC000"/>
              </a:buClr>
              <a:buSzPct val="25000"/>
            </a:pPr>
            <a:r>
              <a:rPr lang="en-US" sz="2400" b="1" dirty="0">
                <a:solidFill>
                  <a:srgbClr val="0070C0"/>
                </a:solidFill>
                <a:latin typeface="Times New Roman"/>
                <a:cs typeface="Times New Roman"/>
              </a:rPr>
              <a:t>Institute of Transportation Studies</a:t>
            </a:r>
          </a:p>
          <a:p>
            <a:pPr lvl="0">
              <a:spcBef>
                <a:spcPts val="0"/>
              </a:spcBef>
              <a:buClr>
                <a:srgbClr val="FFC000"/>
              </a:buClr>
              <a:buSzPct val="25000"/>
            </a:pPr>
            <a:r>
              <a:rPr lang="en-US" sz="2400" b="1" dirty="0">
                <a:solidFill>
                  <a:srgbClr val="0070C0"/>
                </a:solidFill>
                <a:latin typeface="Times New Roman"/>
                <a:cs typeface="Times New Roman"/>
              </a:rPr>
              <a:t>UCLA </a:t>
            </a:r>
            <a:r>
              <a:rPr lang="en-US" sz="2400" b="1" dirty="0" err="1">
                <a:solidFill>
                  <a:srgbClr val="0070C0"/>
                </a:solidFill>
                <a:latin typeface="Times New Roman"/>
                <a:cs typeface="Times New Roman"/>
              </a:rPr>
              <a:t>Luskin</a:t>
            </a:r>
            <a:r>
              <a:rPr lang="en-US" sz="2400" b="1" dirty="0">
                <a:solidFill>
                  <a:srgbClr val="0070C0"/>
                </a:solidFill>
                <a:latin typeface="Times New Roman"/>
                <a:cs typeface="Times New Roman"/>
              </a:rPr>
              <a:t> School of Public Affairs</a:t>
            </a:r>
          </a:p>
        </p:txBody>
      </p:sp>
      <p:sp>
        <p:nvSpPr>
          <p:cNvPr id="92" name="Shape 92"/>
          <p:cNvSpPr txBox="1"/>
          <p:nvPr/>
        </p:nvSpPr>
        <p:spPr>
          <a:xfrm>
            <a:off x="76200" y="16932"/>
            <a:ext cx="8991600" cy="1077216"/>
          </a:xfrm>
          <a:prstGeom prst="rect">
            <a:avLst/>
          </a:prstGeom>
          <a:noFill/>
          <a:ln w="12700" cap="flat" cmpd="sng">
            <a:noFill/>
            <a:prstDash val="solid"/>
            <a:round/>
            <a:headEnd type="none" w="med" len="med"/>
            <a:tailEnd type="none" w="med" len="med"/>
          </a:ln>
        </p:spPr>
        <p:txBody>
          <a:bodyPr lIns="91425" tIns="45700" rIns="91425" bIns="45700" anchor="t" anchorCtr="0">
            <a:noAutofit/>
          </a:bodyPr>
          <a:lstStyle/>
          <a:p>
            <a:pPr lvl="0" algn="ctr">
              <a:buClr>
                <a:schemeClr val="accent1"/>
              </a:buClr>
              <a:buSzPct val="25000"/>
            </a:pPr>
            <a:r>
              <a:rPr lang="en-US" sz="2400" dirty="0">
                <a:latin typeface="Times New Roman" panose="02020603050405020304" pitchFamily="18" charset="0"/>
                <a:cs typeface="Times New Roman" panose="02020603050405020304" pitchFamily="18" charset="0"/>
              </a:rPr>
              <a:t>NOT SO FAST: A STUDY OF TRAFFIC DELAYS AND ECONOMIC ACTIVITY IN THE SAN FRANCISCO BAY AREA </a:t>
            </a:r>
            <a:br>
              <a:rPr lang="en-US" dirty="0">
                <a:latin typeface="Times New Roman" panose="02020603050405020304" pitchFamily="18" charset="0"/>
                <a:cs typeface="Times New Roman" panose="02020603050405020304" pitchFamily="18" charset="0"/>
              </a:rPr>
            </a:br>
            <a:endParaRPr lang="en-US" sz="1800" b="0" i="1" u="none" strike="noStrike" cap="small" dirty="0">
              <a:solidFill>
                <a:schemeClr val="accent1"/>
              </a:solidFill>
              <a:latin typeface="Times New Roman" panose="02020603050405020304" pitchFamily="18" charset="0"/>
              <a:ea typeface="Arial"/>
              <a:cs typeface="Times New Roman" panose="02020603050405020304" pitchFamily="18" charset="0"/>
              <a:sym typeface="Arial"/>
              <a:rtl val="0"/>
            </a:endParaRPr>
          </a:p>
        </p:txBody>
      </p:sp>
      <p:pic>
        <p:nvPicPr>
          <p:cNvPr id="2" name="Picture 1"/>
          <p:cNvPicPr>
            <a:picLocks noChangeAspect="1"/>
          </p:cNvPicPr>
          <p:nvPr/>
        </p:nvPicPr>
        <p:blipFill>
          <a:blip r:embed="rId3"/>
          <a:stretch>
            <a:fillRect/>
          </a:stretch>
        </p:blipFill>
        <p:spPr>
          <a:xfrm>
            <a:off x="0" y="843842"/>
            <a:ext cx="9144000" cy="2865491"/>
          </a:xfrm>
          <a:prstGeom prst="rect">
            <a:avLst/>
          </a:prstGeom>
        </p:spPr>
      </p:pic>
    </p:spTree>
    <p:extLst>
      <p:ext uri="{BB962C8B-B14F-4D97-AF65-F5344CB8AC3E}">
        <p14:creationId xmlns:p14="http://schemas.microsoft.com/office/powerpoint/2010/main" val="1698121833"/>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225778" y="226057"/>
            <a:ext cx="3730445"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IT – </a:t>
            </a:r>
            <a:r>
              <a:rPr lang="en-US" sz="2800" b="1" dirty="0" err="1">
                <a:latin typeface="Times New Roman" panose="02020603050405020304" pitchFamily="18" charset="0"/>
                <a:cs typeface="Times New Roman" panose="02020603050405020304" pitchFamily="18" charset="0"/>
              </a:rPr>
              <a:t>Mnf</a:t>
            </a:r>
            <a:r>
              <a:rPr lang="en-US" sz="2800" b="1" dirty="0">
                <a:latin typeface="Times New Roman" panose="02020603050405020304" pitchFamily="18" charset="0"/>
                <a:cs typeface="Times New Roman" panose="02020603050405020304" pitchFamily="18" charset="0"/>
              </a:rPr>
              <a:t>. Employment</a:t>
            </a:r>
          </a:p>
          <a:p>
            <a:r>
              <a:rPr lang="en-US" sz="2800" b="1" dirty="0">
                <a:latin typeface="Times New Roman" panose="02020603050405020304" pitchFamily="18" charset="0"/>
                <a:cs typeface="Times New Roman" panose="02020603050405020304" pitchFamily="18" charset="0"/>
              </a:rPr>
              <a:t>Proximity</a:t>
            </a:r>
          </a:p>
        </p:txBody>
      </p:sp>
      <p:sp>
        <p:nvSpPr>
          <p:cNvPr id="8" name="TextBox 7"/>
          <p:cNvSpPr txBox="1"/>
          <p:nvPr/>
        </p:nvSpPr>
        <p:spPr>
          <a:xfrm>
            <a:off x="5390449" y="226058"/>
            <a:ext cx="3251146"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IT – Manufacturing</a:t>
            </a:r>
          </a:p>
          <a:p>
            <a:r>
              <a:rPr lang="en-US" sz="2800" b="1" dirty="0">
                <a:latin typeface="Times New Roman" panose="02020603050405020304" pitchFamily="18" charset="0"/>
                <a:cs typeface="Times New Roman" panose="02020603050405020304" pitchFamily="18" charset="0"/>
              </a:rPr>
              <a:t>Firm Starts Density</a:t>
            </a:r>
          </a:p>
        </p:txBody>
      </p:sp>
    </p:spTree>
    <p:extLst>
      <p:ext uri="{BB962C8B-B14F-4D97-AF65-F5344CB8AC3E}">
        <p14:creationId xmlns:p14="http://schemas.microsoft.com/office/powerpoint/2010/main" val="95424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25778" y="226057"/>
            <a:ext cx="3691973"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IT – Soft. Employment</a:t>
            </a:r>
          </a:p>
          <a:p>
            <a:r>
              <a:rPr lang="en-US" sz="2800" b="1" dirty="0">
                <a:latin typeface="Times New Roman" panose="02020603050405020304" pitchFamily="18" charset="0"/>
                <a:cs typeface="Times New Roman" panose="02020603050405020304" pitchFamily="18" charset="0"/>
              </a:rPr>
              <a:t>Proximity</a:t>
            </a:r>
          </a:p>
        </p:txBody>
      </p:sp>
      <p:sp>
        <p:nvSpPr>
          <p:cNvPr id="4" name="TextBox 3"/>
          <p:cNvSpPr txBox="1"/>
          <p:nvPr/>
        </p:nvSpPr>
        <p:spPr>
          <a:xfrm>
            <a:off x="5390449" y="226058"/>
            <a:ext cx="3251146"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IT – Software</a:t>
            </a:r>
          </a:p>
          <a:p>
            <a:r>
              <a:rPr lang="en-US" sz="2800" b="1" dirty="0">
                <a:latin typeface="Times New Roman" panose="02020603050405020304" pitchFamily="18" charset="0"/>
                <a:cs typeface="Times New Roman" panose="02020603050405020304" pitchFamily="18" charset="0"/>
              </a:rPr>
              <a:t>Firm Starts Density</a:t>
            </a:r>
          </a:p>
        </p:txBody>
      </p:sp>
    </p:spTree>
    <p:extLst>
      <p:ext uri="{BB962C8B-B14F-4D97-AF65-F5344CB8AC3E}">
        <p14:creationId xmlns:p14="http://schemas.microsoft.com/office/powerpoint/2010/main" val="369062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25778" y="226057"/>
            <a:ext cx="3406702"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Biotech Employment</a:t>
            </a:r>
          </a:p>
          <a:p>
            <a:r>
              <a:rPr lang="en-US" sz="2800" b="1" dirty="0">
                <a:latin typeface="Times New Roman" panose="02020603050405020304" pitchFamily="18" charset="0"/>
                <a:cs typeface="Times New Roman" panose="02020603050405020304" pitchFamily="18" charset="0"/>
              </a:rPr>
              <a:t>Proximity</a:t>
            </a:r>
          </a:p>
        </p:txBody>
      </p:sp>
      <p:sp>
        <p:nvSpPr>
          <p:cNvPr id="4" name="TextBox 3"/>
          <p:cNvSpPr txBox="1"/>
          <p:nvPr/>
        </p:nvSpPr>
        <p:spPr>
          <a:xfrm>
            <a:off x="5390449" y="226058"/>
            <a:ext cx="3251146"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Biotech</a:t>
            </a:r>
          </a:p>
          <a:p>
            <a:r>
              <a:rPr lang="en-US" sz="2800" b="1" dirty="0">
                <a:latin typeface="Times New Roman" panose="02020603050405020304" pitchFamily="18" charset="0"/>
                <a:cs typeface="Times New Roman" panose="02020603050405020304" pitchFamily="18" charset="0"/>
              </a:rPr>
              <a:t>Firm Starts Density</a:t>
            </a:r>
          </a:p>
        </p:txBody>
      </p:sp>
    </p:spTree>
    <p:extLst>
      <p:ext uri="{BB962C8B-B14F-4D97-AF65-F5344CB8AC3E}">
        <p14:creationId xmlns:p14="http://schemas.microsoft.com/office/powerpoint/2010/main" val="278157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25778" y="226057"/>
            <a:ext cx="3744936"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Securities Employment</a:t>
            </a:r>
          </a:p>
          <a:p>
            <a:r>
              <a:rPr lang="en-US" sz="2800" b="1" dirty="0">
                <a:latin typeface="Times New Roman" panose="02020603050405020304" pitchFamily="18" charset="0"/>
                <a:cs typeface="Times New Roman" panose="02020603050405020304" pitchFamily="18" charset="0"/>
              </a:rPr>
              <a:t>Proximity</a:t>
            </a:r>
          </a:p>
        </p:txBody>
      </p:sp>
      <p:sp>
        <p:nvSpPr>
          <p:cNvPr id="4" name="TextBox 3"/>
          <p:cNvSpPr txBox="1"/>
          <p:nvPr/>
        </p:nvSpPr>
        <p:spPr>
          <a:xfrm>
            <a:off x="5390449" y="226058"/>
            <a:ext cx="3251146"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Securities</a:t>
            </a:r>
          </a:p>
          <a:p>
            <a:r>
              <a:rPr lang="en-US" sz="2800" b="1" dirty="0">
                <a:latin typeface="Times New Roman" panose="02020603050405020304" pitchFamily="18" charset="0"/>
                <a:cs typeface="Times New Roman" panose="02020603050405020304" pitchFamily="18" charset="0"/>
              </a:rPr>
              <a:t>Firm Starts Density</a:t>
            </a:r>
          </a:p>
        </p:txBody>
      </p:sp>
    </p:spTree>
    <p:extLst>
      <p:ext uri="{BB962C8B-B14F-4D97-AF65-F5344CB8AC3E}">
        <p14:creationId xmlns:p14="http://schemas.microsoft.com/office/powerpoint/2010/main" val="230369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25778" y="226057"/>
            <a:ext cx="4046301"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Advertising Employment</a:t>
            </a:r>
          </a:p>
          <a:p>
            <a:r>
              <a:rPr lang="en-US" sz="2800" b="1" dirty="0">
                <a:latin typeface="Times New Roman" panose="02020603050405020304" pitchFamily="18" charset="0"/>
                <a:cs typeface="Times New Roman" panose="02020603050405020304" pitchFamily="18" charset="0"/>
              </a:rPr>
              <a:t>Proximity</a:t>
            </a:r>
          </a:p>
        </p:txBody>
      </p:sp>
      <p:sp>
        <p:nvSpPr>
          <p:cNvPr id="4" name="TextBox 3"/>
          <p:cNvSpPr txBox="1"/>
          <p:nvPr/>
        </p:nvSpPr>
        <p:spPr>
          <a:xfrm>
            <a:off x="5390449" y="226058"/>
            <a:ext cx="3251146"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Advertising</a:t>
            </a:r>
          </a:p>
          <a:p>
            <a:r>
              <a:rPr lang="en-US" sz="2800" b="1" dirty="0">
                <a:latin typeface="Times New Roman" panose="02020603050405020304" pitchFamily="18" charset="0"/>
                <a:cs typeface="Times New Roman" panose="02020603050405020304" pitchFamily="18" charset="0"/>
              </a:rPr>
              <a:t>Firm Starts Density</a:t>
            </a:r>
          </a:p>
        </p:txBody>
      </p:sp>
    </p:spTree>
    <p:extLst>
      <p:ext uri="{BB962C8B-B14F-4D97-AF65-F5344CB8AC3E}">
        <p14:creationId xmlns:p14="http://schemas.microsoft.com/office/powerpoint/2010/main" val="332086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25778" y="226057"/>
            <a:ext cx="3517245"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Grocery Employment</a:t>
            </a:r>
          </a:p>
          <a:p>
            <a:r>
              <a:rPr lang="en-US" sz="2800" b="1" dirty="0">
                <a:latin typeface="Times New Roman" panose="02020603050405020304" pitchFamily="18" charset="0"/>
                <a:cs typeface="Times New Roman" panose="02020603050405020304" pitchFamily="18" charset="0"/>
              </a:rPr>
              <a:t>Proximity</a:t>
            </a:r>
          </a:p>
        </p:txBody>
      </p:sp>
      <p:sp>
        <p:nvSpPr>
          <p:cNvPr id="4" name="TextBox 3"/>
          <p:cNvSpPr txBox="1"/>
          <p:nvPr/>
        </p:nvSpPr>
        <p:spPr>
          <a:xfrm>
            <a:off x="5390449" y="226058"/>
            <a:ext cx="3251146"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Grocery</a:t>
            </a:r>
          </a:p>
          <a:p>
            <a:r>
              <a:rPr lang="en-US" sz="2800" b="1" dirty="0">
                <a:latin typeface="Times New Roman" panose="02020603050405020304" pitchFamily="18" charset="0"/>
                <a:cs typeface="Times New Roman" panose="02020603050405020304" pitchFamily="18" charset="0"/>
              </a:rPr>
              <a:t>Firm Starts Density</a:t>
            </a:r>
          </a:p>
        </p:txBody>
      </p:sp>
    </p:spTree>
    <p:extLst>
      <p:ext uri="{BB962C8B-B14F-4D97-AF65-F5344CB8AC3E}">
        <p14:creationId xmlns:p14="http://schemas.microsoft.com/office/powerpoint/2010/main" val="279487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Local Clustering</a:t>
            </a:r>
          </a:p>
        </p:txBody>
      </p:sp>
      <p:sp>
        <p:nvSpPr>
          <p:cNvPr id="3" name="Content Placeholder 2"/>
          <p:cNvSpPr>
            <a:spLocks noGrp="1"/>
          </p:cNvSpPr>
          <p:nvPr>
            <p:ph idx="1"/>
          </p:nvPr>
        </p:nvSpPr>
        <p:spPr/>
        <p:txBody>
          <a:bodyPr>
            <a:normAutofit fontScale="85000" lnSpcReduction="20000"/>
          </a:bodyPr>
          <a:lstStyle/>
          <a:p>
            <a:r>
              <a:rPr lang="en-US" dirty="0">
                <a:latin typeface="Times New Roman"/>
                <a:cs typeface="Times New Roman"/>
              </a:rPr>
              <a:t> Within regional economies, firms in trade industries show a high propensity for agglomeration</a:t>
            </a:r>
          </a:p>
          <a:p>
            <a:pPr marL="0" indent="0">
              <a:buNone/>
            </a:pPr>
            <a:endParaRPr lang="en-US" dirty="0">
              <a:latin typeface="Times New Roman"/>
              <a:cs typeface="Times New Roman"/>
            </a:endParaRPr>
          </a:p>
          <a:p>
            <a:r>
              <a:rPr lang="en-US" dirty="0">
                <a:latin typeface="Times New Roman"/>
                <a:cs typeface="Times New Roman"/>
              </a:rPr>
              <a:t> Clustering enables firms to better access</a:t>
            </a:r>
          </a:p>
          <a:p>
            <a:pPr lvl="1"/>
            <a:r>
              <a:rPr lang="en-US" dirty="0">
                <a:latin typeface="Times New Roman"/>
                <a:cs typeface="Times New Roman"/>
              </a:rPr>
              <a:t>Supplier networks</a:t>
            </a:r>
          </a:p>
          <a:p>
            <a:pPr lvl="1"/>
            <a:r>
              <a:rPr lang="en-US" dirty="0">
                <a:latin typeface="Times New Roman"/>
                <a:cs typeface="Times New Roman"/>
              </a:rPr>
              <a:t>Information</a:t>
            </a:r>
          </a:p>
          <a:p>
            <a:pPr lvl="1"/>
            <a:r>
              <a:rPr lang="en-US" dirty="0">
                <a:latin typeface="Times New Roman"/>
                <a:cs typeface="Times New Roman"/>
              </a:rPr>
              <a:t>Workers </a:t>
            </a:r>
          </a:p>
          <a:p>
            <a:endParaRPr lang="en-US" dirty="0">
              <a:latin typeface="Times New Roman"/>
              <a:cs typeface="Times New Roman"/>
            </a:endParaRPr>
          </a:p>
          <a:p>
            <a:r>
              <a:rPr lang="en-US" dirty="0">
                <a:latin typeface="Times New Roman"/>
                <a:cs typeface="Times New Roman"/>
              </a:rPr>
              <a:t> Since proximity is so important to new firms, new business establishments in these industries should be sensitive to traffic congestion </a:t>
            </a:r>
          </a:p>
          <a:p>
            <a:pPr lvl="1"/>
            <a:endParaRPr lang="en-US" dirty="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41193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Three Proximity Measures</a:t>
            </a:r>
          </a:p>
        </p:txBody>
      </p:sp>
      <p:sp>
        <p:nvSpPr>
          <p:cNvPr id="3" name="Content Placeholder 2"/>
          <p:cNvSpPr>
            <a:spLocks noGrp="1"/>
          </p:cNvSpPr>
          <p:nvPr>
            <p:ph idx="1"/>
          </p:nvPr>
        </p:nvSpPr>
        <p:spPr/>
        <p:txBody>
          <a:bodyPr>
            <a:normAutofit fontScale="70000" lnSpcReduction="20000"/>
          </a:bodyPr>
          <a:lstStyle/>
          <a:p>
            <a:r>
              <a:rPr lang="en-US" dirty="0">
                <a:latin typeface="Times New Roman"/>
                <a:cs typeface="Times New Roman"/>
              </a:rPr>
              <a:t> When a new business establishment locates in a given TAZ, to what extent is it </a:t>
            </a:r>
            <a:r>
              <a:rPr lang="en-US">
                <a:latin typeface="Times New Roman"/>
                <a:cs typeface="Times New Roman"/>
              </a:rPr>
              <a:t>influenced by:</a:t>
            </a:r>
            <a:endParaRPr lang="en-US" dirty="0">
              <a:latin typeface="Times New Roman"/>
              <a:cs typeface="Times New Roman"/>
            </a:endParaRPr>
          </a:p>
          <a:p>
            <a:pPr marL="0" indent="0">
              <a:buNone/>
            </a:pPr>
            <a:endParaRPr lang="en-US" dirty="0">
              <a:latin typeface="Times New Roman"/>
              <a:cs typeface="Times New Roman"/>
            </a:endParaRPr>
          </a:p>
          <a:p>
            <a:pPr marL="971550" lvl="1" indent="-514350">
              <a:buAutoNum type="arabicPeriod"/>
            </a:pPr>
            <a:r>
              <a:rPr lang="en-US" dirty="0">
                <a:latin typeface="Times New Roman"/>
                <a:cs typeface="Times New Roman"/>
              </a:rPr>
              <a:t>Existing patterns of </a:t>
            </a:r>
            <a:r>
              <a:rPr lang="en-US" b="1" i="1" dirty="0">
                <a:latin typeface="Times New Roman"/>
                <a:cs typeface="Times New Roman"/>
              </a:rPr>
              <a:t>same</a:t>
            </a:r>
            <a:r>
              <a:rPr lang="en-US" dirty="0">
                <a:latin typeface="Times New Roman"/>
                <a:cs typeface="Times New Roman"/>
              </a:rPr>
              <a:t> industry activity (same sector employment)</a:t>
            </a:r>
          </a:p>
          <a:p>
            <a:pPr marL="457200" lvl="1" indent="0">
              <a:buNone/>
            </a:pPr>
            <a:endParaRPr lang="en-US" dirty="0">
              <a:latin typeface="Times New Roman"/>
              <a:cs typeface="Times New Roman"/>
            </a:endParaRPr>
          </a:p>
          <a:p>
            <a:pPr marL="971550" lvl="1" indent="-514350">
              <a:buAutoNum type="arabicPeriod"/>
            </a:pPr>
            <a:r>
              <a:rPr lang="en-US" dirty="0">
                <a:latin typeface="Times New Roman"/>
                <a:cs typeface="Times New Roman"/>
              </a:rPr>
              <a:t>Existing patterns of</a:t>
            </a:r>
            <a:r>
              <a:rPr lang="en-US" b="1" dirty="0">
                <a:latin typeface="Times New Roman"/>
                <a:cs typeface="Times New Roman"/>
              </a:rPr>
              <a:t> </a:t>
            </a:r>
            <a:r>
              <a:rPr lang="en-US" b="1" i="1" dirty="0">
                <a:latin typeface="Times New Roman"/>
                <a:cs typeface="Times New Roman"/>
              </a:rPr>
              <a:t>all</a:t>
            </a:r>
            <a:r>
              <a:rPr lang="en-US" b="1" dirty="0">
                <a:latin typeface="Times New Roman"/>
                <a:cs typeface="Times New Roman"/>
              </a:rPr>
              <a:t> </a:t>
            </a:r>
            <a:r>
              <a:rPr lang="en-US" dirty="0">
                <a:latin typeface="Times New Roman"/>
                <a:cs typeface="Times New Roman"/>
              </a:rPr>
              <a:t>industry activity (all employment)</a:t>
            </a:r>
          </a:p>
          <a:p>
            <a:pPr marL="971550" lvl="1" indent="-514350">
              <a:buAutoNum type="arabicPeriod"/>
            </a:pPr>
            <a:endParaRPr lang="en-US" dirty="0">
              <a:latin typeface="Times New Roman"/>
              <a:cs typeface="Times New Roman"/>
            </a:endParaRPr>
          </a:p>
          <a:p>
            <a:pPr marL="971550" lvl="1" indent="-514350">
              <a:buAutoNum type="arabicPeriod"/>
            </a:pPr>
            <a:r>
              <a:rPr lang="en-US" dirty="0">
                <a:latin typeface="Times New Roman"/>
                <a:cs typeface="Times New Roman"/>
              </a:rPr>
              <a:t>The residences of industry specific workers (bachelors)</a:t>
            </a: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r>
              <a:rPr lang="en-US" dirty="0">
                <a:latin typeface="Times New Roman"/>
                <a:cs typeface="Times New Roman"/>
              </a:rPr>
              <a:t>Data: 	National Establishment Time Series (NETS);</a:t>
            </a:r>
          </a:p>
          <a:p>
            <a:pPr marL="0" indent="0">
              <a:buNone/>
            </a:pPr>
            <a:r>
              <a:rPr lang="en-US" dirty="0">
                <a:latin typeface="Times New Roman"/>
                <a:cs typeface="Times New Roman"/>
              </a:rPr>
              <a:t>	 PUMS data;</a:t>
            </a:r>
          </a:p>
          <a:p>
            <a:pPr marL="0" indent="0">
              <a:buNone/>
            </a:pPr>
            <a:r>
              <a:rPr lang="en-US" dirty="0">
                <a:latin typeface="Times New Roman"/>
                <a:cs typeface="Times New Roman"/>
              </a:rPr>
              <a:t>	American Community Survey (ACS)</a:t>
            </a:r>
          </a:p>
        </p:txBody>
      </p:sp>
    </p:spTree>
    <p:extLst>
      <p:ext uri="{BB962C8B-B14F-4D97-AF65-F5344CB8AC3E}">
        <p14:creationId xmlns:p14="http://schemas.microsoft.com/office/powerpoint/2010/main" val="1950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Distance Decay Functions</a:t>
            </a:r>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l="-2628" r="-5124"/>
          <a:stretch/>
        </p:blipFill>
        <p:spPr>
          <a:xfrm>
            <a:off x="270935" y="1295400"/>
            <a:ext cx="4876800" cy="4525963"/>
          </a:xfrm>
          <a:prstGeom prst="rect">
            <a:avLst/>
          </a:prstGeom>
        </p:spPr>
      </p:pic>
      <p:pic>
        <p:nvPicPr>
          <p:cNvPr id="8" name="Picture 7"/>
          <p:cNvPicPr>
            <a:picLocks noChangeAspect="1"/>
          </p:cNvPicPr>
          <p:nvPr/>
        </p:nvPicPr>
        <p:blipFill>
          <a:blip r:embed="rId4"/>
          <a:stretch>
            <a:fillRect/>
          </a:stretch>
        </p:blipFill>
        <p:spPr>
          <a:xfrm>
            <a:off x="5005918" y="1516271"/>
            <a:ext cx="3822700" cy="922129"/>
          </a:xfrm>
          <a:prstGeom prst="rect">
            <a:avLst/>
          </a:prstGeom>
        </p:spPr>
      </p:pic>
      <p:sp>
        <p:nvSpPr>
          <p:cNvPr id="9" name="TextBox 8"/>
          <p:cNvSpPr txBox="1"/>
          <p:nvPr/>
        </p:nvSpPr>
        <p:spPr>
          <a:xfrm>
            <a:off x="5342467" y="3157835"/>
            <a:ext cx="2357505" cy="369332"/>
          </a:xfrm>
          <a:prstGeom prst="rect">
            <a:avLst/>
          </a:prstGeom>
          <a:noFill/>
        </p:spPr>
        <p:txBody>
          <a:bodyPr wrap="none" rtlCol="0">
            <a:spAutoFit/>
          </a:bodyPr>
          <a:lstStyle/>
          <a:p>
            <a:r>
              <a:rPr lang="en-US" i="1" dirty="0"/>
              <a:t>β</a:t>
            </a:r>
            <a:r>
              <a:rPr lang="en-US" i="1" baseline="-25000" dirty="0"/>
              <a:t>1</a:t>
            </a:r>
            <a:r>
              <a:rPr lang="en-US" i="1" dirty="0"/>
              <a:t> to 2.5 and β</a:t>
            </a:r>
            <a:r>
              <a:rPr lang="en-US" i="1" baseline="-25000" dirty="0"/>
              <a:t>2</a:t>
            </a:r>
            <a:r>
              <a:rPr lang="en-US" i="1" dirty="0"/>
              <a:t> to 0.5 </a:t>
            </a:r>
            <a:endParaRPr lang="en-US" dirty="0"/>
          </a:p>
        </p:txBody>
      </p:sp>
    </p:spTree>
    <p:extLst>
      <p:ext uri="{BB962C8B-B14F-4D97-AF65-F5344CB8AC3E}">
        <p14:creationId xmlns:p14="http://schemas.microsoft.com/office/powerpoint/2010/main" val="350493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Two Congestion Effects </a:t>
            </a:r>
          </a:p>
        </p:txBody>
      </p:sp>
      <p:sp>
        <p:nvSpPr>
          <p:cNvPr id="3" name="Content Placeholder 2"/>
          <p:cNvSpPr>
            <a:spLocks noGrp="1"/>
          </p:cNvSpPr>
          <p:nvPr>
            <p:ph idx="1"/>
          </p:nvPr>
        </p:nvSpPr>
        <p:spPr>
          <a:xfrm>
            <a:off x="457200" y="1600201"/>
            <a:ext cx="8229600" cy="3705577"/>
          </a:xfrm>
        </p:spPr>
        <p:txBody>
          <a:bodyPr>
            <a:normAutofit fontScale="62500" lnSpcReduction="20000"/>
          </a:bodyPr>
          <a:lstStyle/>
          <a:p>
            <a:pPr marL="514350" indent="-514350">
              <a:buFont typeface="+mj-lt"/>
              <a:buAutoNum type="arabicPeriod"/>
            </a:pPr>
            <a:r>
              <a:rPr lang="en-US" dirty="0">
                <a:latin typeface="Times New Roman"/>
                <a:cs typeface="Times New Roman"/>
              </a:rPr>
              <a:t>Firm-to-firm</a:t>
            </a:r>
          </a:p>
          <a:p>
            <a:pPr lvl="1"/>
            <a:r>
              <a:rPr lang="en-US" dirty="0">
                <a:latin typeface="Times New Roman"/>
                <a:cs typeface="Times New Roman"/>
              </a:rPr>
              <a:t>A measure of the average midday, two-way speed between a given TAZ and those TAZs within a 5km boundary (speed effect)</a:t>
            </a:r>
          </a:p>
          <a:p>
            <a:pPr lvl="1"/>
            <a:endParaRPr lang="en-US" dirty="0">
              <a:latin typeface="Times New Roman"/>
              <a:cs typeface="Times New Roman"/>
            </a:endParaRPr>
          </a:p>
          <a:p>
            <a:pPr lvl="1"/>
            <a:r>
              <a:rPr lang="en-US" dirty="0">
                <a:latin typeface="Times New Roman"/>
                <a:cs typeface="Times New Roman"/>
              </a:rPr>
              <a:t>The ratio of this midday speed to the corresponding speed during sparsely traveled times (congestion penalty)</a:t>
            </a:r>
          </a:p>
          <a:p>
            <a:pPr marL="514350" indent="-514350">
              <a:buFont typeface="+mj-lt"/>
              <a:buAutoNum type="arabicPeriod"/>
            </a:pPr>
            <a:endParaRPr lang="en-US" dirty="0">
              <a:latin typeface="Times New Roman"/>
              <a:cs typeface="Times New Roman"/>
            </a:endParaRPr>
          </a:p>
          <a:p>
            <a:pPr marL="514350" indent="-514350">
              <a:buFont typeface="+mj-lt"/>
              <a:buAutoNum type="arabicPeriod"/>
            </a:pPr>
            <a:r>
              <a:rPr lang="en-US" dirty="0">
                <a:latin typeface="Times New Roman"/>
                <a:cs typeface="Times New Roman"/>
              </a:rPr>
              <a:t>Worker-to-firm</a:t>
            </a:r>
          </a:p>
          <a:p>
            <a:pPr lvl="1"/>
            <a:r>
              <a:rPr lang="en-US" dirty="0">
                <a:latin typeface="Times New Roman"/>
                <a:cs typeface="Times New Roman"/>
              </a:rPr>
              <a:t>A measure of the average a.m. peak-hour speeds of workers traveling into the target TAZ from those TAZ within a range of 45 km</a:t>
            </a:r>
            <a:r>
              <a:rPr lang="en-US" dirty="0">
                <a:effectLst/>
                <a:latin typeface="Times New Roman"/>
                <a:cs typeface="Times New Roman"/>
              </a:rPr>
              <a:t> </a:t>
            </a:r>
          </a:p>
          <a:p>
            <a:pPr lvl="1"/>
            <a:endParaRPr lang="en-US" dirty="0">
              <a:latin typeface="Times New Roman"/>
              <a:cs typeface="Times New Roman"/>
            </a:endParaRPr>
          </a:p>
          <a:p>
            <a:pPr lvl="1"/>
            <a:r>
              <a:rPr lang="en-US" dirty="0">
                <a:latin typeface="Times New Roman"/>
                <a:cs typeface="Times New Roman"/>
              </a:rPr>
              <a:t>A measure of the ratio of this a.m. peak-hour speed to the corresponding speed during sparsely traveled very early morning hours.</a:t>
            </a:r>
            <a:r>
              <a:rPr lang="en-US" dirty="0">
                <a:effectLst/>
                <a:latin typeface="Times New Roman"/>
                <a:cs typeface="Times New Roman"/>
              </a:rPr>
              <a:t> </a:t>
            </a:r>
            <a:endParaRPr lang="en-US" dirty="0">
              <a:latin typeface="Times New Roman"/>
              <a:cs typeface="Times New Roman"/>
            </a:endParaRPr>
          </a:p>
          <a:p>
            <a:pPr lvl="1"/>
            <a:endParaRPr lang="en-US" dirty="0">
              <a:latin typeface="Times New Roman"/>
              <a:cs typeface="Times New Roman"/>
            </a:endParaRPr>
          </a:p>
          <a:p>
            <a:pPr marL="457200" lvl="1" indent="0">
              <a:buNone/>
            </a:pPr>
            <a:endParaRPr lang="en-US" dirty="0">
              <a:latin typeface="Times New Roman"/>
              <a:cs typeface="Times New Roman"/>
            </a:endParaRPr>
          </a:p>
        </p:txBody>
      </p:sp>
    </p:spTree>
    <p:extLst>
      <p:ext uri="{BB962C8B-B14F-4D97-AF65-F5344CB8AC3E}">
        <p14:creationId xmlns:p14="http://schemas.microsoft.com/office/powerpoint/2010/main" val="8648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Research Question</a:t>
            </a: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r>
              <a:rPr lang="en-US" dirty="0">
                <a:latin typeface="Times New Roman"/>
                <a:cs typeface="Times New Roman"/>
              </a:rPr>
              <a:t>What is the relationship between traffic congestion and economic performance?</a:t>
            </a: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r>
              <a:rPr lang="en-US" dirty="0">
                <a:latin typeface="Times New Roman"/>
                <a:cs typeface="Times New Roman"/>
              </a:rPr>
              <a:t>We answer this question by examining the location of new business establishments within the San Francisco Bay Area </a:t>
            </a:r>
          </a:p>
        </p:txBody>
      </p:sp>
    </p:spTree>
    <p:extLst>
      <p:ext uri="{BB962C8B-B14F-4D97-AF65-F5344CB8AC3E}">
        <p14:creationId xmlns:p14="http://schemas.microsoft.com/office/powerpoint/2010/main" val="42003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TAZ Controls </a:t>
            </a:r>
          </a:p>
        </p:txBody>
      </p:sp>
      <p:sp>
        <p:nvSpPr>
          <p:cNvPr id="3" name="Content Placeholder 2"/>
          <p:cNvSpPr>
            <a:spLocks noGrp="1"/>
          </p:cNvSpPr>
          <p:nvPr>
            <p:ph idx="1"/>
          </p:nvPr>
        </p:nvSpPr>
        <p:spPr/>
        <p:txBody>
          <a:bodyPr>
            <a:normAutofit/>
          </a:bodyPr>
          <a:lstStyle/>
          <a:p>
            <a:r>
              <a:rPr lang="en-US" dirty="0">
                <a:latin typeface="Times New Roman"/>
                <a:cs typeface="Times New Roman"/>
              </a:rPr>
              <a:t> Zonal socioeconomic controls</a:t>
            </a:r>
          </a:p>
          <a:p>
            <a:pPr lvl="1"/>
            <a:r>
              <a:rPr lang="en-US" dirty="0">
                <a:latin typeface="Times New Roman"/>
                <a:cs typeface="Times New Roman"/>
              </a:rPr>
              <a:t>Income, race, ethnicity </a:t>
            </a:r>
          </a:p>
          <a:p>
            <a:r>
              <a:rPr lang="en-US" dirty="0">
                <a:latin typeface="Times New Roman"/>
                <a:cs typeface="Times New Roman"/>
              </a:rPr>
              <a:t> Zonal population are included for each TAZ</a:t>
            </a:r>
            <a:r>
              <a:rPr lang="en-US" dirty="0">
                <a:effectLst/>
                <a:latin typeface="Times New Roman"/>
                <a:cs typeface="Times New Roman"/>
              </a:rPr>
              <a:t> </a:t>
            </a:r>
          </a:p>
          <a:p>
            <a:r>
              <a:rPr lang="en-US" dirty="0">
                <a:latin typeface="Times New Roman"/>
                <a:cs typeface="Times New Roman"/>
              </a:rPr>
              <a:t> Firm to population ratio</a:t>
            </a:r>
            <a:r>
              <a:rPr lang="en-US" dirty="0">
                <a:effectLst/>
                <a:latin typeface="Times New Roman"/>
                <a:cs typeface="Times New Roman"/>
              </a:rPr>
              <a:t> </a:t>
            </a:r>
          </a:p>
          <a:p>
            <a:r>
              <a:rPr lang="en-US" dirty="0">
                <a:latin typeface="Times New Roman"/>
                <a:cs typeface="Times New Roman"/>
              </a:rPr>
              <a:t> County-fixed effects</a:t>
            </a:r>
          </a:p>
          <a:p>
            <a:r>
              <a:rPr lang="en-US" dirty="0">
                <a:latin typeface="Times New Roman"/>
                <a:cs typeface="Times New Roman"/>
              </a:rPr>
              <a:t> One year lag</a:t>
            </a:r>
          </a:p>
          <a:p>
            <a:r>
              <a:rPr lang="en-US" dirty="0">
                <a:latin typeface="Times New Roman"/>
                <a:cs typeface="Times New Roman"/>
              </a:rPr>
              <a:t> Standardized variables </a:t>
            </a:r>
          </a:p>
        </p:txBody>
      </p:sp>
    </p:spTree>
    <p:extLst>
      <p:ext uri="{BB962C8B-B14F-4D97-AF65-F5344CB8AC3E}">
        <p14:creationId xmlns:p14="http://schemas.microsoft.com/office/powerpoint/2010/main" val="2167684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59"/>
            <a:ext cx="8229600" cy="1143000"/>
          </a:xfrm>
        </p:spPr>
        <p:txBody>
          <a:bodyPr/>
          <a:lstStyle/>
          <a:p>
            <a:r>
              <a:rPr lang="en-US" dirty="0">
                <a:latin typeface="Times New Roman"/>
                <a:cs typeface="Times New Roman"/>
              </a:rPr>
              <a:t>Proximity Effects</a:t>
            </a:r>
          </a:p>
        </p:txBody>
      </p:sp>
      <p:pic>
        <p:nvPicPr>
          <p:cNvPr id="3" name="Picture 2"/>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504381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43000"/>
            <a:ext cx="9144000" cy="4572000"/>
          </a:xfrm>
          <a:prstGeom prst="rect">
            <a:avLst/>
          </a:prstGeom>
        </p:spPr>
      </p:pic>
      <p:sp>
        <p:nvSpPr>
          <p:cNvPr id="8" name="Title 1"/>
          <p:cNvSpPr>
            <a:spLocks noGrp="1"/>
          </p:cNvSpPr>
          <p:nvPr>
            <p:ph type="title"/>
          </p:nvPr>
        </p:nvSpPr>
        <p:spPr>
          <a:xfrm>
            <a:off x="457200" y="150459"/>
            <a:ext cx="8229600" cy="1143000"/>
          </a:xfrm>
        </p:spPr>
        <p:txBody>
          <a:bodyPr/>
          <a:lstStyle/>
          <a:p>
            <a:r>
              <a:rPr lang="en-US" dirty="0">
                <a:latin typeface="Times New Roman"/>
                <a:cs typeface="Times New Roman"/>
              </a:rPr>
              <a:t>Proximity Effects</a:t>
            </a:r>
          </a:p>
        </p:txBody>
      </p:sp>
    </p:spTree>
    <p:extLst>
      <p:ext uri="{BB962C8B-B14F-4D97-AF65-F5344CB8AC3E}">
        <p14:creationId xmlns:p14="http://schemas.microsoft.com/office/powerpoint/2010/main" val="4092723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0459"/>
            <a:ext cx="8229600" cy="1143000"/>
          </a:xfrm>
        </p:spPr>
        <p:txBody>
          <a:bodyPr/>
          <a:lstStyle/>
          <a:p>
            <a:r>
              <a:rPr lang="en-US" dirty="0">
                <a:latin typeface="Times New Roman"/>
                <a:cs typeface="Times New Roman"/>
              </a:rPr>
              <a:t>Travel Speed Effects</a:t>
            </a:r>
          </a:p>
        </p:txBody>
      </p:sp>
      <p:pic>
        <p:nvPicPr>
          <p:cNvPr id="8" name="Picture 7"/>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275529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0459"/>
            <a:ext cx="8229600" cy="1143000"/>
          </a:xfrm>
        </p:spPr>
        <p:txBody>
          <a:bodyPr/>
          <a:lstStyle/>
          <a:p>
            <a:r>
              <a:rPr lang="en-US" dirty="0">
                <a:latin typeface="Times New Roman"/>
                <a:cs typeface="Times New Roman"/>
              </a:rPr>
              <a:t>Travel Speed Effects</a:t>
            </a:r>
          </a:p>
        </p:txBody>
      </p:sp>
      <p:pic>
        <p:nvPicPr>
          <p:cNvPr id="8" name="Picture 7"/>
          <p:cNvPicPr>
            <a:picLocks noChangeAspect="1"/>
          </p:cNvPicPr>
          <p:nvPr/>
        </p:nvPicPr>
        <p:blipFill>
          <a:blip r:embed="rId2"/>
          <a:stretch>
            <a:fillRect/>
          </a:stretch>
        </p:blipFill>
        <p:spPr>
          <a:xfrm>
            <a:off x="0" y="1143000"/>
            <a:ext cx="9144000" cy="4572000"/>
          </a:xfrm>
          <a:prstGeom prst="rect">
            <a:avLst/>
          </a:prstGeom>
        </p:spPr>
      </p:pic>
    </p:spTree>
    <p:extLst>
      <p:ext uri="{BB962C8B-B14F-4D97-AF65-F5344CB8AC3E}">
        <p14:creationId xmlns:p14="http://schemas.microsoft.com/office/powerpoint/2010/main" val="1079205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Findings</a:t>
            </a:r>
          </a:p>
        </p:txBody>
      </p:sp>
      <p:sp>
        <p:nvSpPr>
          <p:cNvPr id="3" name="Content Placeholder 2"/>
          <p:cNvSpPr>
            <a:spLocks noGrp="1"/>
          </p:cNvSpPr>
          <p:nvPr>
            <p:ph idx="1"/>
          </p:nvPr>
        </p:nvSpPr>
        <p:spPr/>
        <p:txBody>
          <a:bodyPr>
            <a:normAutofit fontScale="85000" lnSpcReduction="20000"/>
          </a:bodyPr>
          <a:lstStyle/>
          <a:p>
            <a:r>
              <a:rPr lang="en-US" dirty="0">
                <a:latin typeface="Times New Roman"/>
                <a:cs typeface="Times New Roman"/>
              </a:rPr>
              <a:t> New business establishments in our industries are (for the most part) influenced by the location of:</a:t>
            </a:r>
          </a:p>
          <a:p>
            <a:pPr lvl="1"/>
            <a:r>
              <a:rPr lang="en-US" dirty="0">
                <a:latin typeface="Times New Roman"/>
                <a:cs typeface="Times New Roman"/>
              </a:rPr>
              <a:t>Same industry activity</a:t>
            </a:r>
          </a:p>
          <a:p>
            <a:pPr lvl="1"/>
            <a:r>
              <a:rPr lang="en-US" dirty="0">
                <a:latin typeface="Times New Roman"/>
                <a:cs typeface="Times New Roman"/>
              </a:rPr>
              <a:t>Industry specific workers</a:t>
            </a:r>
          </a:p>
          <a:p>
            <a:pPr lvl="1"/>
            <a:endParaRPr lang="en-US" dirty="0">
              <a:latin typeface="Times New Roman"/>
              <a:cs typeface="Times New Roman"/>
            </a:endParaRPr>
          </a:p>
          <a:p>
            <a:pPr marL="514350" indent="-457200"/>
            <a:r>
              <a:rPr lang="en-US" dirty="0">
                <a:latin typeface="Times New Roman"/>
                <a:cs typeface="Times New Roman"/>
              </a:rPr>
              <a:t>Traffic congestion does not appear to have a negative effect on the location of new employment in key trade industries within the region</a:t>
            </a:r>
          </a:p>
          <a:p>
            <a:pPr marL="57150" indent="0">
              <a:buNone/>
            </a:pPr>
            <a:endParaRPr lang="en-US" dirty="0">
              <a:latin typeface="Times New Roman"/>
              <a:cs typeface="Times New Roman"/>
            </a:endParaRPr>
          </a:p>
          <a:p>
            <a:pPr marL="514350" indent="-457200"/>
            <a:r>
              <a:rPr lang="en-US" dirty="0">
                <a:latin typeface="Times New Roman"/>
                <a:cs typeface="Times New Roman"/>
              </a:rPr>
              <a:t>On the contrary, new advertising, computer systems design and securities firms are </a:t>
            </a:r>
            <a:r>
              <a:rPr lang="en-US" b="1" i="1" dirty="0">
                <a:latin typeface="Times New Roman"/>
                <a:cs typeface="Times New Roman"/>
              </a:rPr>
              <a:t>mor</a:t>
            </a:r>
            <a:r>
              <a:rPr lang="en-US" i="1" dirty="0">
                <a:latin typeface="Times New Roman"/>
                <a:cs typeface="Times New Roman"/>
              </a:rPr>
              <a:t>e </a:t>
            </a:r>
            <a:r>
              <a:rPr lang="en-US" dirty="0">
                <a:latin typeface="Times New Roman"/>
                <a:cs typeface="Times New Roman"/>
              </a:rPr>
              <a:t>likely to locate in traffic congested areas</a:t>
            </a:r>
            <a:r>
              <a:rPr lang="en-US" dirty="0">
                <a:effectLst/>
                <a:latin typeface="Times New Roman"/>
                <a:cs typeface="Times New Roman"/>
              </a:rPr>
              <a:t> </a:t>
            </a:r>
            <a:endParaRPr lang="en-US" dirty="0">
              <a:latin typeface="Times New Roman"/>
              <a:cs typeface="Times New Roman"/>
            </a:endParaRPr>
          </a:p>
          <a:p>
            <a:pPr marL="514350" indent="-457200"/>
            <a:endParaRPr lang="en-US" dirty="0">
              <a:latin typeface="Times New Roman"/>
              <a:cs typeface="Times New Roman"/>
            </a:endParaRPr>
          </a:p>
        </p:txBody>
      </p:sp>
    </p:spTree>
    <p:extLst>
      <p:ext uri="{BB962C8B-B14F-4D97-AF65-F5344CB8AC3E}">
        <p14:creationId xmlns:p14="http://schemas.microsoft.com/office/powerpoint/2010/main" val="67454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Conclusion</a:t>
            </a:r>
          </a:p>
        </p:txBody>
      </p:sp>
      <p:sp>
        <p:nvSpPr>
          <p:cNvPr id="3" name="Content Placeholder 2"/>
          <p:cNvSpPr>
            <a:spLocks noGrp="1"/>
          </p:cNvSpPr>
          <p:nvPr>
            <p:ph idx="1"/>
          </p:nvPr>
        </p:nvSpPr>
        <p:spPr/>
        <p:txBody>
          <a:bodyPr/>
          <a:lstStyle/>
          <a:p>
            <a:r>
              <a:rPr lang="en-US" dirty="0">
                <a:latin typeface="Times New Roman"/>
                <a:cs typeface="Times New Roman"/>
              </a:rPr>
              <a:t> The advantages of agglomeration for new firms strongly outweigh the added impedance of traffic congestion</a:t>
            </a:r>
          </a:p>
          <a:p>
            <a:pPr marL="0" indent="0">
              <a:buNone/>
            </a:pPr>
            <a:endParaRPr lang="en-US" dirty="0">
              <a:effectLst/>
              <a:latin typeface="Times New Roman"/>
              <a:cs typeface="Times New Roman"/>
            </a:endParaRPr>
          </a:p>
          <a:p>
            <a:r>
              <a:rPr lang="en-US" dirty="0">
                <a:latin typeface="Times New Roman"/>
                <a:cs typeface="Times New Roman"/>
              </a:rPr>
              <a:t> This suggests that traffic congestion is a cost firms readily absorb in order to benefit from proximity to other, similar firms</a:t>
            </a:r>
            <a:r>
              <a:rPr lang="en-US" dirty="0">
                <a:effectLst/>
                <a:latin typeface="Times New Roman"/>
                <a:cs typeface="Times New Roman"/>
              </a:rPr>
              <a:t> </a:t>
            </a:r>
            <a:endParaRPr lang="en-US" dirty="0">
              <a:latin typeface="Times New Roman"/>
              <a:cs typeface="Times New Roman"/>
            </a:endParaRPr>
          </a:p>
        </p:txBody>
      </p:sp>
    </p:spTree>
    <p:extLst>
      <p:ext uri="{BB962C8B-B14F-4D97-AF65-F5344CB8AC3E}">
        <p14:creationId xmlns:p14="http://schemas.microsoft.com/office/powerpoint/2010/main" val="325026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lnSpcReduction="10000"/>
          </a:bodyPr>
          <a:lstStyle/>
          <a:p>
            <a:pPr marL="0" indent="0">
              <a:buNone/>
            </a:pPr>
            <a:r>
              <a:rPr lang="en-US" sz="2400" b="1" dirty="0"/>
              <a:t>Trevor Thomas</a:t>
            </a:r>
          </a:p>
          <a:p>
            <a:pPr marL="0" indent="0">
              <a:buNone/>
            </a:pPr>
            <a:r>
              <a:rPr lang="en-US" sz="2400" dirty="0">
                <a:hlinkClick r:id="rId2"/>
              </a:rPr>
              <a:t>tdthoma5@ucla.edu</a:t>
            </a:r>
            <a:endParaRPr lang="en-US" sz="2400" dirty="0"/>
          </a:p>
          <a:p>
            <a:pPr marL="0" indent="0">
              <a:buNone/>
            </a:pPr>
            <a:r>
              <a:rPr lang="en-US" sz="2400" dirty="0"/>
              <a:t>734.709.8145</a:t>
            </a:r>
          </a:p>
          <a:p>
            <a:pPr marL="0" indent="0">
              <a:buNone/>
            </a:pPr>
            <a:endParaRPr lang="en-US" sz="2400" dirty="0"/>
          </a:p>
          <a:p>
            <a:pPr marL="0" indent="0">
              <a:buNone/>
            </a:pPr>
            <a:r>
              <a:rPr lang="en-US" sz="2400" dirty="0"/>
              <a:t>PhD Student, Urban Planning</a:t>
            </a:r>
          </a:p>
          <a:p>
            <a:pPr marL="0" indent="0">
              <a:buNone/>
            </a:pPr>
            <a:r>
              <a:rPr lang="en-US" sz="2400" dirty="0"/>
              <a:t>Institute of Transportation Studies</a:t>
            </a:r>
          </a:p>
          <a:p>
            <a:pPr marL="0" indent="0">
              <a:buNone/>
            </a:pPr>
            <a:r>
              <a:rPr lang="en-US" sz="2400" dirty="0"/>
              <a:t>UCLA Luskin School of Public Affairs</a:t>
            </a:r>
          </a:p>
          <a:p>
            <a:pPr marL="0" indent="0">
              <a:buNone/>
            </a:pPr>
            <a:endParaRPr lang="en-US" sz="2400" dirty="0"/>
          </a:p>
          <a:p>
            <a:pPr marL="0" indent="0">
              <a:buNone/>
            </a:pPr>
            <a:r>
              <a:rPr lang="en-US" sz="2400" dirty="0"/>
              <a:t>Find research reports and policy briefs at </a:t>
            </a:r>
            <a:r>
              <a:rPr lang="en-US" sz="2400" dirty="0">
                <a:hlinkClick r:id="rId3"/>
              </a:rPr>
              <a:t>www.its.ucla.edu</a:t>
            </a:r>
            <a:endParaRPr lang="en-US" sz="2400" dirty="0"/>
          </a:p>
          <a:p>
            <a:pPr marL="0" indent="0">
              <a:buNone/>
            </a:pPr>
            <a:r>
              <a:rPr lang="en-US" sz="1300" spc="300" dirty="0"/>
              <a:t>Transportation finance, public transit and innovative mobility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97062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The Bay Area</a:t>
            </a:r>
          </a:p>
        </p:txBody>
      </p:sp>
      <p:pic>
        <p:nvPicPr>
          <p:cNvPr id="4" name="Content Placeholder 3"/>
          <p:cNvPicPr>
            <a:picLocks noGrp="1" noChangeAspect="1"/>
          </p:cNvPicPr>
          <p:nvPr>
            <p:ph idx="1"/>
          </p:nvPr>
        </p:nvPicPr>
        <p:blipFill rotWithShape="1">
          <a:blip r:embed="rId2"/>
          <a:srcRect l="11454" t="11396" r="11366" b="5983"/>
          <a:stretch/>
        </p:blipFill>
        <p:spPr bwMode="auto">
          <a:xfrm>
            <a:off x="4253259" y="0"/>
            <a:ext cx="4950374" cy="68580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74179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Background</a:t>
            </a:r>
          </a:p>
        </p:txBody>
      </p:sp>
      <p:sp>
        <p:nvSpPr>
          <p:cNvPr id="3" name="Content Placeholder 2"/>
          <p:cNvSpPr>
            <a:spLocks noGrp="1"/>
          </p:cNvSpPr>
          <p:nvPr>
            <p:ph idx="1"/>
          </p:nvPr>
        </p:nvSpPr>
        <p:spPr/>
        <p:txBody>
          <a:bodyPr/>
          <a:lstStyle/>
          <a:p>
            <a:r>
              <a:rPr lang="en-US" dirty="0">
                <a:latin typeface="Times New Roman"/>
                <a:cs typeface="Times New Roman"/>
              </a:rPr>
              <a:t> The economic costs of traffic congestion are assumed and are often used to justify major transportation projects</a:t>
            </a:r>
          </a:p>
          <a:p>
            <a:endParaRPr lang="en-US" dirty="0">
              <a:latin typeface="Times New Roman"/>
              <a:cs typeface="Times New Roman"/>
            </a:endParaRPr>
          </a:p>
          <a:p>
            <a:r>
              <a:rPr lang="en-US" dirty="0">
                <a:latin typeface="Times New Roman"/>
                <a:cs typeface="Times New Roman"/>
              </a:rPr>
              <a:t> But despite concern from public officials, the true impact of congestion on economic performance is uncertain</a:t>
            </a:r>
          </a:p>
        </p:txBody>
      </p:sp>
    </p:spTree>
    <p:extLst>
      <p:ext uri="{BB962C8B-B14F-4D97-AF65-F5344CB8AC3E}">
        <p14:creationId xmlns:p14="http://schemas.microsoft.com/office/powerpoint/2010/main" val="409138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Two Types of Congestion Cost</a:t>
            </a:r>
          </a:p>
        </p:txBody>
      </p:sp>
      <p:sp>
        <p:nvSpPr>
          <p:cNvPr id="3" name="Content Placeholder 2"/>
          <p:cNvSpPr>
            <a:spLocks noGrp="1"/>
          </p:cNvSpPr>
          <p:nvPr>
            <p:ph idx="1"/>
          </p:nvPr>
        </p:nvSpPr>
        <p:spPr/>
        <p:txBody>
          <a:bodyPr>
            <a:normAutofit fontScale="92500" lnSpcReduction="20000"/>
          </a:bodyPr>
          <a:lstStyle/>
          <a:p>
            <a:r>
              <a:rPr lang="en-US" dirty="0">
                <a:latin typeface="Times New Roman"/>
                <a:cs typeface="Times New Roman"/>
              </a:rPr>
              <a:t> First-order impacts (Sweet 2011):</a:t>
            </a:r>
          </a:p>
          <a:p>
            <a:endParaRPr lang="en-US" dirty="0">
              <a:latin typeface="Times New Roman"/>
              <a:cs typeface="Times New Roman"/>
            </a:endParaRPr>
          </a:p>
          <a:p>
            <a:pPr lvl="1"/>
            <a:r>
              <a:rPr lang="en-US" dirty="0">
                <a:latin typeface="Times New Roman"/>
                <a:cs typeface="Times New Roman"/>
              </a:rPr>
              <a:t>(a) wasted fuel </a:t>
            </a:r>
          </a:p>
          <a:p>
            <a:pPr lvl="1"/>
            <a:r>
              <a:rPr lang="en-US" dirty="0">
                <a:latin typeface="Times New Roman"/>
                <a:cs typeface="Times New Roman"/>
              </a:rPr>
              <a:t>(b) nonproductive travel delay </a:t>
            </a:r>
          </a:p>
          <a:p>
            <a:pPr lvl="1"/>
            <a:r>
              <a:rPr lang="en-US" dirty="0">
                <a:latin typeface="Times New Roman"/>
                <a:cs typeface="Times New Roman"/>
              </a:rPr>
              <a:t>(c) unreliable travel times</a:t>
            </a:r>
          </a:p>
          <a:p>
            <a:pPr marL="457200" lvl="1" indent="0">
              <a:buNone/>
            </a:pPr>
            <a:endParaRPr lang="en-US" dirty="0">
              <a:effectLst/>
              <a:latin typeface="Times New Roman"/>
              <a:cs typeface="Times New Roman"/>
            </a:endParaRPr>
          </a:p>
          <a:p>
            <a:pPr marL="457200" lvl="1" indent="0">
              <a:buNone/>
            </a:pPr>
            <a:endParaRPr lang="en-US" dirty="0">
              <a:latin typeface="Times New Roman"/>
              <a:cs typeface="Times New Roman"/>
            </a:endParaRPr>
          </a:p>
          <a:p>
            <a:r>
              <a:rPr lang="en-US" dirty="0">
                <a:latin typeface="Times New Roman"/>
                <a:cs typeface="Times New Roman"/>
              </a:rPr>
              <a:t> Traffic congestion imposed a cost of $160 billion on the U.S. economy in 2015 -- 0.9%  of GDP (TTI, 2016) </a:t>
            </a:r>
          </a:p>
          <a:p>
            <a:pPr marL="457200" lvl="1" indent="0">
              <a:buNone/>
            </a:pPr>
            <a:endParaRPr lang="en-US" dirty="0">
              <a:effectLst/>
              <a:latin typeface="Times New Roman"/>
              <a:cs typeface="Times New Roman"/>
            </a:endParaRPr>
          </a:p>
          <a:p>
            <a:pPr marL="457200" lvl="1" indent="0">
              <a:buNone/>
            </a:pPr>
            <a:endParaRPr lang="en-US" dirty="0">
              <a:latin typeface="Times New Roman"/>
              <a:cs typeface="Times New Roman"/>
            </a:endParaRPr>
          </a:p>
          <a:p>
            <a:pPr lvl="1"/>
            <a:endParaRPr lang="en-US" dirty="0">
              <a:latin typeface="Times New Roman"/>
              <a:cs typeface="Times New Roman"/>
            </a:endParaRPr>
          </a:p>
        </p:txBody>
      </p:sp>
    </p:spTree>
    <p:extLst>
      <p:ext uri="{BB962C8B-B14F-4D97-AF65-F5344CB8AC3E}">
        <p14:creationId xmlns:p14="http://schemas.microsoft.com/office/powerpoint/2010/main" val="177136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latin typeface="Times New Roman"/>
                <a:cs typeface="Times New Roman"/>
              </a:rPr>
              <a:t> Second-order impacts (Sweet 2011):</a:t>
            </a:r>
          </a:p>
          <a:p>
            <a:pPr lvl="1"/>
            <a:r>
              <a:rPr lang="en-US" dirty="0">
                <a:latin typeface="Times New Roman"/>
                <a:cs typeface="Times New Roman"/>
              </a:rPr>
              <a:t>Diseconomies of agglomeration from traffic congestion outweighing the benefits of agglomeration</a:t>
            </a:r>
          </a:p>
          <a:p>
            <a:pPr lvl="1" indent="0">
              <a:buNone/>
            </a:pPr>
            <a:r>
              <a:rPr lang="en-US" dirty="0">
                <a:latin typeface="Times New Roman"/>
                <a:cs typeface="Times New Roman"/>
              </a:rPr>
              <a:t> </a:t>
            </a:r>
          </a:p>
          <a:p>
            <a:r>
              <a:rPr lang="en-US" dirty="0">
                <a:latin typeface="Times New Roman"/>
                <a:cs typeface="Times New Roman"/>
              </a:rPr>
              <a:t> The findings from such studies are subject to variation:</a:t>
            </a:r>
          </a:p>
          <a:p>
            <a:pPr lvl="1"/>
            <a:r>
              <a:rPr lang="en-US" dirty="0">
                <a:latin typeface="Times New Roman"/>
                <a:cs typeface="Times New Roman"/>
              </a:rPr>
              <a:t>Measures of economic performance</a:t>
            </a:r>
          </a:p>
          <a:p>
            <a:pPr lvl="1"/>
            <a:r>
              <a:rPr lang="en-US" dirty="0">
                <a:latin typeface="Times New Roman"/>
                <a:cs typeface="Times New Roman"/>
              </a:rPr>
              <a:t>Measure of congestion</a:t>
            </a:r>
          </a:p>
          <a:p>
            <a:pPr lvl="1"/>
            <a:r>
              <a:rPr lang="en-US" dirty="0" err="1">
                <a:latin typeface="Times New Roman"/>
                <a:cs typeface="Times New Roman"/>
              </a:rPr>
              <a:t>Endogeneity</a:t>
            </a:r>
            <a:r>
              <a:rPr lang="en-US" dirty="0">
                <a:latin typeface="Times New Roman"/>
                <a:cs typeface="Times New Roman"/>
              </a:rPr>
              <a:t>  </a:t>
            </a:r>
          </a:p>
          <a:p>
            <a:endParaRPr lang="en-US" dirty="0">
              <a:latin typeface="Times New Roman"/>
              <a:cs typeface="Times New Roman"/>
            </a:endParaRPr>
          </a:p>
        </p:txBody>
      </p:sp>
      <p:sp>
        <p:nvSpPr>
          <p:cNvPr id="4" name="Title 1"/>
          <p:cNvSpPr>
            <a:spLocks noGrp="1"/>
          </p:cNvSpPr>
          <p:nvPr>
            <p:ph type="title"/>
          </p:nvPr>
        </p:nvSpPr>
        <p:spPr>
          <a:xfrm>
            <a:off x="457200" y="274638"/>
            <a:ext cx="8229600" cy="1143000"/>
          </a:xfrm>
        </p:spPr>
        <p:txBody>
          <a:bodyPr/>
          <a:lstStyle/>
          <a:p>
            <a:r>
              <a:rPr lang="en-US" dirty="0">
                <a:latin typeface="Times New Roman"/>
                <a:cs typeface="Times New Roman"/>
              </a:rPr>
              <a:t>Two Types of Congestion Cost</a:t>
            </a:r>
          </a:p>
        </p:txBody>
      </p:sp>
    </p:spTree>
    <p:extLst>
      <p:ext uri="{BB962C8B-B14F-4D97-AF65-F5344CB8AC3E}">
        <p14:creationId xmlns:p14="http://schemas.microsoft.com/office/powerpoint/2010/main" val="83524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Our Approach</a:t>
            </a:r>
          </a:p>
        </p:txBody>
      </p:sp>
      <p:sp>
        <p:nvSpPr>
          <p:cNvPr id="3" name="Content Placeholder 2"/>
          <p:cNvSpPr>
            <a:spLocks noGrp="1"/>
          </p:cNvSpPr>
          <p:nvPr>
            <p:ph idx="1"/>
          </p:nvPr>
        </p:nvSpPr>
        <p:spPr/>
        <p:txBody>
          <a:bodyPr>
            <a:normAutofit fontScale="85000" lnSpcReduction="20000"/>
          </a:bodyPr>
          <a:lstStyle/>
          <a:p>
            <a:r>
              <a:rPr lang="en-US" dirty="0">
                <a:latin typeface="Times New Roman"/>
                <a:cs typeface="Times New Roman"/>
              </a:rPr>
              <a:t> We study the location of new business establishments in key </a:t>
            </a:r>
            <a:r>
              <a:rPr lang="en-US" i="1" dirty="0">
                <a:latin typeface="Times New Roman"/>
                <a:cs typeface="Times New Roman"/>
              </a:rPr>
              <a:t>trade</a:t>
            </a:r>
            <a:r>
              <a:rPr lang="en-US" dirty="0">
                <a:latin typeface="Times New Roman"/>
                <a:cs typeface="Times New Roman"/>
              </a:rPr>
              <a:t> industries in the Bay Area:</a:t>
            </a:r>
          </a:p>
          <a:p>
            <a:pPr marL="0" indent="0">
              <a:buNone/>
            </a:pPr>
            <a:endParaRPr lang="en-US" dirty="0">
              <a:latin typeface="Times New Roman"/>
              <a:cs typeface="Times New Roman"/>
            </a:endParaRPr>
          </a:p>
          <a:p>
            <a:pPr lvl="1"/>
            <a:r>
              <a:rPr lang="en-US" dirty="0">
                <a:latin typeface="Times New Roman"/>
                <a:cs typeface="Times New Roman"/>
              </a:rPr>
              <a:t>Advertising    				- Biotechnology </a:t>
            </a:r>
          </a:p>
          <a:p>
            <a:pPr lvl="1"/>
            <a:r>
              <a:rPr lang="en-US" dirty="0">
                <a:latin typeface="Times New Roman"/>
                <a:cs typeface="Times New Roman"/>
              </a:rPr>
              <a:t>Computer Systems Design 		- IT manufacturing</a:t>
            </a:r>
          </a:p>
          <a:p>
            <a:pPr lvl="1"/>
            <a:r>
              <a:rPr lang="en-US" dirty="0">
                <a:latin typeface="Times New Roman"/>
                <a:cs typeface="Times New Roman"/>
              </a:rPr>
              <a:t>Securities				- Groceries (control)</a:t>
            </a:r>
          </a:p>
          <a:p>
            <a:pPr lvl="1"/>
            <a:endParaRPr lang="en-US" dirty="0">
              <a:latin typeface="Times New Roman"/>
              <a:cs typeface="Times New Roman"/>
            </a:endParaRPr>
          </a:p>
          <a:p>
            <a:pPr marL="514350" indent="-457200"/>
            <a:r>
              <a:rPr lang="en-US" dirty="0">
                <a:latin typeface="Times New Roman"/>
                <a:cs typeface="Times New Roman"/>
              </a:rPr>
              <a:t>New business establishments are the primary contributor of job creation</a:t>
            </a:r>
          </a:p>
          <a:p>
            <a:pPr marL="914400" lvl="1" indent="-457200"/>
            <a:r>
              <a:rPr lang="en-US" dirty="0">
                <a:latin typeface="Times New Roman"/>
                <a:cs typeface="Times New Roman"/>
              </a:rPr>
              <a:t>To what extent does traffic congestion affect employment creation?</a:t>
            </a:r>
          </a:p>
          <a:p>
            <a:pPr marL="1314450" lvl="2" indent="-457200"/>
            <a:endParaRPr lang="en-US" dirty="0">
              <a:latin typeface="Times New Roman"/>
              <a:cs typeface="Times New Roman"/>
            </a:endParaRPr>
          </a:p>
        </p:txBody>
      </p:sp>
    </p:spTree>
    <p:extLst>
      <p:ext uri="{BB962C8B-B14F-4D97-AF65-F5344CB8AC3E}">
        <p14:creationId xmlns:p14="http://schemas.microsoft.com/office/powerpoint/2010/main" val="124944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Business Location Modeling</a:t>
            </a:r>
          </a:p>
        </p:txBody>
      </p:sp>
      <p:sp>
        <p:nvSpPr>
          <p:cNvPr id="3" name="Content Placeholder 2"/>
          <p:cNvSpPr>
            <a:spLocks noGrp="1"/>
          </p:cNvSpPr>
          <p:nvPr>
            <p:ph idx="1"/>
          </p:nvPr>
        </p:nvSpPr>
        <p:spPr/>
        <p:txBody>
          <a:bodyPr>
            <a:normAutofit fontScale="77500" lnSpcReduction="20000"/>
          </a:bodyPr>
          <a:lstStyle/>
          <a:p>
            <a:r>
              <a:rPr lang="en-US" dirty="0">
                <a:latin typeface="Times New Roman"/>
                <a:cs typeface="Times New Roman"/>
              </a:rPr>
              <a:t> </a:t>
            </a:r>
            <a:r>
              <a:rPr lang="en-US" dirty="0" err="1">
                <a:latin typeface="Times New Roman"/>
                <a:cs typeface="Times New Roman"/>
              </a:rPr>
              <a:t>Tobit</a:t>
            </a:r>
            <a:r>
              <a:rPr lang="en-US" dirty="0">
                <a:latin typeface="Times New Roman"/>
                <a:cs typeface="Times New Roman"/>
              </a:rPr>
              <a:t> regression</a:t>
            </a:r>
          </a:p>
          <a:p>
            <a:endParaRPr lang="en-US" dirty="0">
              <a:latin typeface="Times New Roman"/>
              <a:cs typeface="Times New Roman"/>
            </a:endParaRPr>
          </a:p>
          <a:p>
            <a:r>
              <a:rPr lang="en-US" dirty="0">
                <a:latin typeface="Times New Roman"/>
                <a:cs typeface="Times New Roman"/>
              </a:rPr>
              <a:t> Censored dependent variable (many 0s)</a:t>
            </a:r>
          </a:p>
          <a:p>
            <a:pPr lvl="1"/>
            <a:r>
              <a:rPr lang="en-US" dirty="0">
                <a:latin typeface="Times New Roman"/>
                <a:cs typeface="Times New Roman"/>
              </a:rPr>
              <a:t>Skew-adjusted using inverse hyperbolic sine transformation</a:t>
            </a:r>
          </a:p>
          <a:p>
            <a:endParaRPr lang="en-US" dirty="0">
              <a:latin typeface="Times New Roman"/>
              <a:cs typeface="Times New Roman"/>
            </a:endParaRPr>
          </a:p>
          <a:p>
            <a:r>
              <a:rPr lang="en-US" dirty="0">
                <a:latin typeface="Times New Roman"/>
                <a:cs typeface="Times New Roman"/>
              </a:rPr>
              <a:t> Choice set: 1,454 traffic analysis zones (TAZ)</a:t>
            </a:r>
          </a:p>
          <a:p>
            <a:pPr marL="0" indent="0">
              <a:buNone/>
            </a:pPr>
            <a:endParaRPr lang="en-US" dirty="0">
              <a:latin typeface="Times New Roman"/>
              <a:cs typeface="Times New Roman"/>
            </a:endParaRPr>
          </a:p>
          <a:p>
            <a:r>
              <a:rPr lang="en-US" dirty="0">
                <a:latin typeface="Times New Roman"/>
                <a:cs typeface="Times New Roman"/>
              </a:rPr>
              <a:t> What factors determine why a (utility maximizing) new business establishment locates in one TAZ compared to another?</a:t>
            </a:r>
          </a:p>
          <a:p>
            <a:pPr lvl="1"/>
            <a:r>
              <a:rPr lang="en-US" dirty="0">
                <a:latin typeface="Times New Roman"/>
                <a:cs typeface="Times New Roman"/>
              </a:rPr>
              <a:t> Agglomeration (proximity)</a:t>
            </a:r>
          </a:p>
          <a:p>
            <a:pPr lvl="1"/>
            <a:r>
              <a:rPr lang="en-US" dirty="0">
                <a:latin typeface="Times New Roman"/>
                <a:cs typeface="Times New Roman"/>
              </a:rPr>
              <a:t> Congestion </a:t>
            </a:r>
          </a:p>
          <a:p>
            <a:pPr marL="0" indent="0">
              <a:buNone/>
            </a:pPr>
            <a:endParaRPr lang="en-US" dirty="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2263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948267" y="226057"/>
            <a:ext cx="2737352"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Total Population</a:t>
            </a:r>
          </a:p>
          <a:p>
            <a:r>
              <a:rPr lang="en-US" sz="2800" b="1" dirty="0">
                <a:latin typeface="Times New Roman" panose="02020603050405020304" pitchFamily="18" charset="0"/>
                <a:cs typeface="Times New Roman" panose="02020603050405020304" pitchFamily="18" charset="0"/>
              </a:rPr>
              <a:t>Proximity</a:t>
            </a:r>
          </a:p>
        </p:txBody>
      </p:sp>
      <p:sp>
        <p:nvSpPr>
          <p:cNvPr id="6" name="TextBox 5"/>
          <p:cNvSpPr txBox="1"/>
          <p:nvPr/>
        </p:nvSpPr>
        <p:spPr>
          <a:xfrm>
            <a:off x="5390449" y="226058"/>
            <a:ext cx="3035511" cy="954107"/>
          </a:xfrm>
          <a:prstGeom prst="rect">
            <a:avLst/>
          </a:prstGeom>
          <a:solidFill>
            <a:schemeClr val="bg1"/>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Total Employment</a:t>
            </a:r>
          </a:p>
          <a:p>
            <a:r>
              <a:rPr lang="en-US" sz="2800" b="1" dirty="0">
                <a:latin typeface="Times New Roman" panose="02020603050405020304" pitchFamily="18" charset="0"/>
                <a:cs typeface="Times New Roman" panose="02020603050405020304" pitchFamily="18" charset="0"/>
              </a:rPr>
              <a:t>Proximity</a:t>
            </a:r>
          </a:p>
        </p:txBody>
      </p:sp>
    </p:spTree>
    <p:extLst>
      <p:ext uri="{BB962C8B-B14F-4D97-AF65-F5344CB8AC3E}">
        <p14:creationId xmlns:p14="http://schemas.microsoft.com/office/powerpoint/2010/main" val="4002955845"/>
      </p:ext>
    </p:extLst>
  </p:cSld>
  <p:clrMapOvr>
    <a:masterClrMapping/>
  </p:clrMapOvr>
</p:sld>
</file>

<file path=ppt/theme/theme1.xml><?xml version="1.0" encoding="utf-8"?>
<a:theme xmlns:a="http://schemas.openxmlformats.org/drawingml/2006/main" name="ITS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S template 2017.potx" id="{A59B6F1E-54ED-4822-9AD1-899DFE57D96A}" vid="{CC9C2229-FB23-4FFE-99D5-14A6C018CBA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ITS template 2017</Template>
  <TotalTime>6034</TotalTime>
  <Words>886</Words>
  <Application>Microsoft Office PowerPoint</Application>
  <PresentationFormat>On-screen Show (4:3)</PresentationFormat>
  <Paragraphs>161</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Verdana</vt:lpstr>
      <vt:lpstr>ITSWhite</vt:lpstr>
      <vt:lpstr>PowerPoint Presentation</vt:lpstr>
      <vt:lpstr>Research Question</vt:lpstr>
      <vt:lpstr>The Bay Area</vt:lpstr>
      <vt:lpstr>Background</vt:lpstr>
      <vt:lpstr>Two Types of Congestion Cost</vt:lpstr>
      <vt:lpstr>Two Types of Congestion Cost</vt:lpstr>
      <vt:lpstr>Our Approach</vt:lpstr>
      <vt:lpstr>Business Location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Clustering</vt:lpstr>
      <vt:lpstr>Three Proximity Measures</vt:lpstr>
      <vt:lpstr>Distance Decay Functions</vt:lpstr>
      <vt:lpstr>Two Congestion Effects </vt:lpstr>
      <vt:lpstr>TAZ Controls </vt:lpstr>
      <vt:lpstr>Proximity Effects</vt:lpstr>
      <vt:lpstr>Proximity Effects</vt:lpstr>
      <vt:lpstr>Travel Speed Effects</vt:lpstr>
      <vt:lpstr>Travel Speed Effects</vt:lpstr>
      <vt:lpstr>Findings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Trevor</cp:lastModifiedBy>
  <cp:revision>103</cp:revision>
  <dcterms:modified xsi:type="dcterms:W3CDTF">2017-01-10T15:23:27Z</dcterms:modified>
</cp:coreProperties>
</file>