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4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9" r:id="rId3"/>
    <p:sldId id="297" r:id="rId4"/>
    <p:sldId id="296" r:id="rId5"/>
    <p:sldId id="300" r:id="rId6"/>
    <p:sldId id="305" r:id="rId7"/>
    <p:sldId id="306" r:id="rId8"/>
    <p:sldId id="304" r:id="rId9"/>
    <p:sldId id="262" r:id="rId10"/>
    <p:sldId id="322" r:id="rId11"/>
    <p:sldId id="319" r:id="rId12"/>
    <p:sldId id="308" r:id="rId13"/>
    <p:sldId id="309" r:id="rId14"/>
    <p:sldId id="313" r:id="rId15"/>
    <p:sldId id="314" r:id="rId16"/>
    <p:sldId id="315" r:id="rId17"/>
    <p:sldId id="318" r:id="rId18"/>
    <p:sldId id="317" r:id="rId19"/>
    <p:sldId id="320" r:id="rId20"/>
    <p:sldId id="321" r:id="rId21"/>
    <p:sldId id="286" r:id="rId22"/>
    <p:sldId id="264" r:id="rId23"/>
    <p:sldId id="265" r:id="rId24"/>
    <p:sldId id="266" r:id="rId25"/>
    <p:sldId id="307" r:id="rId26"/>
    <p:sldId id="312" r:id="rId27"/>
    <p:sldId id="301" r:id="rId28"/>
    <p:sldId id="323" r:id="rId29"/>
    <p:sldId id="311" r:id="rId30"/>
    <p:sldId id="263" r:id="rId31"/>
  </p:sldIdLst>
  <p:sldSz cx="9144000" cy="6858000" type="screen4x3"/>
  <p:notesSz cx="7010400" cy="9223375"/>
  <p:custDataLst>
    <p:tags r:id="rId34"/>
  </p:custDataLst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!fproulx" initials="FP" lastIdx="1" clrIdx="0"/>
  <p:cmAuthor id="1" name="Offer Grembek" initials="OG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9EC"/>
    <a:srgbClr val="FF0000"/>
    <a:srgbClr val="FFCCCC"/>
    <a:srgbClr val="A6A6A6"/>
    <a:srgbClr val="92D050"/>
    <a:srgbClr val="000000"/>
    <a:srgbClr val="FFCC00"/>
    <a:srgbClr val="FFCC66"/>
    <a:srgbClr val="FFFF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0" autoAdjust="0"/>
    <p:restoredTop sz="94660"/>
  </p:normalViewPr>
  <p:slideViewPr>
    <p:cSldViewPr>
      <p:cViewPr varScale="1">
        <p:scale>
          <a:sx n="106" d="100"/>
          <a:sy n="106" d="100"/>
        </p:scale>
        <p:origin x="46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edury\Google%20Drive\SafeTREC\TriCampus\SWITRS%20Analysis\SWITRS_PDO_new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Ped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Sheet1!$C$1:$H$2</c:f>
              <c:multiLvlStrCache>
                <c:ptCount val="6"/>
                <c:lvl>
                  <c:pt idx="0">
                    <c:v>Survey (Off-Campus)</c:v>
                  </c:pt>
                  <c:pt idx="1">
                    <c:v>SWITRS</c:v>
                  </c:pt>
                  <c:pt idx="2">
                    <c:v>Survey (Off-Campus)</c:v>
                  </c:pt>
                  <c:pt idx="3">
                    <c:v>SWITRS</c:v>
                  </c:pt>
                  <c:pt idx="4">
                    <c:v>Survey (Off-Campus)</c:v>
                  </c:pt>
                  <c:pt idx="5">
                    <c:v>SWITRS</c:v>
                  </c:pt>
                </c:lvl>
                <c:lvl>
                  <c:pt idx="0">
                    <c:v>CSUS</c:v>
                  </c:pt>
                  <c:pt idx="2">
                    <c:v>UCB</c:v>
                  </c:pt>
                  <c:pt idx="4">
                    <c:v>UCLA</c:v>
                  </c:pt>
                </c:lvl>
              </c:multiLvlStrCache>
            </c:multiLvlStrRef>
          </c:cat>
          <c:val>
            <c:numRef>
              <c:f>Sheet1!$C$3:$H$3</c:f>
              <c:numCache>
                <c:formatCode>0%</c:formatCode>
                <c:ptCount val="6"/>
                <c:pt idx="0">
                  <c:v>0.27</c:v>
                </c:pt>
                <c:pt idx="1">
                  <c:v>0.35</c:v>
                </c:pt>
                <c:pt idx="2">
                  <c:v>0.5</c:v>
                </c:pt>
                <c:pt idx="3">
                  <c:v>0.44</c:v>
                </c:pt>
                <c:pt idx="4">
                  <c:v>0.3</c:v>
                </c:pt>
                <c:pt idx="5">
                  <c:v>0.61</c:v>
                </c:pt>
              </c:numCache>
            </c:numRef>
          </c:val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Bicycle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Sheet1!$C$1:$H$2</c:f>
              <c:multiLvlStrCache>
                <c:ptCount val="6"/>
                <c:lvl>
                  <c:pt idx="0">
                    <c:v>Survey (Off-Campus)</c:v>
                  </c:pt>
                  <c:pt idx="1">
                    <c:v>SWITRS</c:v>
                  </c:pt>
                  <c:pt idx="2">
                    <c:v>Survey (Off-Campus)</c:v>
                  </c:pt>
                  <c:pt idx="3">
                    <c:v>SWITRS</c:v>
                  </c:pt>
                  <c:pt idx="4">
                    <c:v>Survey (Off-Campus)</c:v>
                  </c:pt>
                  <c:pt idx="5">
                    <c:v>SWITRS</c:v>
                  </c:pt>
                </c:lvl>
                <c:lvl>
                  <c:pt idx="0">
                    <c:v>CSUS</c:v>
                  </c:pt>
                  <c:pt idx="2">
                    <c:v>UCB</c:v>
                  </c:pt>
                  <c:pt idx="4">
                    <c:v>UCLA</c:v>
                  </c:pt>
                </c:lvl>
              </c:multiLvlStrCache>
            </c:multiLvlStrRef>
          </c:cat>
          <c:val>
            <c:numRef>
              <c:f>Sheet1!$C$4:$H$4</c:f>
              <c:numCache>
                <c:formatCode>0%</c:formatCode>
                <c:ptCount val="6"/>
                <c:pt idx="0">
                  <c:v>0.93</c:v>
                </c:pt>
                <c:pt idx="1">
                  <c:v>0.65</c:v>
                </c:pt>
                <c:pt idx="2">
                  <c:v>0.76</c:v>
                </c:pt>
                <c:pt idx="3">
                  <c:v>0.59</c:v>
                </c:pt>
                <c:pt idx="4">
                  <c:v>0.73</c:v>
                </c:pt>
                <c:pt idx="5">
                  <c:v>0.39</c:v>
                </c:pt>
              </c:numCache>
            </c:numRef>
          </c:val>
        </c:ser>
        <c:ser>
          <c:idx val="2"/>
          <c:order val="2"/>
          <c:tx>
            <c:strRef>
              <c:f>Sheet1!$B$5</c:f>
              <c:strCache>
                <c:ptCount val="1"/>
                <c:pt idx="0">
                  <c:v>Auto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Sheet1!$C$1:$H$2</c:f>
              <c:multiLvlStrCache>
                <c:ptCount val="6"/>
                <c:lvl>
                  <c:pt idx="0">
                    <c:v>Survey (Off-Campus)</c:v>
                  </c:pt>
                  <c:pt idx="1">
                    <c:v>SWITRS</c:v>
                  </c:pt>
                  <c:pt idx="2">
                    <c:v>Survey (Off-Campus)</c:v>
                  </c:pt>
                  <c:pt idx="3">
                    <c:v>SWITRS</c:v>
                  </c:pt>
                  <c:pt idx="4">
                    <c:v>Survey (Off-Campus)</c:v>
                  </c:pt>
                  <c:pt idx="5">
                    <c:v>SWITRS</c:v>
                  </c:pt>
                </c:lvl>
                <c:lvl>
                  <c:pt idx="0">
                    <c:v>CSUS</c:v>
                  </c:pt>
                  <c:pt idx="2">
                    <c:v>UCB</c:v>
                  </c:pt>
                  <c:pt idx="4">
                    <c:v>UCLA</c:v>
                  </c:pt>
                </c:lvl>
              </c:multiLvlStrCache>
            </c:multiLvlStrRef>
          </c:cat>
          <c:val>
            <c:numRef>
              <c:f>Sheet1!$C$5:$H$5</c:f>
              <c:numCache>
                <c:formatCode>0%</c:formatCode>
                <c:ptCount val="6"/>
                <c:pt idx="0">
                  <c:v>0.2</c:v>
                </c:pt>
                <c:pt idx="1">
                  <c:v>1</c:v>
                </c:pt>
                <c:pt idx="2">
                  <c:v>0.56000000000000005</c:v>
                </c:pt>
                <c:pt idx="3">
                  <c:v>0.84</c:v>
                </c:pt>
                <c:pt idx="4">
                  <c:v>0.83</c:v>
                </c:pt>
                <c:pt idx="5">
                  <c:v>0.96</c:v>
                </c:pt>
              </c:numCache>
            </c:numRef>
          </c:val>
        </c:ser>
        <c:ser>
          <c:idx val="3"/>
          <c:order val="3"/>
          <c:tx>
            <c:strRef>
              <c:f>Sheet1!$B$6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Sheet1!$C$1:$H$2</c:f>
              <c:multiLvlStrCache>
                <c:ptCount val="6"/>
                <c:lvl>
                  <c:pt idx="0">
                    <c:v>Survey (Off-Campus)</c:v>
                  </c:pt>
                  <c:pt idx="1">
                    <c:v>SWITRS</c:v>
                  </c:pt>
                  <c:pt idx="2">
                    <c:v>Survey (Off-Campus)</c:v>
                  </c:pt>
                  <c:pt idx="3">
                    <c:v>SWITRS</c:v>
                  </c:pt>
                  <c:pt idx="4">
                    <c:v>Survey (Off-Campus)</c:v>
                  </c:pt>
                  <c:pt idx="5">
                    <c:v>SWITRS</c:v>
                  </c:pt>
                </c:lvl>
                <c:lvl>
                  <c:pt idx="0">
                    <c:v>CSUS</c:v>
                  </c:pt>
                  <c:pt idx="2">
                    <c:v>UCB</c:v>
                  </c:pt>
                  <c:pt idx="4">
                    <c:v>UCLA</c:v>
                  </c:pt>
                </c:lvl>
              </c:multiLvlStrCache>
            </c:multiLvlStrRef>
          </c:cat>
          <c:val>
            <c:numRef>
              <c:f>Sheet1!$C$6:$H$6</c:f>
              <c:numCache>
                <c:formatCode>0%</c:formatCode>
                <c:ptCount val="6"/>
                <c:pt idx="0">
                  <c:v>0.4</c:v>
                </c:pt>
                <c:pt idx="1">
                  <c:v>0</c:v>
                </c:pt>
                <c:pt idx="2">
                  <c:v>0.17</c:v>
                </c:pt>
                <c:pt idx="3">
                  <c:v>0.02</c:v>
                </c:pt>
                <c:pt idx="4">
                  <c:v>0.12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2403896"/>
        <c:axId val="222404288"/>
      </c:barChart>
      <c:catAx>
        <c:axId val="22240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404288"/>
        <c:crosses val="autoZero"/>
        <c:auto val="1"/>
        <c:lblAlgn val="ctr"/>
        <c:lblOffset val="100"/>
        <c:noMultiLvlLbl val="0"/>
      </c:catAx>
      <c:valAx>
        <c:axId val="2224042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403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'Sheet1 (2)'!$B$3</c:f>
              <c:strCache>
                <c:ptCount val="1"/>
                <c:pt idx="0">
                  <c:v>Ped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'Sheet1 (2)'!$C$1:$H$2</c:f>
              <c:multiLvlStrCache>
                <c:ptCount val="6"/>
                <c:lvl>
                  <c:pt idx="0">
                    <c:v>Survey (Off-Campus)</c:v>
                  </c:pt>
                  <c:pt idx="1">
                    <c:v>SWITRS</c:v>
                  </c:pt>
                  <c:pt idx="2">
                    <c:v>Survey (Off-Campus)</c:v>
                  </c:pt>
                  <c:pt idx="3">
                    <c:v>SWITRS</c:v>
                  </c:pt>
                  <c:pt idx="4">
                    <c:v>Survey (Off-Campus)</c:v>
                  </c:pt>
                  <c:pt idx="5">
                    <c:v>SWITRS</c:v>
                  </c:pt>
                </c:lvl>
                <c:lvl>
                  <c:pt idx="0">
                    <c:v>CSUS</c:v>
                  </c:pt>
                  <c:pt idx="2">
                    <c:v>UCB</c:v>
                  </c:pt>
                  <c:pt idx="4">
                    <c:v>UCLA</c:v>
                  </c:pt>
                </c:lvl>
              </c:multiLvlStrCache>
            </c:multiLvlStrRef>
          </c:cat>
          <c:val>
            <c:numRef>
              <c:f>'Sheet1 (2)'!$C$3:$H$3</c:f>
            </c:numRef>
          </c:val>
        </c:ser>
        <c:ser>
          <c:idx val="1"/>
          <c:order val="1"/>
          <c:tx>
            <c:strRef>
              <c:f>'Sheet1 (2)'!$B$4</c:f>
              <c:strCache>
                <c:ptCount val="1"/>
                <c:pt idx="0">
                  <c:v>Bicycle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'Sheet1 (2)'!$C$1:$H$2</c:f>
              <c:multiLvlStrCache>
                <c:ptCount val="6"/>
                <c:lvl>
                  <c:pt idx="0">
                    <c:v>Survey (Off-Campus)</c:v>
                  </c:pt>
                  <c:pt idx="1">
                    <c:v>SWITRS</c:v>
                  </c:pt>
                  <c:pt idx="2">
                    <c:v>Survey (Off-Campus)</c:v>
                  </c:pt>
                  <c:pt idx="3">
                    <c:v>SWITRS</c:v>
                  </c:pt>
                  <c:pt idx="4">
                    <c:v>Survey (Off-Campus)</c:v>
                  </c:pt>
                  <c:pt idx="5">
                    <c:v>SWITRS</c:v>
                  </c:pt>
                </c:lvl>
                <c:lvl>
                  <c:pt idx="0">
                    <c:v>CSUS</c:v>
                  </c:pt>
                  <c:pt idx="2">
                    <c:v>UCB</c:v>
                  </c:pt>
                  <c:pt idx="4">
                    <c:v>UCLA</c:v>
                  </c:pt>
                </c:lvl>
              </c:multiLvlStrCache>
            </c:multiLvlStrRef>
          </c:cat>
          <c:val>
            <c:numRef>
              <c:f>'Sheet1 (2)'!$C$4:$H$4</c:f>
            </c:numRef>
          </c:val>
        </c:ser>
        <c:ser>
          <c:idx val="2"/>
          <c:order val="2"/>
          <c:tx>
            <c:strRef>
              <c:f>'Sheet1 (2)'!$B$5</c:f>
              <c:strCache>
                <c:ptCount val="1"/>
                <c:pt idx="0">
                  <c:v>Auto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'Sheet1 (2)'!$C$1:$H$2</c:f>
              <c:multiLvlStrCache>
                <c:ptCount val="6"/>
                <c:lvl>
                  <c:pt idx="0">
                    <c:v>Survey (Off-Campus)</c:v>
                  </c:pt>
                  <c:pt idx="1">
                    <c:v>SWITRS</c:v>
                  </c:pt>
                  <c:pt idx="2">
                    <c:v>Survey (Off-Campus)</c:v>
                  </c:pt>
                  <c:pt idx="3">
                    <c:v>SWITRS</c:v>
                  </c:pt>
                  <c:pt idx="4">
                    <c:v>Survey (Off-Campus)</c:v>
                  </c:pt>
                  <c:pt idx="5">
                    <c:v>SWITRS</c:v>
                  </c:pt>
                </c:lvl>
                <c:lvl>
                  <c:pt idx="0">
                    <c:v>CSUS</c:v>
                  </c:pt>
                  <c:pt idx="2">
                    <c:v>UCB</c:v>
                  </c:pt>
                  <c:pt idx="4">
                    <c:v>UCLA</c:v>
                  </c:pt>
                </c:lvl>
              </c:multiLvlStrCache>
            </c:multiLvlStrRef>
          </c:cat>
          <c:val>
            <c:numRef>
              <c:f>'Sheet1 (2)'!$C$5:$H$5</c:f>
            </c:numRef>
          </c:val>
        </c:ser>
        <c:ser>
          <c:idx val="3"/>
          <c:order val="3"/>
          <c:tx>
            <c:strRef>
              <c:f>'Sheet1 (2)'!$B$6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'Sheet1 (2)'!$C$1:$H$2</c:f>
              <c:multiLvlStrCache>
                <c:ptCount val="6"/>
                <c:lvl>
                  <c:pt idx="0">
                    <c:v>Survey (Off-Campus)</c:v>
                  </c:pt>
                  <c:pt idx="1">
                    <c:v>SWITRS</c:v>
                  </c:pt>
                  <c:pt idx="2">
                    <c:v>Survey (Off-Campus)</c:v>
                  </c:pt>
                  <c:pt idx="3">
                    <c:v>SWITRS</c:v>
                  </c:pt>
                  <c:pt idx="4">
                    <c:v>Survey (Off-Campus)</c:v>
                  </c:pt>
                  <c:pt idx="5">
                    <c:v>SWITRS</c:v>
                  </c:pt>
                </c:lvl>
                <c:lvl>
                  <c:pt idx="0">
                    <c:v>CSUS</c:v>
                  </c:pt>
                  <c:pt idx="2">
                    <c:v>UCB</c:v>
                  </c:pt>
                  <c:pt idx="4">
                    <c:v>UCLA</c:v>
                  </c:pt>
                </c:lvl>
              </c:multiLvlStrCache>
            </c:multiLvlStrRef>
          </c:cat>
          <c:val>
            <c:numRef>
              <c:f>'Sheet1 (2)'!$C$6:$H$6</c:f>
            </c:numRef>
          </c:val>
        </c:ser>
        <c:ser>
          <c:idx val="4"/>
          <c:order val="4"/>
          <c:tx>
            <c:strRef>
              <c:f>'Sheet1 (2)'!$B$7</c:f>
              <c:strCache>
                <c:ptCount val="1"/>
                <c:pt idx="0">
                  <c:v>Ped-Bicycle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'Sheet1 (2)'!$C$1:$H$2</c:f>
              <c:multiLvlStrCache>
                <c:ptCount val="6"/>
                <c:lvl>
                  <c:pt idx="0">
                    <c:v>Survey (Off-Campus)</c:v>
                  </c:pt>
                  <c:pt idx="1">
                    <c:v>SWITRS</c:v>
                  </c:pt>
                  <c:pt idx="2">
                    <c:v>Survey (Off-Campus)</c:v>
                  </c:pt>
                  <c:pt idx="3">
                    <c:v>SWITRS</c:v>
                  </c:pt>
                  <c:pt idx="4">
                    <c:v>Survey (Off-Campus)</c:v>
                  </c:pt>
                  <c:pt idx="5">
                    <c:v>SWITRS</c:v>
                  </c:pt>
                </c:lvl>
                <c:lvl>
                  <c:pt idx="0">
                    <c:v>CSUS</c:v>
                  </c:pt>
                  <c:pt idx="2">
                    <c:v>UCB</c:v>
                  </c:pt>
                  <c:pt idx="4">
                    <c:v>UCLA</c:v>
                  </c:pt>
                </c:lvl>
              </c:multiLvlStrCache>
            </c:multiLvlStrRef>
          </c:cat>
          <c:val>
            <c:numRef>
              <c:f>'Sheet1 (2)'!$C$7:$H$7</c:f>
            </c:numRef>
          </c:val>
        </c:ser>
        <c:ser>
          <c:idx val="5"/>
          <c:order val="5"/>
          <c:tx>
            <c:strRef>
              <c:f>'Sheet1 (2)'!$B$8</c:f>
              <c:strCache>
                <c:ptCount val="1"/>
                <c:pt idx="0">
                  <c:v>Ped-Auto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'Sheet1 (2)'!$C$1:$H$2</c:f>
              <c:multiLvlStrCache>
                <c:ptCount val="6"/>
                <c:lvl>
                  <c:pt idx="0">
                    <c:v>Survey (Off-Campus)</c:v>
                  </c:pt>
                  <c:pt idx="1">
                    <c:v>SWITRS</c:v>
                  </c:pt>
                  <c:pt idx="2">
                    <c:v>Survey (Off-Campus)</c:v>
                  </c:pt>
                  <c:pt idx="3">
                    <c:v>SWITRS</c:v>
                  </c:pt>
                  <c:pt idx="4">
                    <c:v>Survey (Off-Campus)</c:v>
                  </c:pt>
                  <c:pt idx="5">
                    <c:v>SWITRS</c:v>
                  </c:pt>
                </c:lvl>
                <c:lvl>
                  <c:pt idx="0">
                    <c:v>CSUS</c:v>
                  </c:pt>
                  <c:pt idx="2">
                    <c:v>UCB</c:v>
                  </c:pt>
                  <c:pt idx="4">
                    <c:v>UCLA</c:v>
                  </c:pt>
                </c:lvl>
              </c:multiLvlStrCache>
            </c:multiLvlStrRef>
          </c:cat>
          <c:val>
            <c:numRef>
              <c:f>'Sheet1 (2)'!$C$8:$H$8</c:f>
            </c:numRef>
          </c:val>
        </c:ser>
        <c:ser>
          <c:idx val="6"/>
          <c:order val="6"/>
          <c:tx>
            <c:strRef>
              <c:f>'Sheet1 (2)'!$B$9</c:f>
              <c:strCache>
                <c:ptCount val="1"/>
                <c:pt idx="0">
                  <c:v>Bicycle-Auto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'Sheet1 (2)'!$C$1:$H$2</c:f>
              <c:multiLvlStrCache>
                <c:ptCount val="6"/>
                <c:lvl>
                  <c:pt idx="0">
                    <c:v>Survey (Off-Campus)</c:v>
                  </c:pt>
                  <c:pt idx="1">
                    <c:v>SWITRS</c:v>
                  </c:pt>
                  <c:pt idx="2">
                    <c:v>Survey (Off-Campus)</c:v>
                  </c:pt>
                  <c:pt idx="3">
                    <c:v>SWITRS</c:v>
                  </c:pt>
                  <c:pt idx="4">
                    <c:v>Survey (Off-Campus)</c:v>
                  </c:pt>
                  <c:pt idx="5">
                    <c:v>SWITRS</c:v>
                  </c:pt>
                </c:lvl>
                <c:lvl>
                  <c:pt idx="0">
                    <c:v>CSUS</c:v>
                  </c:pt>
                  <c:pt idx="2">
                    <c:v>UCB</c:v>
                  </c:pt>
                  <c:pt idx="4">
                    <c:v>UCLA</c:v>
                  </c:pt>
                </c:lvl>
              </c:multiLvlStrCache>
            </c:multiLvlStrRef>
          </c:cat>
          <c:val>
            <c:numRef>
              <c:f>'Sheet1 (2)'!$C$9:$H$9</c:f>
            </c:numRef>
          </c:val>
        </c:ser>
        <c:ser>
          <c:idx val="7"/>
          <c:order val="7"/>
          <c:tx>
            <c:strRef>
              <c:f>'Sheet1 (2)'!$B$10</c:f>
              <c:strCache>
                <c:ptCount val="1"/>
                <c:pt idx="0">
                  <c:v>Bicycle-Other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'Sheet1 (2)'!$C$1:$H$2</c:f>
              <c:multiLvlStrCache>
                <c:ptCount val="6"/>
                <c:lvl>
                  <c:pt idx="0">
                    <c:v>Survey (Off-Campus)</c:v>
                  </c:pt>
                  <c:pt idx="1">
                    <c:v>SWITRS</c:v>
                  </c:pt>
                  <c:pt idx="2">
                    <c:v>Survey (Off-Campus)</c:v>
                  </c:pt>
                  <c:pt idx="3">
                    <c:v>SWITRS</c:v>
                  </c:pt>
                  <c:pt idx="4">
                    <c:v>Survey (Off-Campus)</c:v>
                  </c:pt>
                  <c:pt idx="5">
                    <c:v>SWITRS</c:v>
                  </c:pt>
                </c:lvl>
                <c:lvl>
                  <c:pt idx="0">
                    <c:v>CSUS</c:v>
                  </c:pt>
                  <c:pt idx="2">
                    <c:v>UCB</c:v>
                  </c:pt>
                  <c:pt idx="4">
                    <c:v>UCLA</c:v>
                  </c:pt>
                </c:lvl>
              </c:multiLvlStrCache>
            </c:multiLvlStrRef>
          </c:cat>
          <c:val>
            <c:numRef>
              <c:f>'Sheet1 (2)'!$C$10:$H$10</c:f>
            </c:numRef>
          </c:val>
        </c:ser>
        <c:ser>
          <c:idx val="8"/>
          <c:order val="8"/>
          <c:tx>
            <c:strRef>
              <c:f>'Sheet1 (2)'!$B$11</c:f>
              <c:strCache>
                <c:ptCount val="1"/>
                <c:pt idx="0">
                  <c:v>Bicycle-Bicycle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'Sheet1 (2)'!$C$1:$H$2</c:f>
              <c:multiLvlStrCache>
                <c:ptCount val="6"/>
                <c:lvl>
                  <c:pt idx="0">
                    <c:v>Survey (Off-Campus)</c:v>
                  </c:pt>
                  <c:pt idx="1">
                    <c:v>SWITRS</c:v>
                  </c:pt>
                  <c:pt idx="2">
                    <c:v>Survey (Off-Campus)</c:v>
                  </c:pt>
                  <c:pt idx="3">
                    <c:v>SWITRS</c:v>
                  </c:pt>
                  <c:pt idx="4">
                    <c:v>Survey (Off-Campus)</c:v>
                  </c:pt>
                  <c:pt idx="5">
                    <c:v>SWITRS</c:v>
                  </c:pt>
                </c:lvl>
                <c:lvl>
                  <c:pt idx="0">
                    <c:v>CSUS</c:v>
                  </c:pt>
                  <c:pt idx="2">
                    <c:v>UCB</c:v>
                  </c:pt>
                  <c:pt idx="4">
                    <c:v>UCLA</c:v>
                  </c:pt>
                </c:lvl>
              </c:multiLvlStrCache>
            </c:multiLvlStrRef>
          </c:cat>
          <c:val>
            <c:numRef>
              <c:f>'Sheet1 (2)'!$C$11:$H$11</c:f>
            </c:numRef>
          </c:val>
        </c:ser>
        <c:ser>
          <c:idx val="9"/>
          <c:order val="9"/>
          <c:tx>
            <c:strRef>
              <c:f>'Sheet1 (2)'!$B$12</c:f>
              <c:strCache>
                <c:ptCount val="1"/>
                <c:pt idx="0">
                  <c:v>Multiple modes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'Sheet1 (2)'!$C$1:$H$2</c:f>
              <c:multiLvlStrCache>
                <c:ptCount val="6"/>
                <c:lvl>
                  <c:pt idx="0">
                    <c:v>Survey (Off-Campus)</c:v>
                  </c:pt>
                  <c:pt idx="1">
                    <c:v>SWITRS</c:v>
                  </c:pt>
                  <c:pt idx="2">
                    <c:v>Survey (Off-Campus)</c:v>
                  </c:pt>
                  <c:pt idx="3">
                    <c:v>SWITRS</c:v>
                  </c:pt>
                  <c:pt idx="4">
                    <c:v>Survey (Off-Campus)</c:v>
                  </c:pt>
                  <c:pt idx="5">
                    <c:v>SWITRS</c:v>
                  </c:pt>
                </c:lvl>
                <c:lvl>
                  <c:pt idx="0">
                    <c:v>CSUS</c:v>
                  </c:pt>
                  <c:pt idx="2">
                    <c:v>UCB</c:v>
                  </c:pt>
                  <c:pt idx="4">
                    <c:v>UCLA</c:v>
                  </c:pt>
                </c:lvl>
              </c:multiLvlStrCache>
            </c:multiLvlStrRef>
          </c:cat>
          <c:val>
            <c:numRef>
              <c:f>'Sheet1 (2)'!$C$12:$H$12</c:f>
            </c:numRef>
          </c:val>
        </c:ser>
        <c:ser>
          <c:idx val="10"/>
          <c:order val="10"/>
          <c:tx>
            <c:strRef>
              <c:f>'Sheet1 (2)'!$B$13</c:f>
              <c:strCache>
                <c:ptCount val="1"/>
                <c:pt idx="0">
                  <c:v>Severe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'Sheet1 (2)'!$C$1:$H$2</c:f>
              <c:multiLvlStrCache>
                <c:ptCount val="6"/>
                <c:lvl>
                  <c:pt idx="0">
                    <c:v>Survey (Off-Campus)</c:v>
                  </c:pt>
                  <c:pt idx="1">
                    <c:v>SWITRS</c:v>
                  </c:pt>
                  <c:pt idx="2">
                    <c:v>Survey (Off-Campus)</c:v>
                  </c:pt>
                  <c:pt idx="3">
                    <c:v>SWITRS</c:v>
                  </c:pt>
                  <c:pt idx="4">
                    <c:v>Survey (Off-Campus)</c:v>
                  </c:pt>
                  <c:pt idx="5">
                    <c:v>SWITRS</c:v>
                  </c:pt>
                </c:lvl>
                <c:lvl>
                  <c:pt idx="0">
                    <c:v>CSUS</c:v>
                  </c:pt>
                  <c:pt idx="2">
                    <c:v>UCB</c:v>
                  </c:pt>
                  <c:pt idx="4">
                    <c:v>UCLA</c:v>
                  </c:pt>
                </c:lvl>
              </c:multiLvlStrCache>
            </c:multiLvlStrRef>
          </c:cat>
          <c:val>
            <c:numRef>
              <c:f>'Sheet1 (2)'!$C$13:$H$13</c:f>
              <c:numCache>
                <c:formatCode>0%</c:formatCode>
                <c:ptCount val="6"/>
                <c:pt idx="0">
                  <c:v>0</c:v>
                </c:pt>
                <c:pt idx="1">
                  <c:v>0.09</c:v>
                </c:pt>
                <c:pt idx="2">
                  <c:v>0.06</c:v>
                </c:pt>
                <c:pt idx="3">
                  <c:v>0.06</c:v>
                </c:pt>
                <c:pt idx="4">
                  <c:v>0.04</c:v>
                </c:pt>
                <c:pt idx="5">
                  <c:v>0.03</c:v>
                </c:pt>
              </c:numCache>
            </c:numRef>
          </c:val>
        </c:ser>
        <c:ser>
          <c:idx val="11"/>
          <c:order val="11"/>
          <c:tx>
            <c:strRef>
              <c:f>'Sheet1 (2)'!$B$14</c:f>
              <c:strCache>
                <c:ptCount val="1"/>
                <c:pt idx="0">
                  <c:v>Minor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'Sheet1 (2)'!$C$1:$H$2</c:f>
              <c:multiLvlStrCache>
                <c:ptCount val="6"/>
                <c:lvl>
                  <c:pt idx="0">
                    <c:v>Survey (Off-Campus)</c:v>
                  </c:pt>
                  <c:pt idx="1">
                    <c:v>SWITRS</c:v>
                  </c:pt>
                  <c:pt idx="2">
                    <c:v>Survey (Off-Campus)</c:v>
                  </c:pt>
                  <c:pt idx="3">
                    <c:v>SWITRS</c:v>
                  </c:pt>
                  <c:pt idx="4">
                    <c:v>Survey (Off-Campus)</c:v>
                  </c:pt>
                  <c:pt idx="5">
                    <c:v>SWITRS</c:v>
                  </c:pt>
                </c:lvl>
                <c:lvl>
                  <c:pt idx="0">
                    <c:v>CSUS</c:v>
                  </c:pt>
                  <c:pt idx="2">
                    <c:v>UCB</c:v>
                  </c:pt>
                  <c:pt idx="4">
                    <c:v>UCLA</c:v>
                  </c:pt>
                </c:lvl>
              </c:multiLvlStrCache>
            </c:multiLvlStrRef>
          </c:cat>
          <c:val>
            <c:numRef>
              <c:f>'Sheet1 (2)'!$C$14:$H$14</c:f>
              <c:numCache>
                <c:formatCode>0%</c:formatCode>
                <c:ptCount val="6"/>
                <c:pt idx="0">
                  <c:v>0.47</c:v>
                </c:pt>
                <c:pt idx="1">
                  <c:v>0.89</c:v>
                </c:pt>
                <c:pt idx="2">
                  <c:v>0.53</c:v>
                </c:pt>
                <c:pt idx="3">
                  <c:v>0.91</c:v>
                </c:pt>
                <c:pt idx="4">
                  <c:v>0.52</c:v>
                </c:pt>
                <c:pt idx="5">
                  <c:v>0.91</c:v>
                </c:pt>
              </c:numCache>
            </c:numRef>
          </c:val>
        </c:ser>
        <c:ser>
          <c:idx val="12"/>
          <c:order val="12"/>
          <c:tx>
            <c:strRef>
              <c:f>'Sheet1 (2)'!$B$15</c:f>
              <c:strCache>
                <c:ptCount val="1"/>
                <c:pt idx="0">
                  <c:v>No Injury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'Sheet1 (2)'!$C$1:$H$2</c:f>
              <c:multiLvlStrCache>
                <c:ptCount val="6"/>
                <c:lvl>
                  <c:pt idx="0">
                    <c:v>Survey (Off-Campus)</c:v>
                  </c:pt>
                  <c:pt idx="1">
                    <c:v>SWITRS</c:v>
                  </c:pt>
                  <c:pt idx="2">
                    <c:v>Survey (Off-Campus)</c:v>
                  </c:pt>
                  <c:pt idx="3">
                    <c:v>SWITRS</c:v>
                  </c:pt>
                  <c:pt idx="4">
                    <c:v>Survey (Off-Campus)</c:v>
                  </c:pt>
                  <c:pt idx="5">
                    <c:v>SWITRS</c:v>
                  </c:pt>
                </c:lvl>
                <c:lvl>
                  <c:pt idx="0">
                    <c:v>CSUS</c:v>
                  </c:pt>
                  <c:pt idx="2">
                    <c:v>UCB</c:v>
                  </c:pt>
                  <c:pt idx="4">
                    <c:v>UCLA</c:v>
                  </c:pt>
                </c:lvl>
              </c:multiLvlStrCache>
            </c:multiLvlStrRef>
          </c:cat>
          <c:val>
            <c:numRef>
              <c:f>'Sheet1 (2)'!$C$15:$H$15</c:f>
              <c:numCache>
                <c:formatCode>0%</c:formatCode>
                <c:ptCount val="6"/>
                <c:pt idx="0">
                  <c:v>0.53</c:v>
                </c:pt>
                <c:pt idx="1">
                  <c:v>0.02</c:v>
                </c:pt>
                <c:pt idx="2">
                  <c:v>0.42</c:v>
                </c:pt>
                <c:pt idx="3">
                  <c:v>0.03</c:v>
                </c:pt>
                <c:pt idx="4">
                  <c:v>0.44</c:v>
                </c:pt>
                <c:pt idx="5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9324472"/>
        <c:axId val="219324864"/>
      </c:barChart>
      <c:catAx>
        <c:axId val="219324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324864"/>
        <c:crosses val="autoZero"/>
        <c:auto val="1"/>
        <c:lblAlgn val="ctr"/>
        <c:lblOffset val="100"/>
        <c:noMultiLvlLbl val="0"/>
      </c:catAx>
      <c:valAx>
        <c:axId val="21932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324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'Sheet1 (3)'!$A$3:$B$3</c:f>
              <c:strCache>
                <c:ptCount val="2"/>
                <c:pt idx="0">
                  <c:v>Modes Involved</c:v>
                </c:pt>
                <c:pt idx="1">
                  <c:v>Ped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'Sheet1 (3)'!$C$1:$H$2</c:f>
              <c:multiLvlStrCache>
                <c:ptCount val="6"/>
                <c:lvl>
                  <c:pt idx="0">
                    <c:v>Survey (Off-Campus)</c:v>
                  </c:pt>
                  <c:pt idx="1">
                    <c:v>SWITRS</c:v>
                  </c:pt>
                  <c:pt idx="2">
                    <c:v>Survey (Off-Campus)</c:v>
                  </c:pt>
                  <c:pt idx="3">
                    <c:v>SWITRS</c:v>
                  </c:pt>
                  <c:pt idx="4">
                    <c:v>Survey (Off-Campus)</c:v>
                  </c:pt>
                  <c:pt idx="5">
                    <c:v>SWITRS</c:v>
                  </c:pt>
                </c:lvl>
                <c:lvl>
                  <c:pt idx="0">
                    <c:v>CSUS</c:v>
                  </c:pt>
                  <c:pt idx="2">
                    <c:v>UCB</c:v>
                  </c:pt>
                  <c:pt idx="4">
                    <c:v>UCLA</c:v>
                  </c:pt>
                </c:lvl>
              </c:multiLvlStrCache>
            </c:multiLvlStrRef>
          </c:cat>
          <c:val>
            <c:numRef>
              <c:f>'Sheet1 (3)'!$C$3:$H$3</c:f>
            </c:numRef>
          </c:val>
        </c:ser>
        <c:ser>
          <c:idx val="1"/>
          <c:order val="1"/>
          <c:tx>
            <c:strRef>
              <c:f>'Sheet1 (3)'!$A$4:$B$4</c:f>
              <c:strCache>
                <c:ptCount val="2"/>
                <c:pt idx="0">
                  <c:v>Modes Involved</c:v>
                </c:pt>
                <c:pt idx="1">
                  <c:v>Bicycle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'Sheet1 (3)'!$C$1:$H$2</c:f>
              <c:multiLvlStrCache>
                <c:ptCount val="6"/>
                <c:lvl>
                  <c:pt idx="0">
                    <c:v>Survey (Off-Campus)</c:v>
                  </c:pt>
                  <c:pt idx="1">
                    <c:v>SWITRS</c:v>
                  </c:pt>
                  <c:pt idx="2">
                    <c:v>Survey (Off-Campus)</c:v>
                  </c:pt>
                  <c:pt idx="3">
                    <c:v>SWITRS</c:v>
                  </c:pt>
                  <c:pt idx="4">
                    <c:v>Survey (Off-Campus)</c:v>
                  </c:pt>
                  <c:pt idx="5">
                    <c:v>SWITRS</c:v>
                  </c:pt>
                </c:lvl>
                <c:lvl>
                  <c:pt idx="0">
                    <c:v>CSUS</c:v>
                  </c:pt>
                  <c:pt idx="2">
                    <c:v>UCB</c:v>
                  </c:pt>
                  <c:pt idx="4">
                    <c:v>UCLA</c:v>
                  </c:pt>
                </c:lvl>
              </c:multiLvlStrCache>
            </c:multiLvlStrRef>
          </c:cat>
          <c:val>
            <c:numRef>
              <c:f>'Sheet1 (3)'!$C$4:$H$4</c:f>
            </c:numRef>
          </c:val>
        </c:ser>
        <c:ser>
          <c:idx val="2"/>
          <c:order val="2"/>
          <c:tx>
            <c:strRef>
              <c:f>'Sheet1 (3)'!$A$5:$B$5</c:f>
              <c:strCache>
                <c:ptCount val="2"/>
                <c:pt idx="0">
                  <c:v>Modes Involved</c:v>
                </c:pt>
                <c:pt idx="1">
                  <c:v>Auto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'Sheet1 (3)'!$C$1:$H$2</c:f>
              <c:multiLvlStrCache>
                <c:ptCount val="6"/>
                <c:lvl>
                  <c:pt idx="0">
                    <c:v>Survey (Off-Campus)</c:v>
                  </c:pt>
                  <c:pt idx="1">
                    <c:v>SWITRS</c:v>
                  </c:pt>
                  <c:pt idx="2">
                    <c:v>Survey (Off-Campus)</c:v>
                  </c:pt>
                  <c:pt idx="3">
                    <c:v>SWITRS</c:v>
                  </c:pt>
                  <c:pt idx="4">
                    <c:v>Survey (Off-Campus)</c:v>
                  </c:pt>
                  <c:pt idx="5">
                    <c:v>SWITRS</c:v>
                  </c:pt>
                </c:lvl>
                <c:lvl>
                  <c:pt idx="0">
                    <c:v>CSUS</c:v>
                  </c:pt>
                  <c:pt idx="2">
                    <c:v>UCB</c:v>
                  </c:pt>
                  <c:pt idx="4">
                    <c:v>UCLA</c:v>
                  </c:pt>
                </c:lvl>
              </c:multiLvlStrCache>
            </c:multiLvlStrRef>
          </c:cat>
          <c:val>
            <c:numRef>
              <c:f>'Sheet1 (3)'!$C$5:$H$5</c:f>
            </c:numRef>
          </c:val>
        </c:ser>
        <c:ser>
          <c:idx val="3"/>
          <c:order val="3"/>
          <c:tx>
            <c:strRef>
              <c:f>'Sheet1 (3)'!$A$6:$B$6</c:f>
              <c:strCache>
                <c:ptCount val="2"/>
                <c:pt idx="0">
                  <c:v>Modes Involved</c:v>
                </c:pt>
                <c:pt idx="1">
                  <c:v>Others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'Sheet1 (3)'!$C$1:$H$2</c:f>
              <c:multiLvlStrCache>
                <c:ptCount val="6"/>
                <c:lvl>
                  <c:pt idx="0">
                    <c:v>Survey (Off-Campus)</c:v>
                  </c:pt>
                  <c:pt idx="1">
                    <c:v>SWITRS</c:v>
                  </c:pt>
                  <c:pt idx="2">
                    <c:v>Survey (Off-Campus)</c:v>
                  </c:pt>
                  <c:pt idx="3">
                    <c:v>SWITRS</c:v>
                  </c:pt>
                  <c:pt idx="4">
                    <c:v>Survey (Off-Campus)</c:v>
                  </c:pt>
                  <c:pt idx="5">
                    <c:v>SWITRS</c:v>
                  </c:pt>
                </c:lvl>
                <c:lvl>
                  <c:pt idx="0">
                    <c:v>CSUS</c:v>
                  </c:pt>
                  <c:pt idx="2">
                    <c:v>UCB</c:v>
                  </c:pt>
                  <c:pt idx="4">
                    <c:v>UCLA</c:v>
                  </c:pt>
                </c:lvl>
              </c:multiLvlStrCache>
            </c:multiLvlStrRef>
          </c:cat>
          <c:val>
            <c:numRef>
              <c:f>'Sheet1 (3)'!$C$6:$H$6</c:f>
            </c:numRef>
          </c:val>
        </c:ser>
        <c:ser>
          <c:idx val="4"/>
          <c:order val="4"/>
          <c:tx>
            <c:strRef>
              <c:f>'Sheet1 (3)'!$A$7:$B$7</c:f>
              <c:strCache>
                <c:ptCount val="2"/>
                <c:pt idx="0">
                  <c:v>Mode combinations</c:v>
                </c:pt>
                <c:pt idx="1">
                  <c:v>Ped-Bicycle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'Sheet1 (3)'!$C$1:$H$2</c:f>
              <c:multiLvlStrCache>
                <c:ptCount val="6"/>
                <c:lvl>
                  <c:pt idx="0">
                    <c:v>Survey (Off-Campus)</c:v>
                  </c:pt>
                  <c:pt idx="1">
                    <c:v>SWITRS</c:v>
                  </c:pt>
                  <c:pt idx="2">
                    <c:v>Survey (Off-Campus)</c:v>
                  </c:pt>
                  <c:pt idx="3">
                    <c:v>SWITRS</c:v>
                  </c:pt>
                  <c:pt idx="4">
                    <c:v>Survey (Off-Campus)</c:v>
                  </c:pt>
                  <c:pt idx="5">
                    <c:v>SWITRS</c:v>
                  </c:pt>
                </c:lvl>
                <c:lvl>
                  <c:pt idx="0">
                    <c:v>CSUS</c:v>
                  </c:pt>
                  <c:pt idx="2">
                    <c:v>UCB</c:v>
                  </c:pt>
                  <c:pt idx="4">
                    <c:v>UCLA</c:v>
                  </c:pt>
                </c:lvl>
              </c:multiLvlStrCache>
            </c:multiLvlStrRef>
          </c:cat>
          <c:val>
            <c:numRef>
              <c:f>'Sheet1 (3)'!$C$7:$H$7</c:f>
            </c:numRef>
          </c:val>
        </c:ser>
        <c:ser>
          <c:idx val="5"/>
          <c:order val="5"/>
          <c:tx>
            <c:strRef>
              <c:f>'Sheet1 (3)'!$A$8:$B$8</c:f>
              <c:strCache>
                <c:ptCount val="2"/>
                <c:pt idx="0">
                  <c:v>Mode combinations</c:v>
                </c:pt>
                <c:pt idx="1">
                  <c:v>Ped-Auto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'Sheet1 (3)'!$C$1:$H$2</c:f>
              <c:multiLvlStrCache>
                <c:ptCount val="6"/>
                <c:lvl>
                  <c:pt idx="0">
                    <c:v>Survey (Off-Campus)</c:v>
                  </c:pt>
                  <c:pt idx="1">
                    <c:v>SWITRS</c:v>
                  </c:pt>
                  <c:pt idx="2">
                    <c:v>Survey (Off-Campus)</c:v>
                  </c:pt>
                  <c:pt idx="3">
                    <c:v>SWITRS</c:v>
                  </c:pt>
                  <c:pt idx="4">
                    <c:v>Survey (Off-Campus)</c:v>
                  </c:pt>
                  <c:pt idx="5">
                    <c:v>SWITRS</c:v>
                  </c:pt>
                </c:lvl>
                <c:lvl>
                  <c:pt idx="0">
                    <c:v>CSUS</c:v>
                  </c:pt>
                  <c:pt idx="2">
                    <c:v>UCB</c:v>
                  </c:pt>
                  <c:pt idx="4">
                    <c:v>UCLA</c:v>
                  </c:pt>
                </c:lvl>
              </c:multiLvlStrCache>
            </c:multiLvlStrRef>
          </c:cat>
          <c:val>
            <c:numRef>
              <c:f>'Sheet1 (3)'!$C$8:$H$8</c:f>
            </c:numRef>
          </c:val>
        </c:ser>
        <c:ser>
          <c:idx val="6"/>
          <c:order val="6"/>
          <c:tx>
            <c:strRef>
              <c:f>'Sheet1 (3)'!$A$9:$B$9</c:f>
              <c:strCache>
                <c:ptCount val="2"/>
                <c:pt idx="0">
                  <c:v>Mode combinations</c:v>
                </c:pt>
                <c:pt idx="1">
                  <c:v>Bicycle-Auto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'Sheet1 (3)'!$C$1:$H$2</c:f>
              <c:multiLvlStrCache>
                <c:ptCount val="6"/>
                <c:lvl>
                  <c:pt idx="0">
                    <c:v>Survey (Off-Campus)</c:v>
                  </c:pt>
                  <c:pt idx="1">
                    <c:v>SWITRS</c:v>
                  </c:pt>
                  <c:pt idx="2">
                    <c:v>Survey (Off-Campus)</c:v>
                  </c:pt>
                  <c:pt idx="3">
                    <c:v>SWITRS</c:v>
                  </c:pt>
                  <c:pt idx="4">
                    <c:v>Survey (Off-Campus)</c:v>
                  </c:pt>
                  <c:pt idx="5">
                    <c:v>SWITRS</c:v>
                  </c:pt>
                </c:lvl>
                <c:lvl>
                  <c:pt idx="0">
                    <c:v>CSUS</c:v>
                  </c:pt>
                  <c:pt idx="2">
                    <c:v>UCB</c:v>
                  </c:pt>
                  <c:pt idx="4">
                    <c:v>UCLA</c:v>
                  </c:pt>
                </c:lvl>
              </c:multiLvlStrCache>
            </c:multiLvlStrRef>
          </c:cat>
          <c:val>
            <c:numRef>
              <c:f>'Sheet1 (3)'!$C$9:$H$9</c:f>
            </c:numRef>
          </c:val>
        </c:ser>
        <c:ser>
          <c:idx val="7"/>
          <c:order val="7"/>
          <c:tx>
            <c:strRef>
              <c:f>'Sheet1 (3)'!$A$10:$B$10</c:f>
              <c:strCache>
                <c:ptCount val="2"/>
                <c:pt idx="0">
                  <c:v>Mode combinations</c:v>
                </c:pt>
                <c:pt idx="1">
                  <c:v>Bicycle-Other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'Sheet1 (3)'!$C$1:$H$2</c:f>
              <c:multiLvlStrCache>
                <c:ptCount val="6"/>
                <c:lvl>
                  <c:pt idx="0">
                    <c:v>Survey (Off-Campus)</c:v>
                  </c:pt>
                  <c:pt idx="1">
                    <c:v>SWITRS</c:v>
                  </c:pt>
                  <c:pt idx="2">
                    <c:v>Survey (Off-Campus)</c:v>
                  </c:pt>
                  <c:pt idx="3">
                    <c:v>SWITRS</c:v>
                  </c:pt>
                  <c:pt idx="4">
                    <c:v>Survey (Off-Campus)</c:v>
                  </c:pt>
                  <c:pt idx="5">
                    <c:v>SWITRS</c:v>
                  </c:pt>
                </c:lvl>
                <c:lvl>
                  <c:pt idx="0">
                    <c:v>CSUS</c:v>
                  </c:pt>
                  <c:pt idx="2">
                    <c:v>UCB</c:v>
                  </c:pt>
                  <c:pt idx="4">
                    <c:v>UCLA</c:v>
                  </c:pt>
                </c:lvl>
              </c:multiLvlStrCache>
            </c:multiLvlStrRef>
          </c:cat>
          <c:val>
            <c:numRef>
              <c:f>'Sheet1 (3)'!$C$10:$H$10</c:f>
            </c:numRef>
          </c:val>
        </c:ser>
        <c:ser>
          <c:idx val="8"/>
          <c:order val="8"/>
          <c:tx>
            <c:strRef>
              <c:f>'Sheet1 (3)'!$A$11:$B$11</c:f>
              <c:strCache>
                <c:ptCount val="2"/>
                <c:pt idx="0">
                  <c:v>Mode combinations</c:v>
                </c:pt>
                <c:pt idx="1">
                  <c:v>Bicycle-Bicycle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'Sheet1 (3)'!$C$1:$H$2</c:f>
              <c:multiLvlStrCache>
                <c:ptCount val="6"/>
                <c:lvl>
                  <c:pt idx="0">
                    <c:v>Survey (Off-Campus)</c:v>
                  </c:pt>
                  <c:pt idx="1">
                    <c:v>SWITRS</c:v>
                  </c:pt>
                  <c:pt idx="2">
                    <c:v>Survey (Off-Campus)</c:v>
                  </c:pt>
                  <c:pt idx="3">
                    <c:v>SWITRS</c:v>
                  </c:pt>
                  <c:pt idx="4">
                    <c:v>Survey (Off-Campus)</c:v>
                  </c:pt>
                  <c:pt idx="5">
                    <c:v>SWITRS</c:v>
                  </c:pt>
                </c:lvl>
                <c:lvl>
                  <c:pt idx="0">
                    <c:v>CSUS</c:v>
                  </c:pt>
                  <c:pt idx="2">
                    <c:v>UCB</c:v>
                  </c:pt>
                  <c:pt idx="4">
                    <c:v>UCLA</c:v>
                  </c:pt>
                </c:lvl>
              </c:multiLvlStrCache>
            </c:multiLvlStrRef>
          </c:cat>
          <c:val>
            <c:numRef>
              <c:f>'Sheet1 (3)'!$C$11:$H$11</c:f>
            </c:numRef>
          </c:val>
        </c:ser>
        <c:ser>
          <c:idx val="9"/>
          <c:order val="9"/>
          <c:tx>
            <c:strRef>
              <c:f>'Sheet1 (3)'!$A$12:$B$12</c:f>
              <c:strCache>
                <c:ptCount val="2"/>
                <c:pt idx="0">
                  <c:v>Mode combinations</c:v>
                </c:pt>
                <c:pt idx="1">
                  <c:v>Multiple modes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'Sheet1 (3)'!$C$1:$H$2</c:f>
              <c:multiLvlStrCache>
                <c:ptCount val="6"/>
                <c:lvl>
                  <c:pt idx="0">
                    <c:v>Survey (Off-Campus)</c:v>
                  </c:pt>
                  <c:pt idx="1">
                    <c:v>SWITRS</c:v>
                  </c:pt>
                  <c:pt idx="2">
                    <c:v>Survey (Off-Campus)</c:v>
                  </c:pt>
                  <c:pt idx="3">
                    <c:v>SWITRS</c:v>
                  </c:pt>
                  <c:pt idx="4">
                    <c:v>Survey (Off-Campus)</c:v>
                  </c:pt>
                  <c:pt idx="5">
                    <c:v>SWITRS</c:v>
                  </c:pt>
                </c:lvl>
                <c:lvl>
                  <c:pt idx="0">
                    <c:v>CSUS</c:v>
                  </c:pt>
                  <c:pt idx="2">
                    <c:v>UCB</c:v>
                  </c:pt>
                  <c:pt idx="4">
                    <c:v>UCLA</c:v>
                  </c:pt>
                </c:lvl>
              </c:multiLvlStrCache>
            </c:multiLvlStrRef>
          </c:cat>
          <c:val>
            <c:numRef>
              <c:f>'Sheet1 (3)'!$C$12:$H$12</c:f>
            </c:numRef>
          </c:val>
        </c:ser>
        <c:ser>
          <c:idx val="10"/>
          <c:order val="10"/>
          <c:tx>
            <c:strRef>
              <c:f>'Sheet1 (3)'!$A$13:$B$13</c:f>
              <c:strCache>
                <c:ptCount val="2"/>
                <c:pt idx="0">
                  <c:v>Injury Severity</c:v>
                </c:pt>
                <c:pt idx="1">
                  <c:v>Severe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'Sheet1 (3)'!$C$1:$H$2</c:f>
              <c:multiLvlStrCache>
                <c:ptCount val="6"/>
                <c:lvl>
                  <c:pt idx="0">
                    <c:v>Survey (Off-Campus)</c:v>
                  </c:pt>
                  <c:pt idx="1">
                    <c:v>SWITRS</c:v>
                  </c:pt>
                  <c:pt idx="2">
                    <c:v>Survey (Off-Campus)</c:v>
                  </c:pt>
                  <c:pt idx="3">
                    <c:v>SWITRS</c:v>
                  </c:pt>
                  <c:pt idx="4">
                    <c:v>Survey (Off-Campus)</c:v>
                  </c:pt>
                  <c:pt idx="5">
                    <c:v>SWITRS</c:v>
                  </c:pt>
                </c:lvl>
                <c:lvl>
                  <c:pt idx="0">
                    <c:v>CSUS</c:v>
                  </c:pt>
                  <c:pt idx="2">
                    <c:v>UCB</c:v>
                  </c:pt>
                  <c:pt idx="4">
                    <c:v>UCLA</c:v>
                  </c:pt>
                </c:lvl>
              </c:multiLvlStrCache>
            </c:multiLvlStrRef>
          </c:cat>
          <c:val>
            <c:numRef>
              <c:f>'Sheet1 (3)'!$C$13:$H$13</c:f>
            </c:numRef>
          </c:val>
        </c:ser>
        <c:ser>
          <c:idx val="11"/>
          <c:order val="11"/>
          <c:tx>
            <c:strRef>
              <c:f>'Sheet1 (3)'!$A$14:$B$14</c:f>
              <c:strCache>
                <c:ptCount val="2"/>
                <c:pt idx="0">
                  <c:v>(Fatals excluded)</c:v>
                </c:pt>
                <c:pt idx="1">
                  <c:v>Minor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'Sheet1 (3)'!$C$1:$H$2</c:f>
              <c:multiLvlStrCache>
                <c:ptCount val="6"/>
                <c:lvl>
                  <c:pt idx="0">
                    <c:v>Survey (Off-Campus)</c:v>
                  </c:pt>
                  <c:pt idx="1">
                    <c:v>SWITRS</c:v>
                  </c:pt>
                  <c:pt idx="2">
                    <c:v>Survey (Off-Campus)</c:v>
                  </c:pt>
                  <c:pt idx="3">
                    <c:v>SWITRS</c:v>
                  </c:pt>
                  <c:pt idx="4">
                    <c:v>Survey (Off-Campus)</c:v>
                  </c:pt>
                  <c:pt idx="5">
                    <c:v>SWITRS</c:v>
                  </c:pt>
                </c:lvl>
                <c:lvl>
                  <c:pt idx="0">
                    <c:v>CSUS</c:v>
                  </c:pt>
                  <c:pt idx="2">
                    <c:v>UCB</c:v>
                  </c:pt>
                  <c:pt idx="4">
                    <c:v>UCLA</c:v>
                  </c:pt>
                </c:lvl>
              </c:multiLvlStrCache>
            </c:multiLvlStrRef>
          </c:cat>
          <c:val>
            <c:numRef>
              <c:f>'Sheet1 (3)'!$C$14:$H$14</c:f>
            </c:numRef>
          </c:val>
        </c:ser>
        <c:ser>
          <c:idx val="12"/>
          <c:order val="12"/>
          <c:tx>
            <c:strRef>
              <c:f>'Sheet1 (3)'!$A$15:$B$15</c:f>
              <c:strCache>
                <c:ptCount val="2"/>
                <c:pt idx="0">
                  <c:v>(Fatals excluded)</c:v>
                </c:pt>
                <c:pt idx="1">
                  <c:v>No Injury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'Sheet1 (3)'!$C$1:$H$2</c:f>
              <c:multiLvlStrCache>
                <c:ptCount val="6"/>
                <c:lvl>
                  <c:pt idx="0">
                    <c:v>Survey (Off-Campus)</c:v>
                  </c:pt>
                  <c:pt idx="1">
                    <c:v>SWITRS</c:v>
                  </c:pt>
                  <c:pt idx="2">
                    <c:v>Survey (Off-Campus)</c:v>
                  </c:pt>
                  <c:pt idx="3">
                    <c:v>SWITRS</c:v>
                  </c:pt>
                  <c:pt idx="4">
                    <c:v>Survey (Off-Campus)</c:v>
                  </c:pt>
                  <c:pt idx="5">
                    <c:v>SWITRS</c:v>
                  </c:pt>
                </c:lvl>
                <c:lvl>
                  <c:pt idx="0">
                    <c:v>CSUS</c:v>
                  </c:pt>
                  <c:pt idx="2">
                    <c:v>UCB</c:v>
                  </c:pt>
                  <c:pt idx="4">
                    <c:v>UCLA</c:v>
                  </c:pt>
                </c:lvl>
              </c:multiLvlStrCache>
            </c:multiLvlStrRef>
          </c:cat>
          <c:val>
            <c:numRef>
              <c:f>'Sheet1 (3)'!$C$15:$H$15</c:f>
            </c:numRef>
          </c:val>
        </c:ser>
        <c:ser>
          <c:idx val="13"/>
          <c:order val="13"/>
          <c:tx>
            <c:strRef>
              <c:f>'Sheet1 (3)'!$A$16:$B$16</c:f>
              <c:strCache>
                <c:ptCount val="2"/>
                <c:pt idx="0">
                  <c:v>% of crashes within 100 m of campus boundary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'Sheet1 (3)'!$C$1:$H$2</c:f>
              <c:multiLvlStrCache>
                <c:ptCount val="6"/>
                <c:lvl>
                  <c:pt idx="0">
                    <c:v>Survey (Off-Campus)</c:v>
                  </c:pt>
                  <c:pt idx="1">
                    <c:v>SWITRS</c:v>
                  </c:pt>
                  <c:pt idx="2">
                    <c:v>Survey (Off-Campus)</c:v>
                  </c:pt>
                  <c:pt idx="3">
                    <c:v>SWITRS</c:v>
                  </c:pt>
                  <c:pt idx="4">
                    <c:v>Survey (Off-Campus)</c:v>
                  </c:pt>
                  <c:pt idx="5">
                    <c:v>SWITRS</c:v>
                  </c:pt>
                </c:lvl>
                <c:lvl>
                  <c:pt idx="0">
                    <c:v>CSUS</c:v>
                  </c:pt>
                  <c:pt idx="2">
                    <c:v>UCB</c:v>
                  </c:pt>
                  <c:pt idx="4">
                    <c:v>UCLA</c:v>
                  </c:pt>
                </c:lvl>
              </c:multiLvlStrCache>
            </c:multiLvlStrRef>
          </c:cat>
          <c:val>
            <c:numRef>
              <c:f>'Sheet1 (3)'!$C$16:$H$16</c:f>
              <c:numCache>
                <c:formatCode>0%</c:formatCode>
                <c:ptCount val="6"/>
                <c:pt idx="0">
                  <c:v>0.33</c:v>
                </c:pt>
                <c:pt idx="1">
                  <c:v>0.1</c:v>
                </c:pt>
                <c:pt idx="2">
                  <c:v>0.57999999999999996</c:v>
                </c:pt>
                <c:pt idx="3">
                  <c:v>0.34</c:v>
                </c:pt>
                <c:pt idx="4">
                  <c:v>0.19</c:v>
                </c:pt>
                <c:pt idx="5">
                  <c:v>0.25</c:v>
                </c:pt>
              </c:numCache>
            </c:numRef>
          </c:val>
        </c:ser>
        <c:ser>
          <c:idx val="14"/>
          <c:order val="14"/>
          <c:tx>
            <c:strRef>
              <c:f>'Sheet1 (3)'!$A$17:$B$17</c:f>
              <c:strCache>
                <c:ptCount val="2"/>
                <c:pt idx="0">
                  <c:v>% of crashes within 200 m of campus boundary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'Sheet1 (3)'!$C$1:$H$2</c:f>
              <c:multiLvlStrCache>
                <c:ptCount val="6"/>
                <c:lvl>
                  <c:pt idx="0">
                    <c:v>Survey (Off-Campus)</c:v>
                  </c:pt>
                  <c:pt idx="1">
                    <c:v>SWITRS</c:v>
                  </c:pt>
                  <c:pt idx="2">
                    <c:v>Survey (Off-Campus)</c:v>
                  </c:pt>
                  <c:pt idx="3">
                    <c:v>SWITRS</c:v>
                  </c:pt>
                  <c:pt idx="4">
                    <c:v>Survey (Off-Campus)</c:v>
                  </c:pt>
                  <c:pt idx="5">
                    <c:v>SWITRS</c:v>
                  </c:pt>
                </c:lvl>
                <c:lvl>
                  <c:pt idx="0">
                    <c:v>CSUS</c:v>
                  </c:pt>
                  <c:pt idx="2">
                    <c:v>UCB</c:v>
                  </c:pt>
                  <c:pt idx="4">
                    <c:v>UCLA</c:v>
                  </c:pt>
                </c:lvl>
              </c:multiLvlStrCache>
            </c:multiLvlStrRef>
          </c:cat>
          <c:val>
            <c:numRef>
              <c:f>'Sheet1 (3)'!$C$17:$H$17</c:f>
              <c:numCache>
                <c:formatCode>0%</c:formatCode>
                <c:ptCount val="6"/>
                <c:pt idx="0">
                  <c:v>0.73</c:v>
                </c:pt>
                <c:pt idx="1">
                  <c:v>0.2</c:v>
                </c:pt>
                <c:pt idx="2">
                  <c:v>0.66</c:v>
                </c:pt>
                <c:pt idx="3">
                  <c:v>0.42</c:v>
                </c:pt>
                <c:pt idx="4">
                  <c:v>0.35</c:v>
                </c:pt>
                <c:pt idx="5">
                  <c:v>0.28000000000000003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9325648"/>
        <c:axId val="219326040"/>
      </c:barChart>
      <c:catAx>
        <c:axId val="219325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326040"/>
        <c:crosses val="autoZero"/>
        <c:auto val="1"/>
        <c:lblAlgn val="ctr"/>
        <c:lblOffset val="100"/>
        <c:noMultiLvlLbl val="0"/>
      </c:catAx>
      <c:valAx>
        <c:axId val="219326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32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Temporal!$C$43</c:f>
              <c:strCache>
                <c:ptCount val="1"/>
                <c:pt idx="0">
                  <c:v>N/A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Temporal!$B$44:$B$49</c:f>
              <c:strCache>
                <c:ptCount val="6"/>
                <c:pt idx="0">
                  <c:v>CSUS (SWITRS)</c:v>
                </c:pt>
                <c:pt idx="1">
                  <c:v>UCB (SWITRS)</c:v>
                </c:pt>
                <c:pt idx="2">
                  <c:v>UCLA (SWITRS)</c:v>
                </c:pt>
                <c:pt idx="3">
                  <c:v>CSUS (Survey)</c:v>
                </c:pt>
                <c:pt idx="4">
                  <c:v>UCB  (Survey)</c:v>
                </c:pt>
                <c:pt idx="5">
                  <c:v>UCLA (Survey)</c:v>
                </c:pt>
              </c:strCache>
            </c:strRef>
          </c:cat>
          <c:val>
            <c:numRef>
              <c:f>Temporal!$C$44:$C$49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52</c:v>
                </c:pt>
                <c:pt idx="5">
                  <c:v>38</c:v>
                </c:pt>
              </c:numCache>
            </c:numRef>
          </c:val>
        </c:ser>
        <c:ser>
          <c:idx val="1"/>
          <c:order val="1"/>
          <c:tx>
            <c:strRef>
              <c:f>Temporal!$D$43</c:f>
              <c:strCache>
                <c:ptCount val="1"/>
                <c:pt idx="0">
                  <c:v>Before 2010</c:v>
                </c:pt>
              </c:strCache>
            </c:strRef>
          </c:tx>
          <c:spPr>
            <a:solidFill>
              <a:srgbClr val="E8E8E8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Temporal!$B$44:$B$49</c:f>
              <c:strCache>
                <c:ptCount val="6"/>
                <c:pt idx="0">
                  <c:v>CSUS (SWITRS)</c:v>
                </c:pt>
                <c:pt idx="1">
                  <c:v>UCB (SWITRS)</c:v>
                </c:pt>
                <c:pt idx="2">
                  <c:v>UCLA (SWITRS)</c:v>
                </c:pt>
                <c:pt idx="3">
                  <c:v>CSUS (Survey)</c:v>
                </c:pt>
                <c:pt idx="4">
                  <c:v>UCB  (Survey)</c:v>
                </c:pt>
                <c:pt idx="5">
                  <c:v>UCLA (Survey)</c:v>
                </c:pt>
              </c:strCache>
            </c:strRef>
          </c:cat>
          <c:val>
            <c:numRef>
              <c:f>Temporal!$D$44:$D$49</c:f>
              <c:numCache>
                <c:formatCode>General</c:formatCode>
                <c:ptCount val="6"/>
                <c:pt idx="0">
                  <c:v>94</c:v>
                </c:pt>
                <c:pt idx="1">
                  <c:v>469</c:v>
                </c:pt>
                <c:pt idx="2">
                  <c:v>206</c:v>
                </c:pt>
                <c:pt idx="3">
                  <c:v>11</c:v>
                </c:pt>
                <c:pt idx="4">
                  <c:v>67</c:v>
                </c:pt>
                <c:pt idx="5">
                  <c:v>33</c:v>
                </c:pt>
              </c:numCache>
            </c:numRef>
          </c:val>
        </c:ser>
        <c:ser>
          <c:idx val="2"/>
          <c:order val="2"/>
          <c:tx>
            <c:strRef>
              <c:f>Temporal!$E$43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Temporal!$B$44:$B$49</c:f>
              <c:strCache>
                <c:ptCount val="6"/>
                <c:pt idx="0">
                  <c:v>CSUS (SWITRS)</c:v>
                </c:pt>
                <c:pt idx="1">
                  <c:v>UCB (SWITRS)</c:v>
                </c:pt>
                <c:pt idx="2">
                  <c:v>UCLA (SWITRS)</c:v>
                </c:pt>
                <c:pt idx="3">
                  <c:v>CSUS (Survey)</c:v>
                </c:pt>
                <c:pt idx="4">
                  <c:v>UCB  (Survey)</c:v>
                </c:pt>
                <c:pt idx="5">
                  <c:v>UCLA (Survey)</c:v>
                </c:pt>
              </c:strCache>
            </c:strRef>
          </c:cat>
          <c:val>
            <c:numRef>
              <c:f>Temporal!$E$44:$E$49</c:f>
              <c:numCache>
                <c:formatCode>General</c:formatCode>
                <c:ptCount val="6"/>
                <c:pt idx="0">
                  <c:v>21</c:v>
                </c:pt>
                <c:pt idx="1">
                  <c:v>58</c:v>
                </c:pt>
                <c:pt idx="2">
                  <c:v>34</c:v>
                </c:pt>
                <c:pt idx="3">
                  <c:v>3</c:v>
                </c:pt>
                <c:pt idx="4">
                  <c:v>27</c:v>
                </c:pt>
                <c:pt idx="5">
                  <c:v>8</c:v>
                </c:pt>
              </c:numCache>
            </c:numRef>
          </c:val>
        </c:ser>
        <c:ser>
          <c:idx val="3"/>
          <c:order val="3"/>
          <c:tx>
            <c:strRef>
              <c:f>Temporal!$F$43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Temporal!$B$44:$B$49</c:f>
              <c:strCache>
                <c:ptCount val="6"/>
                <c:pt idx="0">
                  <c:v>CSUS (SWITRS)</c:v>
                </c:pt>
                <c:pt idx="1">
                  <c:v>UCB (SWITRS)</c:v>
                </c:pt>
                <c:pt idx="2">
                  <c:v>UCLA (SWITRS)</c:v>
                </c:pt>
                <c:pt idx="3">
                  <c:v>CSUS (Survey)</c:v>
                </c:pt>
                <c:pt idx="4">
                  <c:v>UCB  (Survey)</c:v>
                </c:pt>
                <c:pt idx="5">
                  <c:v>UCLA (Survey)</c:v>
                </c:pt>
              </c:strCache>
            </c:strRef>
          </c:cat>
          <c:val>
            <c:numRef>
              <c:f>Temporal!$F$44:$F$49</c:f>
              <c:numCache>
                <c:formatCode>General</c:formatCode>
                <c:ptCount val="6"/>
                <c:pt idx="0">
                  <c:v>15</c:v>
                </c:pt>
                <c:pt idx="1">
                  <c:v>67</c:v>
                </c:pt>
                <c:pt idx="2">
                  <c:v>36</c:v>
                </c:pt>
                <c:pt idx="3">
                  <c:v>8</c:v>
                </c:pt>
                <c:pt idx="4">
                  <c:v>52</c:v>
                </c:pt>
                <c:pt idx="5">
                  <c:v>30</c:v>
                </c:pt>
              </c:numCache>
            </c:numRef>
          </c:val>
        </c:ser>
        <c:ser>
          <c:idx val="4"/>
          <c:order val="4"/>
          <c:tx>
            <c:strRef>
              <c:f>Temporal!$G$43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Temporal!$B$44:$B$49</c:f>
              <c:strCache>
                <c:ptCount val="6"/>
                <c:pt idx="0">
                  <c:v>CSUS (SWITRS)</c:v>
                </c:pt>
                <c:pt idx="1">
                  <c:v>UCB (SWITRS)</c:v>
                </c:pt>
                <c:pt idx="2">
                  <c:v>UCLA (SWITRS)</c:v>
                </c:pt>
                <c:pt idx="3">
                  <c:v>CSUS (Survey)</c:v>
                </c:pt>
                <c:pt idx="4">
                  <c:v>UCB  (Survey)</c:v>
                </c:pt>
                <c:pt idx="5">
                  <c:v>UCLA (Survey)</c:v>
                </c:pt>
              </c:strCache>
            </c:strRef>
          </c:cat>
          <c:val>
            <c:numRef>
              <c:f>Temporal!$G$44:$G$49</c:f>
              <c:numCache>
                <c:formatCode>General</c:formatCode>
                <c:ptCount val="6"/>
                <c:pt idx="0">
                  <c:v>10</c:v>
                </c:pt>
                <c:pt idx="1">
                  <c:v>53</c:v>
                </c:pt>
                <c:pt idx="2">
                  <c:v>34</c:v>
                </c:pt>
                <c:pt idx="3">
                  <c:v>16</c:v>
                </c:pt>
                <c:pt idx="4">
                  <c:v>110</c:v>
                </c:pt>
                <c:pt idx="5">
                  <c:v>77</c:v>
                </c:pt>
              </c:numCache>
            </c:numRef>
          </c:val>
        </c:ser>
        <c:ser>
          <c:idx val="5"/>
          <c:order val="5"/>
          <c:tx>
            <c:strRef>
              <c:f>Temporal!$H$43</c:f>
              <c:strCache>
                <c:ptCount val="1"/>
                <c:pt idx="0">
                  <c:v>Jan–Mar 2013</c:v>
                </c:pt>
              </c:strCache>
            </c:strRef>
          </c:tx>
          <c:spPr>
            <a:solidFill>
              <a:schemeClr val="tx1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Temporal!$B$44:$B$49</c:f>
              <c:strCache>
                <c:ptCount val="6"/>
                <c:pt idx="0">
                  <c:v>CSUS (SWITRS)</c:v>
                </c:pt>
                <c:pt idx="1">
                  <c:v>UCB (SWITRS)</c:v>
                </c:pt>
                <c:pt idx="2">
                  <c:v>UCLA (SWITRS)</c:v>
                </c:pt>
                <c:pt idx="3">
                  <c:v>CSUS (Survey)</c:v>
                </c:pt>
                <c:pt idx="4">
                  <c:v>UCB  (Survey)</c:v>
                </c:pt>
                <c:pt idx="5">
                  <c:v>UCLA (Survey)</c:v>
                </c:pt>
              </c:strCache>
            </c:strRef>
          </c:cat>
          <c:val>
            <c:numRef>
              <c:f>Temporal!$H$44:$H$49</c:f>
              <c:numCache>
                <c:formatCode>General</c:formatCode>
                <c:ptCount val="6"/>
                <c:pt idx="0">
                  <c:v>3</c:v>
                </c:pt>
                <c:pt idx="1">
                  <c:v>18</c:v>
                </c:pt>
                <c:pt idx="2">
                  <c:v>6</c:v>
                </c:pt>
                <c:pt idx="3">
                  <c:v>8</c:v>
                </c:pt>
                <c:pt idx="4">
                  <c:v>43</c:v>
                </c:pt>
                <c:pt idx="5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3680416"/>
        <c:axId val="153680808"/>
      </c:barChart>
      <c:catAx>
        <c:axId val="15368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3680808"/>
        <c:crosses val="autoZero"/>
        <c:auto val="1"/>
        <c:lblAlgn val="ctr"/>
        <c:lblOffset val="100"/>
        <c:noMultiLvlLbl val="0"/>
      </c:catAx>
      <c:valAx>
        <c:axId val="153680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368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Ped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Sheet1!$C$1:$H$2</c:f>
              <c:multiLvlStrCache>
                <c:ptCount val="6"/>
                <c:lvl>
                  <c:pt idx="0">
                    <c:v>Survey (Off-Campus)</c:v>
                  </c:pt>
                  <c:pt idx="1">
                    <c:v>SWITRS</c:v>
                  </c:pt>
                  <c:pt idx="2">
                    <c:v>Survey (Off-Campus)</c:v>
                  </c:pt>
                  <c:pt idx="3">
                    <c:v>SWITRS</c:v>
                  </c:pt>
                  <c:pt idx="4">
                    <c:v>Survey (Off-Campus)</c:v>
                  </c:pt>
                  <c:pt idx="5">
                    <c:v>SWITRS</c:v>
                  </c:pt>
                </c:lvl>
                <c:lvl>
                  <c:pt idx="0">
                    <c:v>CSUS</c:v>
                  </c:pt>
                  <c:pt idx="2">
                    <c:v>UCB</c:v>
                  </c:pt>
                  <c:pt idx="4">
                    <c:v>UCLA</c:v>
                  </c:pt>
                </c:lvl>
              </c:multiLvlStrCache>
            </c:multiLvlStrRef>
          </c:cat>
          <c:val>
            <c:numRef>
              <c:f>Sheet1!$C$3:$H$3</c:f>
            </c:numRef>
          </c:val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Bicycle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Sheet1!$C$1:$H$2</c:f>
              <c:multiLvlStrCache>
                <c:ptCount val="6"/>
                <c:lvl>
                  <c:pt idx="0">
                    <c:v>Survey (Off-Campus)</c:v>
                  </c:pt>
                  <c:pt idx="1">
                    <c:v>SWITRS</c:v>
                  </c:pt>
                  <c:pt idx="2">
                    <c:v>Survey (Off-Campus)</c:v>
                  </c:pt>
                  <c:pt idx="3">
                    <c:v>SWITRS</c:v>
                  </c:pt>
                  <c:pt idx="4">
                    <c:v>Survey (Off-Campus)</c:v>
                  </c:pt>
                  <c:pt idx="5">
                    <c:v>SWITRS</c:v>
                  </c:pt>
                </c:lvl>
                <c:lvl>
                  <c:pt idx="0">
                    <c:v>CSUS</c:v>
                  </c:pt>
                  <c:pt idx="2">
                    <c:v>UCB</c:v>
                  </c:pt>
                  <c:pt idx="4">
                    <c:v>UCLA</c:v>
                  </c:pt>
                </c:lvl>
              </c:multiLvlStrCache>
            </c:multiLvlStrRef>
          </c:cat>
          <c:val>
            <c:numRef>
              <c:f>Sheet1!$C$4:$H$4</c:f>
            </c:numRef>
          </c:val>
        </c:ser>
        <c:ser>
          <c:idx val="2"/>
          <c:order val="2"/>
          <c:tx>
            <c:strRef>
              <c:f>Sheet1!$B$5</c:f>
              <c:strCache>
                <c:ptCount val="1"/>
                <c:pt idx="0">
                  <c:v>Auto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Sheet1!$C$1:$H$2</c:f>
              <c:multiLvlStrCache>
                <c:ptCount val="6"/>
                <c:lvl>
                  <c:pt idx="0">
                    <c:v>Survey (Off-Campus)</c:v>
                  </c:pt>
                  <c:pt idx="1">
                    <c:v>SWITRS</c:v>
                  </c:pt>
                  <c:pt idx="2">
                    <c:v>Survey (Off-Campus)</c:v>
                  </c:pt>
                  <c:pt idx="3">
                    <c:v>SWITRS</c:v>
                  </c:pt>
                  <c:pt idx="4">
                    <c:v>Survey (Off-Campus)</c:v>
                  </c:pt>
                  <c:pt idx="5">
                    <c:v>SWITRS</c:v>
                  </c:pt>
                </c:lvl>
                <c:lvl>
                  <c:pt idx="0">
                    <c:v>CSUS</c:v>
                  </c:pt>
                  <c:pt idx="2">
                    <c:v>UCB</c:v>
                  </c:pt>
                  <c:pt idx="4">
                    <c:v>UCLA</c:v>
                  </c:pt>
                </c:lvl>
              </c:multiLvlStrCache>
            </c:multiLvlStrRef>
          </c:cat>
          <c:val>
            <c:numRef>
              <c:f>Sheet1!$C$5:$H$5</c:f>
            </c:numRef>
          </c:val>
        </c:ser>
        <c:ser>
          <c:idx val="3"/>
          <c:order val="3"/>
          <c:tx>
            <c:strRef>
              <c:f>Sheet1!$B$6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Sheet1!$C$1:$H$2</c:f>
              <c:multiLvlStrCache>
                <c:ptCount val="6"/>
                <c:lvl>
                  <c:pt idx="0">
                    <c:v>Survey (Off-Campus)</c:v>
                  </c:pt>
                  <c:pt idx="1">
                    <c:v>SWITRS</c:v>
                  </c:pt>
                  <c:pt idx="2">
                    <c:v>Survey (Off-Campus)</c:v>
                  </c:pt>
                  <c:pt idx="3">
                    <c:v>SWITRS</c:v>
                  </c:pt>
                  <c:pt idx="4">
                    <c:v>Survey (Off-Campus)</c:v>
                  </c:pt>
                  <c:pt idx="5">
                    <c:v>SWITRS</c:v>
                  </c:pt>
                </c:lvl>
                <c:lvl>
                  <c:pt idx="0">
                    <c:v>CSUS</c:v>
                  </c:pt>
                  <c:pt idx="2">
                    <c:v>UCB</c:v>
                  </c:pt>
                  <c:pt idx="4">
                    <c:v>UCLA</c:v>
                  </c:pt>
                </c:lvl>
              </c:multiLvlStrCache>
            </c:multiLvlStrRef>
          </c:cat>
          <c:val>
            <c:numRef>
              <c:f>Sheet1!$C$6:$H$6</c:f>
            </c:numRef>
          </c:val>
        </c:ser>
        <c:ser>
          <c:idx val="4"/>
          <c:order val="4"/>
          <c:tx>
            <c:strRef>
              <c:f>Sheet1!$B$7</c:f>
              <c:strCache>
                <c:ptCount val="1"/>
                <c:pt idx="0">
                  <c:v>Ped-Bicycle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Sheet1!$C$1:$H$2</c:f>
              <c:multiLvlStrCache>
                <c:ptCount val="6"/>
                <c:lvl>
                  <c:pt idx="0">
                    <c:v>Survey (Off-Campus)</c:v>
                  </c:pt>
                  <c:pt idx="1">
                    <c:v>SWITRS</c:v>
                  </c:pt>
                  <c:pt idx="2">
                    <c:v>Survey (Off-Campus)</c:v>
                  </c:pt>
                  <c:pt idx="3">
                    <c:v>SWITRS</c:v>
                  </c:pt>
                  <c:pt idx="4">
                    <c:v>Survey (Off-Campus)</c:v>
                  </c:pt>
                  <c:pt idx="5">
                    <c:v>SWITRS</c:v>
                  </c:pt>
                </c:lvl>
                <c:lvl>
                  <c:pt idx="0">
                    <c:v>CSUS</c:v>
                  </c:pt>
                  <c:pt idx="2">
                    <c:v>UCB</c:v>
                  </c:pt>
                  <c:pt idx="4">
                    <c:v>UCLA</c:v>
                  </c:pt>
                </c:lvl>
              </c:multiLvlStrCache>
            </c:multiLvlStrRef>
          </c:cat>
          <c:val>
            <c:numRef>
              <c:f>Sheet1!$C$7:$H$7</c:f>
              <c:numCache>
                <c:formatCode>0%</c:formatCode>
                <c:ptCount val="6"/>
                <c:pt idx="0">
                  <c:v>0.27</c:v>
                </c:pt>
                <c:pt idx="1">
                  <c:v>0</c:v>
                </c:pt>
                <c:pt idx="2">
                  <c:v>0.22</c:v>
                </c:pt>
                <c:pt idx="3">
                  <c:v>0.03</c:v>
                </c:pt>
                <c:pt idx="4">
                  <c:v>0.01</c:v>
                </c:pt>
                <c:pt idx="5">
                  <c:v>0.01</c:v>
                </c:pt>
              </c:numCache>
            </c:numRef>
          </c:val>
        </c:ser>
        <c:ser>
          <c:idx val="5"/>
          <c:order val="5"/>
          <c:tx>
            <c:strRef>
              <c:f>Sheet1!$B$8</c:f>
              <c:strCache>
                <c:ptCount val="1"/>
                <c:pt idx="0">
                  <c:v>Ped-Auto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Sheet1!$C$1:$H$2</c:f>
              <c:multiLvlStrCache>
                <c:ptCount val="6"/>
                <c:lvl>
                  <c:pt idx="0">
                    <c:v>Survey (Off-Campus)</c:v>
                  </c:pt>
                  <c:pt idx="1">
                    <c:v>SWITRS</c:v>
                  </c:pt>
                  <c:pt idx="2">
                    <c:v>Survey (Off-Campus)</c:v>
                  </c:pt>
                  <c:pt idx="3">
                    <c:v>SWITRS</c:v>
                  </c:pt>
                  <c:pt idx="4">
                    <c:v>Survey (Off-Campus)</c:v>
                  </c:pt>
                  <c:pt idx="5">
                    <c:v>SWITRS</c:v>
                  </c:pt>
                </c:lvl>
                <c:lvl>
                  <c:pt idx="0">
                    <c:v>CSUS</c:v>
                  </c:pt>
                  <c:pt idx="2">
                    <c:v>UCB</c:v>
                  </c:pt>
                  <c:pt idx="4">
                    <c:v>UCLA</c:v>
                  </c:pt>
                </c:lvl>
              </c:multiLvlStrCache>
            </c:multiLvlStrRef>
          </c:cat>
          <c:val>
            <c:numRef>
              <c:f>Sheet1!$C$8:$H$8</c:f>
              <c:numCache>
                <c:formatCode>0%</c:formatCode>
                <c:ptCount val="6"/>
                <c:pt idx="0">
                  <c:v>0</c:v>
                </c:pt>
                <c:pt idx="1">
                  <c:v>0.31</c:v>
                </c:pt>
                <c:pt idx="2">
                  <c:v>0.24</c:v>
                </c:pt>
                <c:pt idx="3">
                  <c:v>0.37</c:v>
                </c:pt>
                <c:pt idx="4">
                  <c:v>0.22</c:v>
                </c:pt>
                <c:pt idx="5">
                  <c:v>0.59</c:v>
                </c:pt>
              </c:numCache>
            </c:numRef>
          </c:val>
        </c:ser>
        <c:ser>
          <c:idx val="6"/>
          <c:order val="6"/>
          <c:tx>
            <c:strRef>
              <c:f>Sheet1!$B$9</c:f>
              <c:strCache>
                <c:ptCount val="1"/>
                <c:pt idx="0">
                  <c:v>Bicycle-Auto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Sheet1!$C$1:$H$2</c:f>
              <c:multiLvlStrCache>
                <c:ptCount val="6"/>
                <c:lvl>
                  <c:pt idx="0">
                    <c:v>Survey (Off-Campus)</c:v>
                  </c:pt>
                  <c:pt idx="1">
                    <c:v>SWITRS</c:v>
                  </c:pt>
                  <c:pt idx="2">
                    <c:v>Survey (Off-Campus)</c:v>
                  </c:pt>
                  <c:pt idx="3">
                    <c:v>SWITRS</c:v>
                  </c:pt>
                  <c:pt idx="4">
                    <c:v>Survey (Off-Campus)</c:v>
                  </c:pt>
                  <c:pt idx="5">
                    <c:v>SWITRS</c:v>
                  </c:pt>
                </c:lvl>
                <c:lvl>
                  <c:pt idx="0">
                    <c:v>CSUS</c:v>
                  </c:pt>
                  <c:pt idx="2">
                    <c:v>UCB</c:v>
                  </c:pt>
                  <c:pt idx="4">
                    <c:v>UCLA</c:v>
                  </c:pt>
                </c:lvl>
              </c:multiLvlStrCache>
            </c:multiLvlStrRef>
          </c:cat>
          <c:val>
            <c:numRef>
              <c:f>Sheet1!$C$9:$H$9</c:f>
              <c:numCache>
                <c:formatCode>0%</c:formatCode>
                <c:ptCount val="6"/>
                <c:pt idx="0">
                  <c:v>0.2</c:v>
                </c:pt>
                <c:pt idx="1">
                  <c:v>0.63</c:v>
                </c:pt>
                <c:pt idx="2">
                  <c:v>0.4</c:v>
                </c:pt>
                <c:pt idx="3">
                  <c:v>0.42</c:v>
                </c:pt>
                <c:pt idx="4">
                  <c:v>0.54</c:v>
                </c:pt>
                <c:pt idx="5">
                  <c:v>0.36</c:v>
                </c:pt>
              </c:numCache>
            </c:numRef>
          </c:val>
        </c:ser>
        <c:ser>
          <c:idx val="7"/>
          <c:order val="7"/>
          <c:tx>
            <c:strRef>
              <c:f>Sheet1!$B$10</c:f>
              <c:strCache>
                <c:ptCount val="1"/>
                <c:pt idx="0">
                  <c:v>Bicycle-Other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Sheet1!$C$1:$H$2</c:f>
              <c:multiLvlStrCache>
                <c:ptCount val="6"/>
                <c:lvl>
                  <c:pt idx="0">
                    <c:v>Survey (Off-Campus)</c:v>
                  </c:pt>
                  <c:pt idx="1">
                    <c:v>SWITRS</c:v>
                  </c:pt>
                  <c:pt idx="2">
                    <c:v>Survey (Off-Campus)</c:v>
                  </c:pt>
                  <c:pt idx="3">
                    <c:v>SWITRS</c:v>
                  </c:pt>
                  <c:pt idx="4">
                    <c:v>Survey (Off-Campus)</c:v>
                  </c:pt>
                  <c:pt idx="5">
                    <c:v>SWITRS</c:v>
                  </c:pt>
                </c:lvl>
                <c:lvl>
                  <c:pt idx="0">
                    <c:v>CSUS</c:v>
                  </c:pt>
                  <c:pt idx="2">
                    <c:v>UCB</c:v>
                  </c:pt>
                  <c:pt idx="4">
                    <c:v>UCLA</c:v>
                  </c:pt>
                </c:lvl>
              </c:multiLvlStrCache>
            </c:multiLvlStrRef>
          </c:cat>
          <c:val>
            <c:numRef>
              <c:f>Sheet1!$C$10:$H$10</c:f>
              <c:numCache>
                <c:formatCode>0%</c:formatCode>
                <c:ptCount val="6"/>
                <c:pt idx="0">
                  <c:v>0.27</c:v>
                </c:pt>
                <c:pt idx="1">
                  <c:v>0</c:v>
                </c:pt>
                <c:pt idx="2">
                  <c:v>0.17</c:v>
                </c:pt>
                <c:pt idx="3">
                  <c:v>0.14000000000000001</c:v>
                </c:pt>
                <c:pt idx="4">
                  <c:v>0.12</c:v>
                </c:pt>
                <c:pt idx="5">
                  <c:v>0.01</c:v>
                </c:pt>
              </c:numCache>
            </c:numRef>
          </c:val>
        </c:ser>
        <c:ser>
          <c:idx val="8"/>
          <c:order val="8"/>
          <c:tx>
            <c:strRef>
              <c:f>Sheet1!$B$11</c:f>
              <c:strCache>
                <c:ptCount val="1"/>
                <c:pt idx="0">
                  <c:v>Bicycle-Bicycle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Sheet1!$C$1:$H$2</c:f>
              <c:multiLvlStrCache>
                <c:ptCount val="6"/>
                <c:lvl>
                  <c:pt idx="0">
                    <c:v>Survey (Off-Campus)</c:v>
                  </c:pt>
                  <c:pt idx="1">
                    <c:v>SWITRS</c:v>
                  </c:pt>
                  <c:pt idx="2">
                    <c:v>Survey (Off-Campus)</c:v>
                  </c:pt>
                  <c:pt idx="3">
                    <c:v>SWITRS</c:v>
                  </c:pt>
                  <c:pt idx="4">
                    <c:v>Survey (Off-Campus)</c:v>
                  </c:pt>
                  <c:pt idx="5">
                    <c:v>SWITRS</c:v>
                  </c:pt>
                </c:lvl>
                <c:lvl>
                  <c:pt idx="0">
                    <c:v>CSUS</c:v>
                  </c:pt>
                  <c:pt idx="2">
                    <c:v>UCB</c:v>
                  </c:pt>
                  <c:pt idx="4">
                    <c:v>UCLA</c:v>
                  </c:pt>
                </c:lvl>
              </c:multiLvlStrCache>
            </c:multiLvlStrRef>
          </c:cat>
          <c:val>
            <c:numRef>
              <c:f>Sheet1!$C$11:$H$11</c:f>
              <c:numCache>
                <c:formatCode>0%</c:formatCode>
                <c:ptCount val="6"/>
                <c:pt idx="0">
                  <c:v>0.2</c:v>
                </c:pt>
                <c:pt idx="1">
                  <c:v>0</c:v>
                </c:pt>
                <c:pt idx="2">
                  <c:v>0.03</c:v>
                </c:pt>
                <c:pt idx="3">
                  <c:v>0</c:v>
                </c:pt>
                <c:pt idx="4">
                  <c:v>0.01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9323296"/>
        <c:axId val="219323688"/>
      </c:barChart>
      <c:catAx>
        <c:axId val="21932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323688"/>
        <c:crosses val="autoZero"/>
        <c:auto val="1"/>
        <c:lblAlgn val="ctr"/>
        <c:lblOffset val="100"/>
        <c:noMultiLvlLbl val="0"/>
      </c:catAx>
      <c:valAx>
        <c:axId val="219323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32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0.16667</cdr:x>
      <cdr:y>0.03367</cdr:y>
    </cdr:from>
    <cdr:to>
      <cdr:x>0.30556</cdr:x>
      <cdr:y>0.55559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H="1">
          <a:off x="1371600" y="152400"/>
          <a:ext cx="1143000" cy="23622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>
              <a:lumMod val="85000"/>
              <a:lumOff val="1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0.47222</cdr:x>
      <cdr:y>0.15153</cdr:y>
    </cdr:from>
    <cdr:to>
      <cdr:x>0.60185</cdr:x>
      <cdr:y>0.31989</cdr:y>
    </cdr:to>
    <cdr:cxnSp macro="">
      <cdr:nvCxnSpPr>
        <cdr:cNvPr id="4" name="Straight Arrow Connector 3"/>
        <cdr:cNvCxnSpPr/>
      </cdr:nvCxnSpPr>
      <cdr:spPr>
        <a:xfrm xmlns:a="http://schemas.openxmlformats.org/drawingml/2006/main" flipH="1">
          <a:off x="3886200" y="685800"/>
          <a:ext cx="1066800" cy="7620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>
              <a:lumMod val="85000"/>
              <a:lumOff val="1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0.78704</cdr:x>
      <cdr:y>0.06734</cdr:y>
    </cdr:from>
    <cdr:to>
      <cdr:x>0.90741</cdr:x>
      <cdr:y>0.15153</cdr:y>
    </cdr:to>
    <cdr:cxnSp macro="">
      <cdr:nvCxnSpPr>
        <cdr:cNvPr id="6" name="Straight Arrow Connector 5"/>
        <cdr:cNvCxnSpPr/>
      </cdr:nvCxnSpPr>
      <cdr:spPr>
        <a:xfrm xmlns:a="http://schemas.openxmlformats.org/drawingml/2006/main" flipH="1">
          <a:off x="6477000" y="304800"/>
          <a:ext cx="990600" cy="3810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>
              <a:lumMod val="85000"/>
              <a:lumOff val="1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0.63889</cdr:x>
      <cdr:y>0.32432</cdr:y>
    </cdr:from>
    <cdr:to>
      <cdr:x>0.83333</cdr:x>
      <cdr:y>0.37838</cdr:y>
    </cdr:to>
    <cdr:cxnSp macro="">
      <cdr:nvCxnSpPr>
        <cdr:cNvPr id="5" name="Straight Arrow Connector 4"/>
        <cdr:cNvCxnSpPr/>
      </cdr:nvCxnSpPr>
      <cdr:spPr>
        <a:xfrm xmlns:a="http://schemas.openxmlformats.org/drawingml/2006/main">
          <a:off x="5257800" y="914399"/>
          <a:ext cx="1600200" cy="1524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0.44444</cdr:x>
      <cdr:y>0.54054</cdr:y>
    </cdr:from>
    <cdr:to>
      <cdr:x>0.89815</cdr:x>
      <cdr:y>0.627</cdr:y>
    </cdr:to>
    <cdr:cxnSp macro="">
      <cdr:nvCxnSpPr>
        <cdr:cNvPr id="7" name="Straight Arrow Connector 6"/>
        <cdr:cNvCxnSpPr/>
      </cdr:nvCxnSpPr>
      <cdr:spPr>
        <a:xfrm xmlns:a="http://schemas.openxmlformats.org/drawingml/2006/main">
          <a:off x="3657600" y="1523999"/>
          <a:ext cx="3733800" cy="24376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0.12037</cdr:x>
      <cdr:y>0.92599</cdr:y>
    </cdr:from>
    <cdr:to>
      <cdr:x>0.26852</cdr:x>
      <cdr:y>0.9765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990600" y="4191000"/>
          <a:ext cx="1219200" cy="22860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0.55556</cdr:x>
      <cdr:y>0.92599</cdr:y>
    </cdr:from>
    <cdr:to>
      <cdr:x>0.7037</cdr:x>
      <cdr:y>0.9765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4572000" y="4191000"/>
          <a:ext cx="1219200" cy="2286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14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18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0"/>
            <a:ext cx="3038475" cy="4614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18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36432AA-93D9-4820-B3F5-3DCCBC147A65}" type="datetimeFigureOut">
              <a:rPr lang="en-US"/>
              <a:pPr>
                <a:defRPr/>
              </a:pPr>
              <a:t>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60316"/>
            <a:ext cx="3038475" cy="4614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18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760316"/>
            <a:ext cx="3038475" cy="4614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18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25A01F-C352-4E9D-8746-19F02E03D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05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14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18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0"/>
            <a:ext cx="3038475" cy="4614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18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32CF06D-71F4-47D0-8072-12825CEDD2E0}" type="datetimeFigureOut">
              <a:rPr lang="en-US"/>
              <a:pPr>
                <a:defRPr/>
              </a:pPr>
              <a:t>1/8/2017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1736"/>
            <a:ext cx="5607050" cy="4150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60316"/>
            <a:ext cx="3038475" cy="4614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18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760316"/>
            <a:ext cx="3038475" cy="4614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18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BA0CE9-A528-459A-B44D-83A66275B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896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48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38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28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18" algn="l" defTabSz="9141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A0CE9-A528-459A-B44D-83A66275B9F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5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A0CE9-A528-459A-B44D-83A66275B9F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75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A0CE9-A528-459A-B44D-83A66275B9F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4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A0CE9-A528-459A-B44D-83A66275B9F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96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A0CE9-A528-459A-B44D-83A66275B9F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83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A0CE9-A528-459A-B44D-83A66275B9F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71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A0CE9-A528-459A-B44D-83A66275B9F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16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A0CE9-A528-459A-B44D-83A66275B9F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84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A0CE9-A528-459A-B44D-83A66275B9F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37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A0CE9-A528-459A-B44D-83A66275B9F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95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A0CE9-A528-459A-B44D-83A66275B9F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9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A0CE9-A528-459A-B44D-83A66275B9F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16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A0CE9-A528-459A-B44D-83A66275B9F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985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A0CE9-A528-459A-B44D-83A66275B9F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814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A0CE9-A528-459A-B44D-83A66275B9F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768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A0CE9-A528-459A-B44D-83A66275B9F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477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A0CE9-A528-459A-B44D-83A66275B9F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954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A0CE9-A528-459A-B44D-83A66275B9F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869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A0CE9-A528-459A-B44D-83A66275B9F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183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A0CE9-A528-459A-B44D-83A66275B9F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30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A0CE9-A528-459A-B44D-83A66275B9F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062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A0CE9-A528-459A-B44D-83A66275B9F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11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A0CE9-A528-459A-B44D-83A66275B9F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33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A0CE9-A528-459A-B44D-83A66275B9F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14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A0CE9-A528-459A-B44D-83A66275B9F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25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A0CE9-A528-459A-B44D-83A66275B9F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73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A0CE9-A528-459A-B44D-83A66275B9F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65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A0CE9-A528-459A-B44D-83A66275B9F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A0CE9-A528-459A-B44D-83A66275B9F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5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A0CE9-A528-459A-B44D-83A66275B9F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6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31750"/>
            <a:ext cx="9144000" cy="1416050"/>
          </a:xfrm>
          <a:prstGeom prst="rect">
            <a:avLst/>
          </a:prstGeom>
          <a:solidFill>
            <a:srgbClr val="9DA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 userDrawn="1"/>
        </p:nvSpPr>
        <p:spPr>
          <a:xfrm>
            <a:off x="0" y="7938"/>
            <a:ext cx="9144000" cy="228600"/>
          </a:xfrm>
          <a:prstGeom prst="rect">
            <a:avLst/>
          </a:prstGeom>
          <a:solidFill>
            <a:srgbClr val="1C2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B1CF-1EB0-41BE-BE5D-3A28032D6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247E4-A89F-40FA-982C-57A93D54F1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E7489-F55A-47A9-8AEA-95D15E6CDA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C29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5B095-DD89-4D2E-9708-C283B1799B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31750"/>
            <a:ext cx="9144000" cy="1416050"/>
          </a:xfrm>
          <a:prstGeom prst="rect">
            <a:avLst/>
          </a:prstGeom>
          <a:solidFill>
            <a:srgbClr val="9DAC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 userDrawn="1"/>
        </p:nvSpPr>
        <p:spPr>
          <a:xfrm>
            <a:off x="0" y="7938"/>
            <a:ext cx="9144000" cy="228600"/>
          </a:xfrm>
          <a:prstGeom prst="rect">
            <a:avLst/>
          </a:prstGeom>
          <a:solidFill>
            <a:srgbClr val="1C2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2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2160C-8DE5-47F5-B2D3-954CC0A51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C29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8E2E0-E2D9-4AA9-A79C-7EEE07302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C29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58" indent="0">
              <a:buNone/>
              <a:defRPr sz="1600" b="1"/>
            </a:lvl5pPr>
            <a:lvl6pPr marL="2285448" indent="0">
              <a:buNone/>
              <a:defRPr sz="1600" b="1"/>
            </a:lvl6pPr>
            <a:lvl7pPr marL="2742538" indent="0">
              <a:buNone/>
              <a:defRPr sz="1600" b="1"/>
            </a:lvl7pPr>
            <a:lvl8pPr marL="3199628" indent="0">
              <a:buNone/>
              <a:defRPr sz="1600" b="1"/>
            </a:lvl8pPr>
            <a:lvl9pPr marL="36567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58" indent="0">
              <a:buNone/>
              <a:defRPr sz="1600" b="1"/>
            </a:lvl5pPr>
            <a:lvl6pPr marL="2285448" indent="0">
              <a:buNone/>
              <a:defRPr sz="1600" b="1"/>
            </a:lvl6pPr>
            <a:lvl7pPr marL="2742538" indent="0">
              <a:buNone/>
              <a:defRPr sz="1600" b="1"/>
            </a:lvl7pPr>
            <a:lvl8pPr marL="3199628" indent="0">
              <a:buNone/>
              <a:defRPr sz="1600" b="1"/>
            </a:lvl8pPr>
            <a:lvl9pPr marL="36567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AD4C3-414D-437F-A7BF-DCCF186BDF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C29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BF235-4EBE-4520-A8DE-3B1247E03C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068D-86F9-4166-B843-3A967188DC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58" indent="0">
              <a:buNone/>
              <a:defRPr sz="900"/>
            </a:lvl5pPr>
            <a:lvl6pPr marL="2285448" indent="0">
              <a:buNone/>
              <a:defRPr sz="900"/>
            </a:lvl6pPr>
            <a:lvl7pPr marL="2742538" indent="0">
              <a:buNone/>
              <a:defRPr sz="900"/>
            </a:lvl7pPr>
            <a:lvl8pPr marL="3199628" indent="0">
              <a:buNone/>
              <a:defRPr sz="900"/>
            </a:lvl8pPr>
            <a:lvl9pPr marL="36567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43247-5EE0-4477-908C-EB75C4C7F9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90" indent="0">
              <a:buNone/>
              <a:defRPr sz="2800"/>
            </a:lvl2pPr>
            <a:lvl3pPr marL="914180" indent="0">
              <a:buNone/>
              <a:defRPr sz="2400"/>
            </a:lvl3pPr>
            <a:lvl4pPr marL="1371270" indent="0">
              <a:buNone/>
              <a:defRPr sz="2000"/>
            </a:lvl4pPr>
            <a:lvl5pPr marL="1828358" indent="0">
              <a:buNone/>
              <a:defRPr sz="2000"/>
            </a:lvl5pPr>
            <a:lvl6pPr marL="2285448" indent="0">
              <a:buNone/>
              <a:defRPr sz="2000"/>
            </a:lvl6pPr>
            <a:lvl7pPr marL="2742538" indent="0">
              <a:buNone/>
              <a:defRPr sz="2000"/>
            </a:lvl7pPr>
            <a:lvl8pPr marL="3199628" indent="0">
              <a:buNone/>
              <a:defRPr sz="2000"/>
            </a:lvl8pPr>
            <a:lvl9pPr marL="3656718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58" indent="0">
              <a:buNone/>
              <a:defRPr sz="900"/>
            </a:lvl5pPr>
            <a:lvl6pPr marL="2285448" indent="0">
              <a:buNone/>
              <a:defRPr sz="900"/>
            </a:lvl6pPr>
            <a:lvl7pPr marL="2742538" indent="0">
              <a:buNone/>
              <a:defRPr sz="900"/>
            </a:lvl7pPr>
            <a:lvl8pPr marL="3199628" indent="0">
              <a:buNone/>
              <a:defRPr sz="900"/>
            </a:lvl8pPr>
            <a:lvl9pPr marL="36567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297E7-57B6-4973-A90D-8C5F41EB30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l" defTabSz="91418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ctr" defTabSz="91418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 defTabSz="91418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022192-4C03-4217-B700-47927FA825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416050"/>
          </a:xfrm>
          <a:prstGeom prst="rect">
            <a:avLst/>
          </a:prstGeom>
          <a:solidFill>
            <a:srgbClr val="BAC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-23813"/>
            <a:ext cx="9144000" cy="228601"/>
          </a:xfrm>
          <a:prstGeom prst="rect">
            <a:avLst/>
          </a:prstGeom>
          <a:solidFill>
            <a:srgbClr val="1C2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91418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2" r:id="rId2"/>
    <p:sldLayoutId id="214748366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93" indent="-228545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83" indent="-228545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73" indent="-228545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63" indent="-228545" algn="l" defTabSz="914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58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48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38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28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18" algn="l" defTabSz="914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Macintosh%20HD:Users:phyllisorrick:Desktop:SafeTREC%20ppts%20complete%20logos:SafeTREC%20Web%20banner%20blue%20bar%20PPT%20size.pn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/>
              <a:t>Investigating the underreporting of pedestrian and bicycle crashes in and around university campuses—a </a:t>
            </a:r>
            <a:r>
              <a:rPr lang="en-US" sz="4000" b="1" dirty="0" smtClean="0"/>
              <a:t>“crowdsourcing” </a:t>
            </a:r>
            <a:r>
              <a:rPr lang="en-US" sz="4000" b="1" dirty="0"/>
              <a:t>approach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r>
              <a:rPr lang="en-US" sz="2800" dirty="0" smtClean="0"/>
              <a:t>Aditya Medury (UCB</a:t>
            </a:r>
            <a:r>
              <a:rPr lang="en-US" sz="2800" dirty="0"/>
              <a:t>), Offer </a:t>
            </a:r>
            <a:r>
              <a:rPr lang="en-US" sz="2800" dirty="0" err="1"/>
              <a:t>Grembek</a:t>
            </a:r>
            <a:r>
              <a:rPr lang="en-US" sz="2800" dirty="0"/>
              <a:t> (UCB), </a:t>
            </a:r>
            <a:r>
              <a:rPr lang="en-US" sz="2800" dirty="0" smtClean="0"/>
              <a:t>Anastasia </a:t>
            </a:r>
            <a:r>
              <a:rPr lang="en-US" sz="2800" dirty="0" err="1" smtClean="0"/>
              <a:t>Loukaitou</a:t>
            </a:r>
            <a:r>
              <a:rPr lang="en-US" sz="2800" dirty="0" smtClean="0"/>
              <a:t>-Sideris (UCLA), </a:t>
            </a:r>
            <a:r>
              <a:rPr lang="en-US" sz="2800" dirty="0" err="1" smtClean="0"/>
              <a:t>Kevan</a:t>
            </a:r>
            <a:r>
              <a:rPr lang="en-US" sz="2800" dirty="0" smtClean="0"/>
              <a:t> </a:t>
            </a:r>
            <a:r>
              <a:rPr lang="en-US" sz="2800" dirty="0" err="1" smtClean="0"/>
              <a:t>Shafizadeh</a:t>
            </a:r>
            <a:r>
              <a:rPr lang="en-US" sz="2800" dirty="0" smtClean="0"/>
              <a:t> (CSUS)</a:t>
            </a:r>
          </a:p>
          <a:p>
            <a:endParaRPr lang="en-US" dirty="0" smtClean="0"/>
          </a:p>
          <a:p>
            <a:r>
              <a:rPr lang="en-US" sz="2800" dirty="0" smtClean="0"/>
              <a:t>TRB 2017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1B1CF-1EB0-41BE-BE5D-3A28032D64B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7" name="Picture 22" descr="Macintosh HD:Users:phyllisorrick:Desktop:SafeTREC ppts complete logos:SafeTREC Web banner blue bar PPT size.pn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-76200"/>
            <a:ext cx="91440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596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Evaluating Four Types of </a:t>
            </a:r>
            <a:br>
              <a:rPr lang="en-US" sz="4000" dirty="0" smtClean="0"/>
            </a:br>
            <a:r>
              <a:rPr lang="en-US" sz="4000" dirty="0" smtClean="0"/>
              <a:t>Traffic Safety Data</a:t>
            </a:r>
            <a:endParaRPr lang="en-US" sz="4000" dirty="0"/>
          </a:p>
        </p:txBody>
      </p:sp>
      <p:graphicFrame>
        <p:nvGraphicFramePr>
          <p:cNvPr id="5" name="Content Placeholder 4" descr="Perceived hazardous locations have the most number of observations, followed by SWITRS, and then survey reported crashes" title="A table showing the number of observations available for each data source and campus combinatio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281011"/>
              </p:ext>
            </p:extLst>
          </p:nvPr>
        </p:nvGraphicFramePr>
        <p:xfrm>
          <a:off x="914400" y="1747631"/>
          <a:ext cx="7239000" cy="2748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600"/>
                <a:gridCol w="1206062"/>
                <a:gridCol w="1271752"/>
                <a:gridCol w="1789386"/>
                <a:gridCol w="1981200"/>
              </a:tblGrid>
              <a:tr h="38100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OFF-CAMPUS ANALYSIS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2825" marR="92825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2825" marR="92825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2825" marR="92825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2825" marR="92825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2825" marR="92825" marT="0" marB="0" anchor="ctr">
                    <a:solidFill>
                      <a:schemeClr val="accent6"/>
                    </a:solidFill>
                  </a:tcPr>
                </a:tc>
              </a:tr>
              <a:tr h="7647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Campus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2825" marR="9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SWITRS Crashes </a:t>
                      </a:r>
                      <a:r>
                        <a:rPr lang="en-US" sz="1800" dirty="0" smtClean="0">
                          <a:effectLst/>
                          <a:latin typeface="+mj-lt"/>
                        </a:rPr>
                        <a:t>(Jan </a:t>
                      </a:r>
                      <a:r>
                        <a:rPr lang="en-US" sz="1800" dirty="0" smtClean="0">
                          <a:effectLst/>
                          <a:latin typeface="+mj-lt"/>
                        </a:rPr>
                        <a:t>2010-Mar </a:t>
                      </a:r>
                      <a:r>
                        <a:rPr lang="en-US" sz="1800" dirty="0" smtClean="0">
                          <a:effectLst/>
                          <a:latin typeface="+mj-lt"/>
                        </a:rPr>
                        <a:t>2013)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2825" marR="9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Survey Crashes</a:t>
                      </a:r>
                      <a:endParaRPr lang="en-US" sz="1800" dirty="0" smtClean="0"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(Jan</a:t>
                      </a:r>
                      <a:r>
                        <a:rPr lang="en-US" sz="18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2010</a:t>
                      </a:r>
                      <a:r>
                        <a:rPr lang="en-US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-Mar </a:t>
                      </a:r>
                      <a:r>
                        <a:rPr lang="en-US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2013)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2825" marR="9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Perceived Hazardous </a:t>
                      </a:r>
                      <a:r>
                        <a:rPr lang="en-US" sz="1800" dirty="0" smtClean="0">
                          <a:effectLst/>
                          <a:latin typeface="+mj-lt"/>
                        </a:rPr>
                        <a:t>Locations (PHL)</a:t>
                      </a:r>
                      <a:endParaRPr lang="en-US" sz="1800" dirty="0" smtClean="0">
                        <a:effectLst/>
                        <a:latin typeface="+mj-lt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(Feb-Mar</a:t>
                      </a:r>
                      <a:r>
                        <a:rPr lang="en-US" sz="18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2013)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2825" marR="9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Post-Survey SWITRS Crashes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(Apr 2013-Dec</a:t>
                      </a:r>
                      <a:r>
                        <a:rPr lang="en-US" sz="18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2015)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2825" marR="92825" marT="0" marB="0" anchor="ctr">
                    <a:solidFill>
                      <a:schemeClr val="accent6"/>
                    </a:solidFill>
                  </a:tcPr>
                </a:tc>
              </a:tr>
              <a:tr h="414528">
                <a:tc>
                  <a:txBody>
                    <a:bodyPr/>
                    <a:lstStyle/>
                    <a:p>
                      <a:pPr marL="0" marR="0" algn="ctr" defTabSz="91418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CSUS</a:t>
                      </a:r>
                    </a:p>
                  </a:txBody>
                  <a:tcPr marL="92825" marR="92825" marT="0" marB="0" anchor="ctr"/>
                </a:tc>
                <a:tc>
                  <a:txBody>
                    <a:bodyPr/>
                    <a:lstStyle/>
                    <a:p>
                      <a:pPr marL="0" marR="0" algn="ctr" defTabSz="91418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49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825" marR="92825" marT="0" marB="0" anchor="ctr"/>
                </a:tc>
                <a:tc>
                  <a:txBody>
                    <a:bodyPr/>
                    <a:lstStyle/>
                    <a:p>
                      <a:pPr marL="0" marR="0" algn="ctr" defTabSz="91418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825" marR="92825" marT="0" marB="0" anchor="ctr"/>
                </a:tc>
                <a:tc>
                  <a:txBody>
                    <a:bodyPr/>
                    <a:lstStyle/>
                    <a:p>
                      <a:pPr marL="0" marR="0" algn="ctr" defTabSz="91418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168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825" marR="92825" marT="0" marB="0" anchor="ctr"/>
                </a:tc>
                <a:tc>
                  <a:txBody>
                    <a:bodyPr/>
                    <a:lstStyle/>
                    <a:p>
                      <a:pPr marL="0" marR="0" algn="ctr" defTabSz="91418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27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825" marR="9282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8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UCB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2825" marR="928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196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marL="92825" marR="9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125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2825" marR="9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1383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marL="92825" marR="92825" marT="0" marB="0" anchor="ctr"/>
                </a:tc>
                <a:tc>
                  <a:txBody>
                    <a:bodyPr/>
                    <a:lstStyle/>
                    <a:p>
                      <a:pPr marL="0" marR="0" algn="ctr" defTabSz="91418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196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825" marR="92825" marT="0" marB="0" anchor="ctr">
                    <a:solidFill>
                      <a:srgbClr val="FEF9EC"/>
                    </a:solidFill>
                  </a:tcPr>
                </a:tc>
              </a:tr>
              <a:tr h="3753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UCLA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marL="92825" marR="928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110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2825" marR="9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81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2825" marR="9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1354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2825" marR="92825" marT="0" marB="0" anchor="ctr"/>
                </a:tc>
                <a:tc>
                  <a:txBody>
                    <a:bodyPr/>
                    <a:lstStyle/>
                    <a:p>
                      <a:pPr marL="0" marR="0" algn="ctr" defTabSz="91418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88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825" marR="9282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5B095-DD89-4D2E-9708-C283B1799BA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131713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j-lt"/>
              </a:rPr>
              <a:t>Very </a:t>
            </a:r>
            <a:r>
              <a:rPr lang="en-US" sz="2200" dirty="0" smtClean="0">
                <a:latin typeface="+mj-lt"/>
              </a:rPr>
              <a:t>few </a:t>
            </a:r>
            <a:r>
              <a:rPr lang="en-US" sz="2200" dirty="0" smtClean="0">
                <a:latin typeface="+mj-lt"/>
              </a:rPr>
              <a:t>police-reported crashes (SWITRS) observed on campus</a:t>
            </a:r>
          </a:p>
        </p:txBody>
      </p:sp>
    </p:spTree>
    <p:extLst>
      <p:ext uri="{BB962C8B-B14F-4D97-AF65-F5344CB8AC3E}">
        <p14:creationId xmlns:p14="http://schemas.microsoft.com/office/powerpoint/2010/main" val="128909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524000" y="2590800"/>
            <a:ext cx="5257800" cy="2657570"/>
          </a:xfrm>
          <a:prstGeom prst="ellipse">
            <a:avLst/>
          </a:prstGeom>
          <a:pattFill prst="wdUpDiag">
            <a:fgClr>
              <a:schemeClr val="tx2">
                <a:lumMod val="40000"/>
                <a:lumOff val="60000"/>
              </a:schemeClr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762000" y="1752600"/>
            <a:ext cx="4343400" cy="2034312"/>
          </a:xfrm>
          <a:prstGeom prst="ellipse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267634" y="1817419"/>
            <a:ext cx="4343400" cy="2034312"/>
          </a:xfrm>
          <a:prstGeom prst="ellipse">
            <a:avLst/>
          </a:prstGeom>
          <a:solidFill>
            <a:schemeClr val="accent2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9200" y="2100437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Historical SWITRS Crashes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2100437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Post-Survey SWITRS </a:t>
            </a:r>
            <a:r>
              <a:rPr lang="en-US" b="1" dirty="0" smtClean="0"/>
              <a:t>Crashes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2667000" y="3030197"/>
            <a:ext cx="2971800" cy="1494570"/>
          </a:xfrm>
          <a:prstGeom prst="ellipse">
            <a:avLst/>
          </a:prstGeom>
          <a:solidFill>
            <a:schemeClr val="accent1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2824" y="3794233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Self-Reported Crashes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71800" y="4562569"/>
            <a:ext cx="2622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Perceived Hazardous Locations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</a:t>
            </a:r>
            <a:r>
              <a:rPr lang="en-US" dirty="0" smtClean="0"/>
              <a:t>similarities and differences in </a:t>
            </a:r>
            <a:r>
              <a:rPr lang="en-US" dirty="0" smtClean="0"/>
              <a:t>these datasets?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7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6670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Comparing Historical SWITRS and Survey Crashes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5B095-DD89-4D2E-9708-C283B1799BA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73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Self-reported Crashes Less Auto-Dominant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5B095-DD89-4D2E-9708-C283B1799BA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1416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6096000"/>
            <a:ext cx="7696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greater diversity in crash types observed in survey </a:t>
            </a:r>
          </a:p>
          <a:p>
            <a:pPr algn="ctr"/>
            <a:r>
              <a:rPr lang="en-US" dirty="0" smtClean="0"/>
              <a:t>(more </a:t>
            </a:r>
            <a:r>
              <a:rPr lang="en-US" dirty="0" err="1" smtClean="0"/>
              <a:t>ped</a:t>
            </a:r>
            <a:r>
              <a:rPr lang="en-US" dirty="0" smtClean="0"/>
              <a:t>-bicycle, single bicycle crashes)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12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Many survey-reported crashes involved no injuries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5B095-DD89-4D2E-9708-C283B1799BA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096352"/>
              </p:ext>
            </p:extLst>
          </p:nvPr>
        </p:nvGraphicFramePr>
        <p:xfrm>
          <a:off x="914400" y="1676400"/>
          <a:ext cx="69342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200" y="5029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“I 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was looking to my left to see oncoming traffic before making a right turn onto Ohio. Lifted my foot from the brake briefly - was not aware that there was a woman with a stroller right in front of me in crosswalk. Tapped stroller, which slowly fell over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.”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4267200"/>
            <a:ext cx="914400" cy="3048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9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Campus Boundary Effect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5B095-DD89-4D2E-9708-C283B1799BA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648200"/>
            <a:ext cx="8534400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Campus boundary lies at the interface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non-motorized-friendly on-campus environment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automobile-friendly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off-campus city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traffic.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UCB and CSUS,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on-campus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access to motorists is significantly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restricted.</a:t>
            </a: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01520"/>
              </p:ext>
            </p:extLst>
          </p:nvPr>
        </p:nvGraphicFramePr>
        <p:xfrm>
          <a:off x="457200" y="1600201"/>
          <a:ext cx="8229600" cy="281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718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6670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Understanding Perceived Hazardous Locations (PHLs)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5B095-DD89-4D2E-9708-C283B1799BA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41910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Identifying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patial overlaps with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both historical and future crashes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4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Identifying Clusters of Significance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5B095-DD89-4D2E-9708-C283B1799BA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19400"/>
            <a:ext cx="7467600" cy="3352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Using PHLs/SWITRS </a:t>
            </a:r>
            <a:r>
              <a:rPr lang="en-US" sz="2800" dirty="0" smtClean="0"/>
              <a:t>crash locations </a:t>
            </a:r>
            <a:r>
              <a:rPr lang="en-US" sz="2800" dirty="0" smtClean="0"/>
              <a:t>as points of reference, aggregated all crash/PHLs around them within 50 meters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Distinguishing between clusters with high PHLs and low PHLs (threshold = 20 observations)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9910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High concentrations of PHLs overlapped with future SWITRS crashes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903618"/>
              </p:ext>
            </p:extLst>
          </p:nvPr>
        </p:nvGraphicFramePr>
        <p:xfrm>
          <a:off x="152402" y="1752600"/>
          <a:ext cx="7848598" cy="42149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7288"/>
                <a:gridCol w="731171"/>
                <a:gridCol w="1010103"/>
                <a:gridCol w="1010103"/>
                <a:gridCol w="1010103"/>
                <a:gridCol w="954229"/>
                <a:gridCol w="945498"/>
                <a:gridCol w="1010103"/>
              </a:tblGrid>
              <a:tr h="470597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UCB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89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Types of PHL Groups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Number of Groups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Average of </a:t>
                      </a:r>
                      <a:r>
                        <a:rPr lang="en-US" sz="1400" b="1" i="1" dirty="0" smtClean="0">
                          <a:effectLst/>
                        </a:rPr>
                        <a:t>Post-Survey </a:t>
                      </a:r>
                      <a:r>
                        <a:rPr lang="en-US" sz="1400" dirty="0" smtClean="0">
                          <a:effectLst/>
                        </a:rPr>
                        <a:t>SWITRS </a:t>
                      </a:r>
                      <a:r>
                        <a:rPr lang="en-US" sz="1400" dirty="0" smtClean="0">
                          <a:effectLst/>
                        </a:rPr>
                        <a:t>Crashes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per </a:t>
                      </a:r>
                      <a:r>
                        <a:rPr lang="en-US" sz="1400" dirty="0">
                          <a:effectLst/>
                        </a:rPr>
                        <a:t>Group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Average of </a:t>
                      </a:r>
                      <a:r>
                        <a:rPr lang="en-US" sz="1400" b="1" i="1" dirty="0" smtClean="0">
                          <a:effectLst/>
                        </a:rPr>
                        <a:t>Historical</a:t>
                      </a:r>
                      <a:r>
                        <a:rPr lang="en-US" sz="1400" i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SWITRS </a:t>
                      </a:r>
                      <a:r>
                        <a:rPr lang="en-US" sz="1400" dirty="0" smtClean="0">
                          <a:effectLst/>
                        </a:rPr>
                        <a:t>Crashes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per </a:t>
                      </a:r>
                      <a:r>
                        <a:rPr lang="en-US" sz="1400" dirty="0">
                          <a:effectLst/>
                        </a:rPr>
                        <a:t>Group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Average of Survey </a:t>
                      </a:r>
                      <a:r>
                        <a:rPr lang="en-US" sz="1400" dirty="0" smtClean="0">
                          <a:effectLst/>
                        </a:rPr>
                        <a:t>Crashes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per </a:t>
                      </a:r>
                      <a:r>
                        <a:rPr lang="en-US" sz="1400" dirty="0">
                          <a:effectLst/>
                        </a:rPr>
                        <a:t>Group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Average of PHLs per Group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Average of Total Number of Crashes per Group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Average Distance of the Point of Reference  from Campus (meters)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1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&lt;=20 observations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144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0.85 (0.85)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0.89 (1.31)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0.53(0.95)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3.49 (3.94)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2.28 (2.47)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245.69 (203.55)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1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&gt;20 observations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2.29</a:t>
                      </a:r>
                      <a:r>
                        <a:rPr lang="en-US" sz="1400" dirty="0">
                          <a:effectLst/>
                        </a:rPr>
                        <a:t> (0.95)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1.86 (1.57)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 (2.45)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40.29</a:t>
                      </a:r>
                      <a:r>
                        <a:rPr lang="en-US" sz="1400" dirty="0">
                          <a:effectLst/>
                        </a:rPr>
                        <a:t> (13.94)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7.14 (2.12)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26.36 (9.85)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2310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Two-Sample Kolmogorov-Smirnov Test at 5% Significance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Yes</a:t>
                      </a:r>
                      <a:endParaRPr lang="en-US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Yes</a:t>
                      </a:r>
                      <a:endParaRPr lang="en-US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Yes</a:t>
                      </a:r>
                      <a:endParaRPr lang="en-US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Yes</a:t>
                      </a:r>
                      <a:endParaRPr lang="en-US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Yes</a:t>
                      </a:r>
                      <a:endParaRPr lang="en-US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5B095-DD89-4D2E-9708-C283B1799BA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057400" y="4648200"/>
            <a:ext cx="9906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29200" y="4645937"/>
            <a:ext cx="9906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61722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Could high </a:t>
            </a:r>
            <a:r>
              <a:rPr lang="en-US" dirty="0" smtClean="0"/>
              <a:t>concentrations of PHLs </a:t>
            </a:r>
            <a:r>
              <a:rPr lang="en-US" dirty="0" smtClean="0"/>
              <a:t>act </a:t>
            </a:r>
            <a:r>
              <a:rPr lang="en-US" dirty="0" smtClean="0"/>
              <a:t>as a means of validating self-reported </a:t>
            </a:r>
            <a:r>
              <a:rPr lang="en-US" dirty="0" smtClean="0"/>
              <a:t>data?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99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High concentrations of PHLs overlapped with future SWITRS crashes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9516372"/>
              </p:ext>
            </p:extLst>
          </p:nvPr>
        </p:nvGraphicFramePr>
        <p:xfrm>
          <a:off x="152402" y="1752600"/>
          <a:ext cx="7848598" cy="42149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7288"/>
                <a:gridCol w="731171"/>
                <a:gridCol w="1010103"/>
                <a:gridCol w="1010103"/>
                <a:gridCol w="1010103"/>
                <a:gridCol w="954229"/>
                <a:gridCol w="945498"/>
                <a:gridCol w="1010103"/>
              </a:tblGrid>
              <a:tr h="470597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UCLA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89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Types of PHL Groups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Number of Groups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Average of </a:t>
                      </a:r>
                      <a:r>
                        <a:rPr lang="en-US" sz="1400" b="1" i="1" dirty="0" smtClean="0">
                          <a:effectLst/>
                        </a:rPr>
                        <a:t>Post-Survey </a:t>
                      </a:r>
                      <a:r>
                        <a:rPr lang="en-US" sz="1400" dirty="0" smtClean="0">
                          <a:effectLst/>
                        </a:rPr>
                        <a:t>SWITRS </a:t>
                      </a:r>
                      <a:r>
                        <a:rPr lang="en-US" sz="1400" dirty="0" smtClean="0">
                          <a:effectLst/>
                        </a:rPr>
                        <a:t>Crashes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per </a:t>
                      </a:r>
                      <a:r>
                        <a:rPr lang="en-US" sz="1400" dirty="0">
                          <a:effectLst/>
                        </a:rPr>
                        <a:t>Group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Average of </a:t>
                      </a:r>
                      <a:r>
                        <a:rPr lang="en-US" sz="1400" b="1" i="1" dirty="0" smtClean="0">
                          <a:effectLst/>
                        </a:rPr>
                        <a:t>Historical</a:t>
                      </a:r>
                      <a:r>
                        <a:rPr lang="en-US" sz="1400" i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SWITRS </a:t>
                      </a:r>
                      <a:r>
                        <a:rPr lang="en-US" sz="1400" dirty="0" smtClean="0">
                          <a:effectLst/>
                        </a:rPr>
                        <a:t>Crashes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per </a:t>
                      </a:r>
                      <a:r>
                        <a:rPr lang="en-US" sz="1400" dirty="0">
                          <a:effectLst/>
                        </a:rPr>
                        <a:t>Group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Average of Survey </a:t>
                      </a:r>
                      <a:r>
                        <a:rPr lang="en-US" sz="1400" dirty="0" smtClean="0">
                          <a:effectLst/>
                        </a:rPr>
                        <a:t>Crashes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per </a:t>
                      </a:r>
                      <a:r>
                        <a:rPr lang="en-US" sz="1400" dirty="0">
                          <a:effectLst/>
                        </a:rPr>
                        <a:t>Group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Average of PHLs per Group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Average of Total Number of Crashes per Group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Average Distance of the Point of Reference  from Campus (meters)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1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&lt;=20 observations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+mj-lt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0.50 (0.78)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+mj-lt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0.43 (0.79)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+mj-lt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0.38 (0.76)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+mj-lt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3.81 (3.87)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+mj-lt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1.31 (1.81)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+mj-lt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384.77 (434.10)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+mj-lt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1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&gt;20 observations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+mj-lt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1.14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(0.69)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+mj-lt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1.86 (1.07)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+mj-lt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2.14 (1.35)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+mj-lt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(6.68)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+mj-lt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5.14 (1.35)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+mj-lt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439.27 (240.07)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+mj-lt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2310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Two-Sample Kolmogorov-Smirnov Test at 5% Significance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Yes</a:t>
                      </a:r>
                      <a:endParaRPr lang="en-US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Yes</a:t>
                      </a:r>
                      <a:endParaRPr lang="en-US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Yes</a:t>
                      </a:r>
                      <a:endParaRPr lang="en-US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Yes</a:t>
                      </a:r>
                      <a:endParaRPr lang="en-US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Yes</a:t>
                      </a:r>
                      <a:endParaRPr lang="en-US" sz="14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No</a:t>
                      </a:r>
                      <a:endParaRPr lang="en-US" sz="1400" b="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5B095-DD89-4D2E-9708-C283B1799BA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057400" y="4648200"/>
            <a:ext cx="9906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29200" y="4645937"/>
            <a:ext cx="9906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5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3085" y="2676525"/>
            <a:ext cx="8342315" cy="1362075"/>
          </a:xfrm>
        </p:spPr>
        <p:txBody>
          <a:bodyPr anchor="b"/>
          <a:lstStyle/>
          <a:p>
            <a:pPr algn="ctr"/>
            <a:r>
              <a:rPr lang="en-US" dirty="0" smtClean="0"/>
              <a:t>Why Crowdsource Traffic Safety Data?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5B095-DD89-4D2E-9708-C283B1799BA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457200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>
                    <a:lumMod val="65000"/>
                  </a:schemeClr>
                </a:solidFill>
              </a:rPr>
              <a:t>Leveraging traffic safety information from the community at large</a:t>
            </a:r>
            <a:endParaRPr lang="en-US" sz="20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3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learnt?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People are forthcoming with information on traffic safety</a:t>
            </a:r>
          </a:p>
          <a:p>
            <a:r>
              <a:rPr lang="en-US" sz="2400" dirty="0" smtClean="0"/>
              <a:t>Insights gained from self-reported </a:t>
            </a:r>
            <a:r>
              <a:rPr lang="en-US" sz="2400" dirty="0" smtClean="0"/>
              <a:t>crashes </a:t>
            </a:r>
            <a:r>
              <a:rPr lang="en-US" sz="2400" dirty="0" smtClean="0"/>
              <a:t>may be complementary to </a:t>
            </a:r>
            <a:r>
              <a:rPr lang="en-US" sz="2400" dirty="0" smtClean="0"/>
              <a:t>police-reported databases</a:t>
            </a:r>
          </a:p>
          <a:p>
            <a:r>
              <a:rPr lang="en-US" sz="2400" dirty="0" smtClean="0"/>
              <a:t>People’s perceptions of traffic safety may be helpful in detecting emerging concerns of traffic safety</a:t>
            </a:r>
          </a:p>
          <a:p>
            <a:pPr lvl="1"/>
            <a:r>
              <a:rPr lang="en-US" sz="2000" dirty="0"/>
              <a:t>H</a:t>
            </a:r>
            <a:r>
              <a:rPr lang="en-US" sz="2000" dirty="0" smtClean="0"/>
              <a:t>igh concentrations of observations also useful as a method to alleviate concerns of data quality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Continuous engagement </a:t>
            </a:r>
            <a:r>
              <a:rPr lang="en-US" sz="2400" dirty="0"/>
              <a:t>with the community </a:t>
            </a:r>
            <a:r>
              <a:rPr lang="en-US" sz="2400" dirty="0" smtClean="0"/>
              <a:t>over prolonged periods of time would help substantiate the potential of crowdsourcing traffic safety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5B095-DD89-4D2E-9708-C283B1799BA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59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5B095-DD89-4D2E-9708-C283B1799BA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10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Reporting Crash Data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pPr marL="400050" indent="-342900">
              <a:spcBef>
                <a:spcPts val="700"/>
              </a:spcBef>
              <a:buFont typeface="+mj-lt"/>
              <a:buAutoNum type="arabicPeriod"/>
            </a:pPr>
            <a:r>
              <a:rPr lang="en-US" sz="2400" dirty="0" smtClean="0"/>
              <a:t>Campus affiliation</a:t>
            </a:r>
          </a:p>
          <a:p>
            <a:pPr marL="400050" indent="-342900">
              <a:spcBef>
                <a:spcPts val="700"/>
              </a:spcBef>
              <a:buFont typeface="+mj-lt"/>
              <a:buAutoNum type="arabicPeriod"/>
            </a:pPr>
            <a:r>
              <a:rPr lang="en-US" sz="2400" dirty="0" smtClean="0"/>
              <a:t>Time of crash </a:t>
            </a:r>
          </a:p>
          <a:p>
            <a:pPr marL="400050" indent="-342900">
              <a:spcBef>
                <a:spcPts val="700"/>
              </a:spcBef>
              <a:buFont typeface="+mj-lt"/>
              <a:buAutoNum type="arabicPeriod"/>
            </a:pPr>
            <a:r>
              <a:rPr lang="en-US" sz="2400" dirty="0" smtClean="0"/>
              <a:t>Crash location (sidewalk, driveway, crosswalk, bicycle lane, etc.)</a:t>
            </a:r>
          </a:p>
          <a:p>
            <a:pPr marL="400050" indent="-342900">
              <a:spcBef>
                <a:spcPts val="700"/>
              </a:spcBef>
              <a:buFont typeface="+mj-lt"/>
              <a:buAutoNum type="arabicPeriod"/>
            </a:pPr>
            <a:r>
              <a:rPr lang="en-US" sz="2400" dirty="0" smtClean="0"/>
              <a:t>Objects involved (cyclist, pedestrian, vehicle, non-moving permanent object)</a:t>
            </a:r>
          </a:p>
          <a:p>
            <a:pPr marL="400050" indent="-342900">
              <a:spcBef>
                <a:spcPts val="700"/>
              </a:spcBef>
              <a:buFont typeface="+mj-lt"/>
              <a:buAutoNum type="arabicPeriod"/>
            </a:pPr>
            <a:r>
              <a:rPr lang="en-US" sz="2400" dirty="0" smtClean="0"/>
              <a:t>Injury severity (very serious to no injury, no property damage)</a:t>
            </a:r>
          </a:p>
          <a:p>
            <a:pPr marL="400050" indent="-342900">
              <a:spcBef>
                <a:spcPts val="700"/>
              </a:spcBef>
              <a:buFont typeface="+mj-lt"/>
              <a:buAutoNum type="arabicPeriod"/>
            </a:pPr>
            <a:r>
              <a:rPr lang="en-US" sz="2400" dirty="0" smtClean="0"/>
              <a:t>Potential contributing factors for each mode involved:</a:t>
            </a:r>
          </a:p>
          <a:p>
            <a:pPr marL="857250" lvl="1" indent="-342900">
              <a:spcBef>
                <a:spcPts val="700"/>
              </a:spcBef>
              <a:buFont typeface="+mj-lt"/>
              <a:buAutoNum type="arabicPeriod"/>
            </a:pPr>
            <a:r>
              <a:rPr lang="en-US" sz="2000" dirty="0" smtClean="0"/>
              <a:t>Behavior-related: inattention, excessive speed, failure to yield, etc.</a:t>
            </a:r>
          </a:p>
          <a:p>
            <a:pPr marL="857250" lvl="1" indent="-342900">
              <a:spcBef>
                <a:spcPts val="700"/>
              </a:spcBef>
              <a:buFont typeface="+mj-lt"/>
              <a:buAutoNum type="arabicPeriod"/>
            </a:pPr>
            <a:r>
              <a:rPr lang="en-US" sz="2000" dirty="0" smtClean="0"/>
              <a:t>Infrastructure-related: cracked sidewalk,  obstructed bicycle lane, etc.</a:t>
            </a:r>
          </a:p>
          <a:p>
            <a:pPr marL="400050" indent="-342900">
              <a:spcBef>
                <a:spcPts val="700"/>
              </a:spcBef>
              <a:buFont typeface="+mj-lt"/>
              <a:buAutoNum type="arabicPeriod"/>
            </a:pPr>
            <a:r>
              <a:rPr lang="en-US" sz="2400" dirty="0" smtClean="0"/>
              <a:t>Whether the collision was reported or not</a:t>
            </a:r>
          </a:p>
          <a:p>
            <a:pPr marL="400050" indent="-342900">
              <a:spcBef>
                <a:spcPts val="700"/>
              </a:spcBef>
              <a:buFont typeface="+mj-lt"/>
              <a:buAutoNum type="arabicPeriod"/>
            </a:pPr>
            <a:r>
              <a:rPr lang="en-US" sz="2400" dirty="0" smtClean="0"/>
              <a:t>Crash narratives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5B095-DD89-4D2E-9708-C283B1799BA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91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Questions about </a:t>
            </a:r>
            <a:br>
              <a:rPr lang="en-US" sz="4000" dirty="0" smtClean="0"/>
            </a:br>
            <a:r>
              <a:rPr lang="en-US" sz="4000" dirty="0" smtClean="0"/>
              <a:t>Perceived Hazardous Locations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Emphasis on proactive safety investigation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5B095-DD89-4D2E-9708-C283B1799BA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6" name="Picture 5" descr="&quot;Why do you think this location is dangerous for cycling and/or walking?&quot;" title="Snapshot of questions regarding perceived hazardous locations used in the survey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" t="4122" r="19346" b="64127"/>
          <a:stretch/>
        </p:blipFill>
        <p:spPr bwMode="auto">
          <a:xfrm>
            <a:off x="1066800" y="2117725"/>
            <a:ext cx="6934200" cy="428307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868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Four Types of Datasets Available</a:t>
            </a:r>
            <a:endParaRPr lang="en-US" sz="4000" dirty="0"/>
          </a:p>
        </p:txBody>
      </p:sp>
      <p:graphicFrame>
        <p:nvGraphicFramePr>
          <p:cNvPr id="5" name="Content Placeholder 4" descr="Perceived hazardous locations have the most number of observations, followed by SWITRS, and then survey reported crashes" title="A table showing the number of observations available for each data source and campus combinatio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03640"/>
              </p:ext>
            </p:extLst>
          </p:nvPr>
        </p:nvGraphicFramePr>
        <p:xfrm>
          <a:off x="1143000" y="1905000"/>
          <a:ext cx="7239000" cy="2367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600"/>
                <a:gridCol w="1206062"/>
                <a:gridCol w="1271752"/>
                <a:gridCol w="1789386"/>
                <a:gridCol w="1981200"/>
              </a:tblGrid>
              <a:tr h="7647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Campus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2825" marR="9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SWITRS Crashes </a:t>
                      </a:r>
                      <a:r>
                        <a:rPr lang="en-US" sz="1800" dirty="0" smtClean="0">
                          <a:effectLst/>
                          <a:latin typeface="+mj-lt"/>
                        </a:rPr>
                        <a:t>(Jan 2002-Mar 2013)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2825" marR="9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Survey Crashes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(&lt;2002-Mar 2013)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2825" marR="9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Perceived Hazardous Locations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(Feb-Mar</a:t>
                      </a:r>
                      <a:r>
                        <a:rPr lang="en-US" sz="18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2013)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2825" marR="9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Post-Survey SWITRS Crashes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(Apr 2013-Dec</a:t>
                      </a:r>
                      <a:r>
                        <a:rPr lang="en-US" sz="18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2015)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2825" marR="92825" marT="0" marB="0" anchor="ctr">
                    <a:solidFill>
                      <a:schemeClr val="accent6"/>
                    </a:solidFill>
                  </a:tcPr>
                </a:tc>
              </a:tr>
              <a:tr h="414528">
                <a:tc>
                  <a:txBody>
                    <a:bodyPr/>
                    <a:lstStyle/>
                    <a:p>
                      <a:pPr marL="0" marR="0" algn="ctr" defTabSz="91418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CSUS</a:t>
                      </a:r>
                    </a:p>
                  </a:txBody>
                  <a:tcPr marL="92825" marR="92825" marT="0" marB="0" anchor="ctr"/>
                </a:tc>
                <a:tc>
                  <a:txBody>
                    <a:bodyPr/>
                    <a:lstStyle/>
                    <a:p>
                      <a:pPr marL="0" marR="0" algn="ctr" defTabSz="91418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143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825" marR="92825" marT="0" marB="0" anchor="ctr"/>
                </a:tc>
                <a:tc>
                  <a:txBody>
                    <a:bodyPr/>
                    <a:lstStyle/>
                    <a:p>
                      <a:pPr marL="0" marR="0" algn="ctr" defTabSz="91418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62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825" marR="92825" marT="0" marB="0" anchor="ctr"/>
                </a:tc>
                <a:tc>
                  <a:txBody>
                    <a:bodyPr/>
                    <a:lstStyle/>
                    <a:p>
                      <a:pPr marL="0" marR="0" algn="ctr" defTabSz="91418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477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825" marR="92825" marT="0" marB="0" anchor="ctr"/>
                </a:tc>
                <a:tc>
                  <a:txBody>
                    <a:bodyPr/>
                    <a:lstStyle/>
                    <a:p>
                      <a:pPr marL="0" marR="0" algn="ctr" defTabSz="91418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27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825" marR="9282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8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UCB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2825" marR="928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665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marL="92825" marR="9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346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2825" marR="9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1769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marL="92825" marR="92825" marT="0" marB="0" anchor="ctr"/>
                </a:tc>
                <a:tc>
                  <a:txBody>
                    <a:bodyPr/>
                    <a:lstStyle/>
                    <a:p>
                      <a:pPr marL="0" marR="0" algn="ctr" defTabSz="91418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196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825" marR="92825" marT="0" marB="0" anchor="ctr">
                    <a:solidFill>
                      <a:srgbClr val="FEF9EC"/>
                    </a:solidFill>
                  </a:tcPr>
                </a:tc>
              </a:tr>
              <a:tr h="3753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UCLA</a:t>
                      </a: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marL="92825" marR="928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316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2825" marR="9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217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2825" marR="9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j-lt"/>
                        </a:rPr>
                        <a:t>2416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2825" marR="92825" marT="0" marB="0" anchor="ctr"/>
                </a:tc>
                <a:tc>
                  <a:txBody>
                    <a:bodyPr/>
                    <a:lstStyle/>
                    <a:p>
                      <a:pPr marL="0" marR="0" algn="ctr" defTabSz="91418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88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2825" marR="9282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5B095-DD89-4D2E-9708-C283B1799BA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8006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SWITRS (Statewide Integrated Traffic Records System): historical repository of all police-reported </a:t>
            </a:r>
            <a:r>
              <a:rPr lang="en-US" sz="2400" dirty="0" smtClean="0">
                <a:latin typeface="+mj-lt"/>
              </a:rPr>
              <a:t>crashes in California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Respondents more likely to report traffic safety perceptions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885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Majority of survey crashes occurred within 2-3 years of the survey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563563"/>
          </a:xfrm>
        </p:spPr>
        <p:txBody>
          <a:bodyPr/>
          <a:lstStyle/>
          <a:p>
            <a:r>
              <a:rPr lang="en-US" sz="2400" dirty="0" smtClean="0"/>
              <a:t>One-time retrospective study cannot capture a long time horizon equally effectively</a:t>
            </a:r>
          </a:p>
          <a:p>
            <a:pPr lvl="1"/>
            <a:r>
              <a:rPr lang="en-US" sz="2000" dirty="0" smtClean="0"/>
              <a:t>Large sections of  campus community changes every four to five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5B095-DD89-4D2E-9708-C283B1799BA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142271405"/>
              </p:ext>
            </p:extLst>
          </p:nvPr>
        </p:nvGraphicFramePr>
        <p:xfrm>
          <a:off x="2247900" y="1408907"/>
          <a:ext cx="4648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03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Comparing </a:t>
            </a:r>
            <a:r>
              <a:rPr lang="en-US" sz="4000" dirty="0" smtClean="0"/>
              <a:t>Off-Campus Crashes </a:t>
            </a:r>
            <a:r>
              <a:rPr lang="en-US" sz="4000" dirty="0" smtClean="0"/>
              <a:t>between </a:t>
            </a:r>
            <a:r>
              <a:rPr lang="en-US" sz="4000" dirty="0" smtClean="0"/>
              <a:t>Jan </a:t>
            </a:r>
            <a:r>
              <a:rPr lang="en-US" sz="4000" dirty="0" smtClean="0"/>
              <a:t>2010 and </a:t>
            </a:r>
            <a:r>
              <a:rPr lang="en-US" sz="4000" dirty="0" smtClean="0"/>
              <a:t>Mar </a:t>
            </a:r>
            <a:r>
              <a:rPr lang="en-US" sz="4000" dirty="0" smtClean="0"/>
              <a:t>2013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Time period commensurate with a typical four-year undergraduate cycle</a:t>
            </a:r>
          </a:p>
          <a:p>
            <a:pPr lvl="1"/>
            <a:r>
              <a:rPr lang="en-US" sz="2400" dirty="0" smtClean="0"/>
              <a:t>Limiting issues pertaining to recall bias in surveys</a:t>
            </a:r>
          </a:p>
          <a:p>
            <a:endParaRPr lang="en-US" sz="2800" dirty="0"/>
          </a:p>
          <a:p>
            <a:r>
              <a:rPr lang="en-US" sz="2800" dirty="0" smtClean="0"/>
              <a:t>Focusing only on off-campus crashes</a:t>
            </a:r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5B095-DD89-4D2E-9708-C283B1799BA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6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people observe these crashes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5B095-DD89-4D2E-9708-C283B1799BA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100" r="-1821"/>
          <a:stretch/>
        </p:blipFill>
        <p:spPr>
          <a:xfrm>
            <a:off x="1143000" y="2286000"/>
            <a:ext cx="6855887" cy="2743200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81000" y="6126163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Twitter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3342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Are the PHLs randomly dispersed?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5B095-DD89-4D2E-9708-C283B1799BA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00200"/>
            <a:ext cx="5638800" cy="4343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6033184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/>
              <a:t>Or do high </a:t>
            </a:r>
            <a:r>
              <a:rPr lang="en-US" sz="2400" i="1" dirty="0"/>
              <a:t>concentrations of PHLs overlap with other crash data?</a:t>
            </a:r>
          </a:p>
        </p:txBody>
      </p:sp>
    </p:spTree>
    <p:extLst>
      <p:ext uri="{BB962C8B-B14F-4D97-AF65-F5344CB8AC3E}">
        <p14:creationId xmlns:p14="http://schemas.microsoft.com/office/powerpoint/2010/main" val="343607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 greater diversity of crashes documented in survey crashes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5B095-DD89-4D2E-9708-C283B1799BA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5419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857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Not all crashes get documented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 crash is less likely to get reported to the police if:</a:t>
            </a:r>
          </a:p>
          <a:p>
            <a:r>
              <a:rPr lang="en-US" sz="2800" dirty="0"/>
              <a:t>Only/predominantly non-motorized modes involved</a:t>
            </a:r>
          </a:p>
          <a:p>
            <a:r>
              <a:rPr lang="en-US" sz="2800" dirty="0" smtClean="0"/>
              <a:t>No injured parties/little property damage</a:t>
            </a:r>
          </a:p>
          <a:p>
            <a:r>
              <a:rPr lang="en-US" sz="2800" dirty="0" smtClean="0"/>
              <a:t>Only one party involved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8E2E0-E2D9-4AA9-A79C-7EEE07302BD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6126163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[</a:t>
            </a:r>
            <a:r>
              <a:rPr lang="en-US" sz="1400" dirty="0" err="1" smtClean="0"/>
              <a:t>Elvik</a:t>
            </a:r>
            <a:r>
              <a:rPr lang="en-US" sz="1400" dirty="0" smtClean="0"/>
              <a:t> and </a:t>
            </a:r>
            <a:r>
              <a:rPr lang="en-US" sz="1400" dirty="0" err="1" smtClean="0"/>
              <a:t>Mysen</a:t>
            </a:r>
            <a:r>
              <a:rPr lang="en-US" sz="1400" dirty="0" smtClean="0"/>
              <a:t>, 1999; </a:t>
            </a:r>
            <a:r>
              <a:rPr lang="en-US" sz="1400" dirty="0" err="1" smtClean="0"/>
              <a:t>Stutts</a:t>
            </a:r>
            <a:r>
              <a:rPr lang="en-US" sz="1400" dirty="0" smtClean="0"/>
              <a:t> and Hunter, 1998; </a:t>
            </a:r>
            <a:r>
              <a:rPr lang="en-US" sz="1400" dirty="0" err="1" smtClean="0"/>
              <a:t>Sciortino</a:t>
            </a:r>
            <a:r>
              <a:rPr lang="en-US" sz="1400" dirty="0" smtClean="0"/>
              <a:t> et al, 2005; Loo and </a:t>
            </a:r>
            <a:r>
              <a:rPr lang="en-US" sz="1400" dirty="0" err="1" smtClean="0"/>
              <a:t>Tsui</a:t>
            </a:r>
            <a:r>
              <a:rPr lang="en-US" sz="1400" dirty="0" smtClean="0"/>
              <a:t>, 2007]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0617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Mapping Collisions Online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5B095-DD89-4D2E-9708-C283B1799BA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6" name="Picture 5" title="A snapshot of the online survey with a question asking the respondents to mark the crash location on an online map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" t="24770" r="4579" b="34304"/>
          <a:stretch/>
        </p:blipFill>
        <p:spPr bwMode="auto">
          <a:xfrm>
            <a:off x="1295400" y="1676400"/>
            <a:ext cx="7086600" cy="45720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title="Snapshot of a google map with the study area marked for UC Berkeley that was used in the online survey"/>
          <p:cNvPicPr/>
          <p:nvPr/>
        </p:nvPicPr>
        <p:blipFill rotWithShape="1">
          <a:blip r:embed="rId4"/>
          <a:srcRect r="6603"/>
          <a:stretch/>
        </p:blipFill>
        <p:spPr>
          <a:xfrm>
            <a:off x="990600" y="2209800"/>
            <a:ext cx="5075274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508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But people observe these crashes </a:t>
            </a:r>
            <a:br>
              <a:rPr lang="en-US" sz="4000" dirty="0" smtClean="0"/>
            </a:br>
            <a:r>
              <a:rPr lang="en-US" sz="4000" dirty="0" smtClean="0"/>
              <a:t>(</a:t>
            </a:r>
            <a:r>
              <a:rPr lang="en-US" sz="4000" i="1" dirty="0" smtClean="0"/>
              <a:t>from personal experience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83"/>
          <a:stretch/>
        </p:blipFill>
        <p:spPr>
          <a:xfrm>
            <a:off x="152400" y="1600200"/>
            <a:ext cx="2913219" cy="457200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83"/>
          <a:stretch/>
        </p:blipFill>
        <p:spPr>
          <a:xfrm>
            <a:off x="5925981" y="1600200"/>
            <a:ext cx="2913219" cy="4572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2160C-8DE5-47F5-B2D3-954CC0A51C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00400" y="2057400"/>
            <a:ext cx="259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 minor read-end collision involving me. 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No injuries, minor property damage.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/>
              <a:t>G</a:t>
            </a:r>
            <a:r>
              <a:rPr lang="en-US" sz="2000" dirty="0" smtClean="0"/>
              <a:t>ot reported on Waze (not by me), and validated by three other people.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6397823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Waze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0385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also have opinions about traffic </a:t>
            </a:r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2160C-8DE5-47F5-B2D3-954CC0A51C5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120" r="5752"/>
          <a:stretch/>
        </p:blipFill>
        <p:spPr>
          <a:xfrm>
            <a:off x="1219200" y="2209800"/>
            <a:ext cx="6598993" cy="2438400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81000" y="6126163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Nextdoor.com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5139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0" y="1752600"/>
            <a:ext cx="4343400" cy="2034312"/>
          </a:xfrm>
          <a:prstGeom prst="ellipse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267634" y="1817419"/>
            <a:ext cx="4343400" cy="2034312"/>
          </a:xfrm>
          <a:prstGeom prst="ellipse">
            <a:avLst/>
          </a:prstGeom>
          <a:solidFill>
            <a:schemeClr val="accent2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9200" y="2100437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Historical Police-reported Crashes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2100437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Crashes Occurring in the Future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Safety Management </a:t>
            </a:r>
            <a:br>
              <a:rPr lang="en-US" dirty="0" smtClean="0"/>
            </a:br>
            <a:r>
              <a:rPr lang="en-US" dirty="0" smtClean="0"/>
              <a:t>(using police-reported datasets)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Trying to mitigate future crashes using historical crashes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851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0" y="1752600"/>
            <a:ext cx="4343400" cy="2034312"/>
          </a:xfrm>
          <a:prstGeom prst="ellipse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267634" y="1817419"/>
            <a:ext cx="4343400" cy="2034312"/>
          </a:xfrm>
          <a:prstGeom prst="ellipse">
            <a:avLst/>
          </a:prstGeom>
          <a:solidFill>
            <a:schemeClr val="accent2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9200" y="2100437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Historical Police-reported Crashes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2100437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Crashes Occurring in the Future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2590800" y="3030197"/>
            <a:ext cx="2971800" cy="1494570"/>
          </a:xfrm>
          <a:prstGeom prst="ellipse">
            <a:avLst/>
          </a:prstGeom>
          <a:solidFill>
            <a:schemeClr val="accent1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3794233"/>
            <a:ext cx="254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Crowdsourced/Self-reported Crashes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90800" y="45625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Perceptions of Traffic Safety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crowdsourced </a:t>
            </a:r>
            <a:r>
              <a:rPr lang="en-US" dirty="0" smtClean="0"/>
              <a:t>crash data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In what ways do crowdsourced data supplement, and differ from, police-reported crashes?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598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524000" y="2590800"/>
            <a:ext cx="5257800" cy="2657570"/>
          </a:xfrm>
          <a:prstGeom prst="ellipse">
            <a:avLst/>
          </a:prstGeom>
          <a:pattFill prst="wdUpDiag">
            <a:fgClr>
              <a:schemeClr val="tx2">
                <a:lumMod val="40000"/>
                <a:lumOff val="60000"/>
              </a:schemeClr>
            </a:fgClr>
            <a:bgClr>
              <a:schemeClr val="accent1">
                <a:lumMod val="75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762000" y="1752600"/>
            <a:ext cx="4343400" cy="2034312"/>
          </a:xfrm>
          <a:prstGeom prst="ellipse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267634" y="1817419"/>
            <a:ext cx="4343400" cy="2034312"/>
          </a:xfrm>
          <a:prstGeom prst="ellipse">
            <a:avLst/>
          </a:prstGeom>
          <a:solidFill>
            <a:schemeClr val="accent2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9200" y="2100437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Historical Police-reported Crashes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2100437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Crashes Occurring in the Future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2590800" y="3030197"/>
            <a:ext cx="2971800" cy="1494570"/>
          </a:xfrm>
          <a:prstGeom prst="ellipse">
            <a:avLst/>
          </a:prstGeom>
          <a:solidFill>
            <a:schemeClr val="accent1">
              <a:lumMod val="75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3794233"/>
            <a:ext cx="2545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Crowdsourced/Self-reported Crashes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90800" y="45625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Perceptions of Traffic Safety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Perceptions vs Crashes</a:t>
            </a:r>
            <a:endParaRPr lang="en-US" sz="40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" y="57150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marL="341313" indent="-3413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defTabSz="9128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93" indent="-228545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83" indent="-228545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73" indent="-228545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63" indent="-228545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800" dirty="0" smtClean="0"/>
              <a:t>How well do traffic perceptions align with crash data?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58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</a:t>
            </a:r>
            <a:r>
              <a:rPr lang="en-US" sz="4000" dirty="0" smtClean="0"/>
              <a:t>ourcing </a:t>
            </a:r>
            <a:r>
              <a:rPr lang="en-US" sz="4000" dirty="0" smtClean="0"/>
              <a:t>Safety Data from Campus Community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400" dirty="0"/>
              <a:t>Three university campuses studied:</a:t>
            </a:r>
          </a:p>
          <a:p>
            <a:pPr lvl="1"/>
            <a:r>
              <a:rPr lang="en-US" sz="2000" dirty="0"/>
              <a:t>California State University, Sacramento (CSUS)</a:t>
            </a:r>
          </a:p>
          <a:p>
            <a:pPr lvl="1"/>
            <a:r>
              <a:rPr lang="en-US" sz="2000" dirty="0"/>
              <a:t>University of California, Berkeley (UCB)</a:t>
            </a:r>
          </a:p>
          <a:p>
            <a:pPr lvl="1"/>
            <a:r>
              <a:rPr lang="en-US" sz="2000" dirty="0"/>
              <a:t>University of California, Los Angeles (UCLA</a:t>
            </a:r>
            <a:r>
              <a:rPr lang="en-US" sz="2000" dirty="0" smtClean="0"/>
              <a:t>)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400" dirty="0" smtClean="0"/>
              <a:t>Administered an online survey between Feb and March 2013 at each campus: </a:t>
            </a:r>
          </a:p>
          <a:p>
            <a:pPr lvl="1"/>
            <a:r>
              <a:rPr lang="en-US" sz="2000" dirty="0" smtClean="0"/>
              <a:t>Campus community contacted </a:t>
            </a:r>
            <a:r>
              <a:rPr lang="en-US" sz="2000" dirty="0" smtClean="0"/>
              <a:t>via </a:t>
            </a:r>
            <a:r>
              <a:rPr lang="en-US" sz="2000" dirty="0"/>
              <a:t>official e-mail </a:t>
            </a:r>
            <a:r>
              <a:rPr lang="en-US" sz="2000" dirty="0" smtClean="0"/>
              <a:t>addresses</a:t>
            </a:r>
          </a:p>
          <a:p>
            <a:endParaRPr lang="en-US" sz="2400" dirty="0"/>
          </a:p>
          <a:p>
            <a:r>
              <a:rPr lang="en-US" sz="2400" dirty="0" smtClean="0"/>
              <a:t>Two types of pedestrian and bicycle safety data requested: </a:t>
            </a:r>
          </a:p>
          <a:p>
            <a:pPr lvl="1"/>
            <a:r>
              <a:rPr lang="en-US" sz="2000" dirty="0" smtClean="0"/>
              <a:t>Previous crash experiences </a:t>
            </a:r>
          </a:p>
          <a:p>
            <a:pPr lvl="1"/>
            <a:r>
              <a:rPr lang="en-US" sz="2000" dirty="0" smtClean="0"/>
              <a:t>Perceived hazardous locations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5B095-DD89-4D2E-9708-C283B1799BA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6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9&quot;/&gt;&lt;/object&gt;&lt;object type=&quot;3&quot; unique_id=&quot;10256&quot;&gt;&lt;property id=&quot;20148&quot; value=&quot;5&quot;/&gt;&lt;property id=&quot;20300&quot; value=&quot;Slide 25 - &amp;quot;Collision Data&amp;#x0D;&amp;#x0A;Different sources&amp;quot;&quot;/&gt;&lt;property id=&quot;20307&quot; value=&quot;265&quot;/&gt;&lt;/object&gt;&lt;object type=&quot;3&quot; unique_id=&quot;10257&quot;&gt;&lt;property id=&quot;20148&quot; value=&quot;5&quot;/&gt;&lt;property id=&quot;20300&quot; value=&quot;Slide 26 - &amp;quot;Collision Data&amp;#x0D;&amp;#x0A;SWITRS (1999-2008)&amp;quot;&quot;/&gt;&lt;property id=&quot;20307&quot; value=&quot;263&quot;/&gt;&lt;/object&gt;&lt;object type=&quot;3&quot; unique_id=&quot;10258&quot;&gt;&lt;property id=&quot;20148&quot; value=&quot;5&quot;/&gt;&lt;property id=&quot;20300&quot; value=&quot;Slide 27 - &amp;quot;Collision Data&amp;#x0D;&amp;#x0A;SWITRS (1999-2008); Matched to intersection&amp;quot;&quot;/&gt;&lt;property id=&quot;20307&quot; value=&quot;264&quot;/&gt;&lt;/object&gt;&lt;object type=&quot;3&quot; unique_id=&quot;10442&quot;&gt;&lt;property id=&quot;20148&quot; value=&quot;5&quot;/&gt;&lt;property id=&quot;20300&quot; value=&quot;Slide 28 - &amp;quot;Collision Data&amp;#x0D;&amp;#x0A;UCPD (2003-2010)&amp;quot;&quot;/&gt;&lt;property id=&quot;20307&quot; value=&quot;266&quot;/&gt;&lt;/object&gt;&lt;object type=&quot;3&quot; unique_id=&quot;10443&quot;&gt;&lt;property id=&quot;20148&quot; value=&quot;5&quot;/&gt;&lt;property id=&quot;20300&quot; value=&quot;Slide 29 - &amp;quot;Collision Data&amp;#x0D;&amp;#x0A;UCOP (2000-2010)&amp;quot;&quot;/&gt;&lt;property id=&quot;20307&quot; value=&quot;267&quot;/&gt;&lt;/object&gt;&lt;object type=&quot;3&quot; unique_id=&quot;10489&quot;&gt;&lt;property id=&quot;20148&quot; value=&quot;5&quot;/&gt;&lt;property id=&quot;20300&quot; value=&quot;Slide 4 - &amp;quot;Data Collection&amp;#x0D;&amp;#x0A;Three layers&amp;quot;&quot;/&gt;&lt;property id=&quot;20307&quot; value=&quot;269&quot;/&gt;&lt;/object&gt;&lt;object type=&quot;3&quot; unique_id=&quot;10570&quot;&gt;&lt;property id=&quot;20148&quot; value=&quot;5&quot;/&gt;&lt;property id=&quot;20300&quot; value=&quot;Slide 9 - &amp;quot;Operations Data&amp;#x0D;&amp;#x0A;Pedestrians, bicycles, and automobiles&amp;quot;&quot;/&gt;&lt;property id=&quot;20307&quot; value=&quot;272&quot;/&gt;&lt;/object&gt;&lt;object type=&quot;3&quot; unique_id=&quot;10937&quot;&gt;&lt;property id=&quot;20148&quot; value=&quot;5&quot;/&gt;&lt;property id=&quot;20300&quot; value=&quot;Slide 19 - &amp;quot;Operations Data&amp;#x0D;&amp;#x0A;Space Syntax&amp;quot;&quot;/&gt;&lt;property id=&quot;20307&quot; value=&quot;274&quot;/&gt;&lt;/object&gt;&lt;object type=&quot;3&quot; unique_id=&quot;11508&quot;&gt;&lt;property id=&quot;20148&quot; value=&quot;5&quot;/&gt;&lt;property id=&quot;20300&quot; value=&quot;Slide 2 - &amp;quot;Agenda&amp;quot;&quot;/&gt;&lt;property id=&quot;20307&quot; value=&quot;275&quot;/&gt;&lt;/object&gt;&lt;object type=&quot;3&quot; unique_id=&quot;11574&quot;&gt;&lt;property id=&quot;20148&quot; value=&quot;5&quot;/&gt;&lt;property id=&quot;20300&quot; value=&quot;Slide 6 - &amp;quot;Data Collection&amp;#x0D;&amp;#x0A;Three layers&amp;quot;&quot;/&gt;&lt;property id=&quot;20307&quot; value=&quot;277&quot;/&gt;&lt;/object&gt;&lt;object type=&quot;3&quot; unique_id=&quot;11719&quot;&gt;&lt;property id=&quot;20148&quot; value=&quot;5&quot;/&gt;&lt;property id=&quot;20300&quot; value=&quot;Slide 3 - &amp;quot;Data Collection Efforts&amp;quot;&quot;/&gt;&lt;property id=&quot;20307&quot; value=&quot;278&quot;/&gt;&lt;/object&gt;&lt;object type=&quot;3&quot; unique_id=&quot;11720&quot;&gt;&lt;property id=&quot;20148&quot; value=&quot;5&quot;/&gt;&lt;property id=&quot;20300&quot; value=&quot;Slide 44 - &amp;quot;Complete Streets&amp;quot;&quot;/&gt;&lt;property id=&quot;20307&quot; value=&quot;279&quot;/&gt;&lt;/object&gt;&lt;object type=&quot;3&quot; unique_id=&quot;11721&quot;&gt;&lt;property id=&quot;20148&quot; value=&quot;5&quot;/&gt;&lt;property id=&quot;20300&quot; value=&quot;Slide 46 - &amp;quot;Prioritization Framework&amp;quot;&quot;/&gt;&lt;property id=&quot;20307&quot; value=&quot;280&quot;/&gt;&lt;/object&gt;&lt;object type=&quot;3&quot; unique_id=&quot;11722&quot;&gt;&lt;property id=&quot;20148&quot; value=&quot;5&quot;/&gt;&lt;property id=&quot;20300&quot; value=&quot;Slide 52 - &amp;quot;Next Steps&amp;quot;&quot;/&gt;&lt;property id=&quot;20307&quot; value=&quot;281&quot;/&gt;&lt;/object&gt;&lt;object type=&quot;3&quot; unique_id=&quot;11744&quot;&gt;&lt;property id=&quot;20148&quot; value=&quot;5&quot;/&gt;&lt;property id=&quot;20300&quot; value=&quot;Slide 5 - &amp;quot;Data Collection&amp;#x0D;&amp;#x0A;Three layers&amp;quot;&quot;/&gt;&lt;property id=&quot;20307&quot; value=&quot;282&quot;/&gt;&lt;/object&gt;&lt;object type=&quot;3&quot; unique_id=&quot;11745&quot;&gt;&lt;property id=&quot;20148&quot; value=&quot;5&quot;/&gt;&lt;property id=&quot;20300&quot; value=&quot;Slide 10 - &amp;quot;Operations Data&amp;#x0D;&amp;#x0A;EcoCounter locations&amp;quot;&quot;/&gt;&lt;property id=&quot;20307&quot; value=&quot;283&quot;/&gt;&lt;/object&gt;&lt;object type=&quot;3&quot; unique_id=&quot;11748&quot;&gt;&lt;property id=&quot;20148&quot; value=&quot;5&quot;/&gt;&lt;property id=&quot;20300&quot; value=&quot;Slide 31 - &amp;quot;GIS Demonstration&amp;quot;&quot;/&gt;&lt;property id=&quot;20307&quot; value=&quot;286&quot;/&gt;&lt;/object&gt;&lt;object type=&quot;3&quot; unique_id=&quot;12736&quot;&gt;&lt;property id=&quot;20148&quot; value=&quot;5&quot;/&gt;&lt;property id=&quot;20300&quot; value=&quot;Slide 16 - &amp;quot;Operations Data&amp;#x0D;&amp;#x0A;Manual counts&amp;quot;&quot;/&gt;&lt;property id=&quot;20307&quot; value=&quot;293&quot;/&gt;&lt;/object&gt;&lt;object type=&quot;3&quot; unique_id=&quot;12897&quot;&gt;&lt;property id=&quot;20148&quot; value=&quot;5&quot;/&gt;&lt;property id=&quot;20300&quot; value=&quot;Slide 11 - &amp;quot;Operations Data&amp;#x0D;&amp;#x0A;EcoCounter-North of Barrows Hall&amp;quot;&quot;/&gt;&lt;property id=&quot;20307&quot; value=&quot;294&quot;/&gt;&lt;/object&gt;&lt;object type=&quot;3&quot; unique_id=&quot;12997&quot;&gt;&lt;property id=&quot;20148&quot; value=&quot;5&quot;/&gt;&lt;property id=&quot;20300&quot; value=&quot;Slide 12 - &amp;quot;Operations Data&amp;#x0D;&amp;#x0A;EcoCounter-South of Haviland Hall&amp;quot;&quot;/&gt;&lt;property id=&quot;20307&quot; value=&quot;295&quot;/&gt;&lt;/object&gt;&lt;object type=&quot;3&quot; unique_id=&quot;13100&quot;&gt;&lt;property id=&quot;20148&quot; value=&quot;5&quot;/&gt;&lt;property id=&quot;20300&quot; value=&quot;Slide 45 - &amp;quot;Complete Streets &amp;#x0D;&amp;#x0A;www.completestreets.org&amp;quot;&quot;/&gt;&lt;property id=&quot;20307&quot; value=&quot;296&quot;/&gt;&lt;/object&gt;&lt;object type=&quot;3&quot; unique_id=&quot;13511&quot;&gt;&lt;property id=&quot;20148&quot; value=&quot;5&quot;/&gt;&lt;property id=&quot;20300&quot; value=&quot;Slide 17 - &amp;quot;Operations Data&amp;#x0D;&amp;#x0A;Manual counts - North Gate&amp;quot;&quot;/&gt;&lt;property id=&quot;20307&quot; value=&quot;297&quot;/&gt;&lt;/object&gt;&lt;object type=&quot;3&quot; unique_id=&quot;13512&quot;&gt;&lt;property id=&quot;20148&quot; value=&quot;5&quot;/&gt;&lt;property id=&quot;20300&quot; value=&quot;Slide 18 - &amp;quot;Operations Data&amp;#x0D;&amp;#x0A;Manual counts – Bancroft &amp;amp; College&amp;quot;&quot;/&gt;&lt;property id=&quot;20307&quot; value=&quot;298&quot;/&gt;&lt;/object&gt;&lt;object type=&quot;3&quot; unique_id=&quot;13729&quot;&gt;&lt;property id=&quot;20148&quot; value=&quot;5&quot;/&gt;&lt;property id=&quot;20300&quot; value=&quot;Slide 7 - &amp;quot;Infrastructure Data&amp;#x0D;&amp;#x0A;City of Berkeley&amp;quot;&quot;/&gt;&lt;property id=&quot;20307&quot; value=&quot;309&quot;/&gt;&lt;/object&gt;&lt;object type=&quot;3&quot; unique_id=&quot;13730&quot;&gt;&lt;property id=&quot;20148&quot; value=&quot;5&quot;/&gt;&lt;property id=&quot;20300&quot; value=&quot;Slide 8 - &amp;quot;Infrastructure Data&amp;#x0D;&amp;#x0A;Field data&amp;quot;&quot;/&gt;&lt;property id=&quot;20307&quot; value=&quot;310&quot;/&gt;&lt;/object&gt;&lt;object type=&quot;3&quot; unique_id=&quot;13731&quot;&gt;&lt;property id=&quot;20148&quot; value=&quot;5&quot;/&gt;&lt;property id=&quot;20300&quot; value=&quot;Slide 32 - &amp;quot;Collision Analysis Method&amp;quot;&quot;/&gt;&lt;property id=&quot;20307&quot; value=&quot;311&quot;/&gt;&lt;/object&gt;&lt;object type=&quot;3&quot; unique_id=&quot;13732&quot;&gt;&lt;property id=&quot;20148&quot; value=&quot;5&quot;/&gt;&lt;property id=&quot;20300&quot; value=&quot;Slide 33 - &amp;quot;Collisions Analysis&amp;#x0D;&amp;#x0A;The Challenges&amp;quot;&quot;/&gt;&lt;property id=&quot;20307&quot; value=&quot;312&quot;/&gt;&lt;/object&gt;&lt;object type=&quot;3&quot; unique_id=&quot;13735&quot;&gt;&lt;property id=&quot;20148&quot; value=&quot;5&quot;/&gt;&lt;property id=&quot;20300&quot; value=&quot;Slide 37 - &amp;quot;City of Berkeley&amp;#x0D;&amp;#x0A;Berkeley Pedestrian Master Plan&amp;quot;&quot;/&gt;&lt;property id=&quot;20307&quot; value=&quot;299&quot;/&gt;&lt;/object&gt;&lt;object type=&quot;3&quot; unique_id=&quot;13736&quot;&gt;&lt;property id=&quot;20148&quot; value=&quot;5&quot;/&gt;&lt;property id=&quot;20300&quot; value=&quot;Slide 38&quot;/&gt;&lt;property id=&quot;20307&quot; value=&quot;300&quot;/&gt;&lt;/object&gt;&lt;object type=&quot;3&quot; unique_id=&quot;13737&quot;&gt;&lt;property id=&quot;20148&quot; value=&quot;5&quot;/&gt;&lt;property id=&quot;20300&quot; value=&quot;Slide 39&quot;/&gt;&lt;property id=&quot;20307&quot; value=&quot;301&quot;/&gt;&lt;/object&gt;&lt;object type=&quot;3&quot; unique_id=&quot;13738&quot;&gt;&lt;property id=&quot;20148&quot; value=&quot;5&quot;/&gt;&lt;property id=&quot;20300&quot; value=&quot;Slide 40&quot;/&gt;&lt;property id=&quot;20307&quot; value=&quot;302&quot;/&gt;&lt;/object&gt;&lt;object type=&quot;3&quot; unique_id=&quot;13739&quot;&gt;&lt;property id=&quot;20148&quot; value=&quot;5&quot;/&gt;&lt;property id=&quot;20300&quot; value=&quot;Slide 41&quot;/&gt;&lt;property id=&quot;20307&quot; value=&quot;303&quot;/&gt;&lt;/object&gt;&lt;object type=&quot;3&quot; unique_id=&quot;13740&quot;&gt;&lt;property id=&quot;20148&quot; value=&quot;5&quot;/&gt;&lt;property id=&quot;20300&quot; value=&quot;Slide 42&quot;/&gt;&lt;property id=&quot;20307&quot; value=&quot;304&quot;/&gt;&lt;/object&gt;&lt;object type=&quot;3&quot; unique_id=&quot;13741&quot;&gt;&lt;property id=&quot;20148&quot; value=&quot;5&quot;/&gt;&lt;property id=&quot;20300&quot; value=&quot;Slide 43 - &amp;quot;Program Recommendations:&amp;#x0D;&amp;#x0A;&amp;amp;#x09;Awareness/Education&amp;#x0D;&amp;#x0A;&amp;amp;#x09;Enforcement&amp;#x0D;&amp;#x0A;&amp;amp;#x09;Encouragement&amp;quot;&quot;/&gt;&lt;property id=&quot;20307&quot; value=&quot;305&quot;/&gt;&lt;/object&gt;&lt;object type=&quot;3&quot; unique_id=&quot;13942&quot;&gt;&lt;property id=&quot;20148&quot; value=&quot;5&quot;/&gt;&lt;property id=&quot;20300&quot; value=&quot;Slide 30 - &amp;quot;Collision Data&amp;#x0D;&amp;#x0A;SWITRS &amp;amp; UCPD&amp;quot;&quot;/&gt;&lt;property id=&quot;20307&quot; value=&quot;316&quot;/&gt;&lt;/object&gt;&lt;object type=&quot;3&quot; unique_id=&quot;14171&quot;&gt;&lt;property id=&quot;20148&quot; value=&quot;5&quot;/&gt;&lt;property id=&quot;20300&quot; value=&quot;Slide 15 - &amp;quot;Operations Data&amp;#x0D;&amp;#x0A;EcoCounter-North of Barrows Hall&amp;quot;&quot;/&gt;&lt;property id=&quot;20307&quot; value=&quot;317&quot;/&gt;&lt;/object&gt;&lt;object type=&quot;3&quot; unique_id=&quot;14172&quot;&gt;&lt;property id=&quot;20148&quot; value=&quot;5&quot;/&gt;&lt;property id=&quot;20300&quot; value=&quot;Slide 13 - &amp;quot;Operations Data&amp;#x0D;&amp;#x0A;EcoCounter-South of Haviland Hall&amp;quot;&quot;/&gt;&lt;property id=&quot;20307&quot; value=&quot;318&quot;/&gt;&lt;/object&gt;&lt;object type=&quot;3&quot; unique_id=&quot;14487&quot;&gt;&lt;property id=&quot;20148&quot; value=&quot;5&quot;/&gt;&lt;property id=&quot;20300&quot; value=&quot;Slide 23 - &amp;quot;Operations Data&amp;#x0D;&amp;#x0A;Pedestrian Exposure Model&amp;quot;&quot;/&gt;&lt;property id=&quot;20307&quot; value=&quot;319&quot;/&gt;&lt;/object&gt;&lt;object type=&quot;3&quot; unique_id=&quot;14848&quot;&gt;&lt;property id=&quot;20148&quot; value=&quot;5&quot;/&gt;&lt;property id=&quot;20300&quot; value=&quot;Slide 47 - &amp;quot;Prioritization Framework&amp;#x0D;&amp;#x0A;Proposed concept&amp;quot;&quot;/&gt;&lt;property id=&quot;20307&quot; value=&quot;320&quot;/&gt;&lt;/object&gt;&lt;object type=&quot;3&quot; unique_id=&quot;14849&quot;&gt;&lt;property id=&quot;20148&quot; value=&quot;5&quot;/&gt;&lt;property id=&quot;20300&quot; value=&quot;Slide 49 - &amp;quot;Prioritization Framework&amp;#x0D;&amp;#x0A;Proposed concept&amp;quot;&quot;/&gt;&lt;property id=&quot;20307&quot; value=&quot;323&quot;/&gt;&lt;/object&gt;&lt;object type=&quot;3&quot; unique_id=&quot;14850&quot;&gt;&lt;property id=&quot;20148&quot; value=&quot;5&quot;/&gt;&lt;property id=&quot;20300&quot; value=&quot;Slide 50 - &amp;quot;Prioritization Framework&amp;#x0D;&amp;#x0A;Proposed concept&amp;quot;&quot;/&gt;&lt;property id=&quot;20307&quot; value=&quot;321&quot;/&gt;&lt;/object&gt;&lt;object type=&quot;3&quot; unique_id=&quot;14851&quot;&gt;&lt;property id=&quot;20148&quot; value=&quot;5&quot;/&gt;&lt;property id=&quot;20300&quot; value=&quot;Slide 51 - &amp;quot;Prioritization Framework&amp;#x0D;&amp;#x0A;Proposed concept&amp;quot;&quot;/&gt;&lt;property id=&quot;20307&quot; value=&quot;322&quot;/&gt;&lt;/object&gt;&lt;object type=&quot;3&quot; unique_id=&quot;15048&quot;&gt;&lt;property id=&quot;20148&quot; value=&quot;5&quot;/&gt;&lt;property id=&quot;20300&quot; value=&quot;Slide 48 - &amp;quot;Prioritization Framework&amp;#x0D;&amp;#x0A;Proposed concept&amp;quot;&quot;/&gt;&lt;property id=&quot;20307&quot; value=&quot;324&quot;/&gt;&lt;/object&gt;&lt;object type=&quot;3&quot; unique_id=&quot;15299&quot;&gt;&lt;property id=&quot;20148&quot; value=&quot;5&quot;/&gt;&lt;property id=&quot;20300&quot; value=&quot;Slide 53 - &amp;quot;Next Steps&amp;#x0D;&amp;#x0A;Short term&amp;quot;&quot;/&gt;&lt;property id=&quot;20307&quot; value=&quot;325&quot;/&gt;&lt;/object&gt;&lt;object type=&quot;3&quot; unique_id=&quot;15555&quot;&gt;&lt;property id=&quot;20148&quot; value=&quot;5&quot;/&gt;&lt;property id=&quot;20300&quot; value=&quot;Slide 34 - &amp;quot;Collisions Analysis&amp;#x0D;&amp;#x0A;The Challenges&amp;quot;&quot;/&gt;&lt;property id=&quot;20307&quot; value=&quot;326&quot;/&gt;&lt;/object&gt;&lt;object type=&quot;3&quot; unique_id=&quot;15556&quot;&gt;&lt;property id=&quot;20148&quot; value=&quot;5&quot;/&gt;&lt;property id=&quot;20300&quot; value=&quot;Slide 35 - &amp;quot;Collisions Analysis&amp;#x0D;&amp;#x0A;The Challenges&amp;quot;&quot;/&gt;&lt;property id=&quot;20307&quot; value=&quot;327&quot;/&gt;&lt;/object&gt;&lt;object type=&quot;3&quot; unique_id=&quot;15659&quot;&gt;&lt;property id=&quot;20148&quot; value=&quot;5&quot;/&gt;&lt;property id=&quot;20300&quot; value=&quot;Slide 36 - &amp;quot;Collisions Analysis&amp;#x0D;&amp;#x0A;The Challenges&amp;quot;&quot;/&gt;&lt;property id=&quot;20307&quot; value=&quot;329&quot;/&gt;&lt;/object&gt;&lt;object type=&quot;3&quot; unique_id=&quot;16016&quot;&gt;&lt;property id=&quot;20148&quot; value=&quot;5&quot;/&gt;&lt;property id=&quot;20300&quot; value=&quot;Slide 20 - &amp;quot;Operations Data&amp;#x0D;&amp;#x0A;Space Syntax&amp;quot;&quot;/&gt;&lt;property id=&quot;20307&quot; value=&quot;331&quot;/&gt;&lt;/object&gt;&lt;object type=&quot;3&quot; unique_id=&quot;16017&quot;&gt;&lt;property id=&quot;20148&quot; value=&quot;5&quot;/&gt;&lt;property id=&quot;20300&quot; value=&quot;Slide 21 - &amp;quot;Operations Data&amp;#x0D;&amp;#x0A;Space Syntax&amp;quot;&quot;/&gt;&lt;property id=&quot;20307&quot; value=&quot;330&quot;/&gt;&lt;/object&gt;&lt;object type=&quot;3&quot; unique_id=&quot;16174&quot;&gt;&lt;property id=&quot;20148&quot; value=&quot;5&quot;/&gt;&lt;property id=&quot;20300&quot; value=&quot;Slide 22 - &amp;quot;Operations Data&amp;#x0D;&amp;#x0A;Space Syntax&amp;quot;&quot;/&gt;&lt;property id=&quot;20307&quot; value=&quot;332&quot;/&gt;&lt;/object&gt;&lt;object type=&quot;3&quot; unique_id=&quot;16281&quot;&gt;&lt;property id=&quot;20148&quot; value=&quot;5&quot;/&gt;&lt;property id=&quot;20300&quot; value=&quot;Slide 14 - &amp;quot;Operations Data&amp;#x0D;&amp;#x0A;EcoCounter-South of Haviland Hall&amp;quot;&quot;/&gt;&lt;property id=&quot;20307&quot; value=&quot;333&quot;/&gt;&lt;/object&gt;&lt;object type=&quot;3&quot; unique_id=&quot;16282&quot;&gt;&lt;property id=&quot;20148&quot; value=&quot;5&quot;/&gt;&lt;property id=&quot;20300&quot; value=&quot;Slide 24 - &amp;quot;Operations Data&amp;#x0D;&amp;#x0A;Pedestrian Exposure Model&amp;quot;&quot;/&gt;&lt;property id=&quot;20307&quot; value=&quot;33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August Worksho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August Workshop</Template>
  <TotalTime>22626</TotalTime>
  <Words>1244</Words>
  <Application>Microsoft Office PowerPoint</Application>
  <PresentationFormat>On-screen Show (4:3)</PresentationFormat>
  <Paragraphs>288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Droid Sans Fallback</vt:lpstr>
      <vt:lpstr>Times New Roman</vt:lpstr>
      <vt:lpstr>August Workshop</vt:lpstr>
      <vt:lpstr>Investigating the underreporting of pedestrian and bicycle crashes in and around university campuses—a “crowdsourcing” approach</vt:lpstr>
      <vt:lpstr>Why Crowdsource Traffic Safety Data?</vt:lpstr>
      <vt:lpstr>Not all crashes get documented</vt:lpstr>
      <vt:lpstr>But people observe these crashes  (from personal experience)</vt:lpstr>
      <vt:lpstr>People also have opinions about traffic safety</vt:lpstr>
      <vt:lpstr>Traffic Safety Management  (using police-reported datasets)</vt:lpstr>
      <vt:lpstr>Understanding crowdsourced crash data</vt:lpstr>
      <vt:lpstr>Perceptions vs Crashes</vt:lpstr>
      <vt:lpstr>Sourcing Safety Data from Campus Community</vt:lpstr>
      <vt:lpstr>Evaluating Four Types of  Traffic Safety Data</vt:lpstr>
      <vt:lpstr>What are the similarities and differences in these datasets?</vt:lpstr>
      <vt:lpstr>Comparing Historical SWITRS and Survey Crashes</vt:lpstr>
      <vt:lpstr>Self-reported Crashes Less Auto-Dominant</vt:lpstr>
      <vt:lpstr>Many survey-reported crashes involved no injuries</vt:lpstr>
      <vt:lpstr>Campus Boundary Effect</vt:lpstr>
      <vt:lpstr>Understanding Perceived Hazardous Locations (PHLs)</vt:lpstr>
      <vt:lpstr>Identifying Clusters of Significance</vt:lpstr>
      <vt:lpstr>High concentrations of PHLs overlapped with future SWITRS crashes</vt:lpstr>
      <vt:lpstr>High concentrations of PHLs overlapped with future SWITRS crashes</vt:lpstr>
      <vt:lpstr>What have we learnt?</vt:lpstr>
      <vt:lpstr>Thank you!</vt:lpstr>
      <vt:lpstr>Reporting Crash Data</vt:lpstr>
      <vt:lpstr>Questions about  Perceived Hazardous Locations</vt:lpstr>
      <vt:lpstr>Four Types of Datasets Available</vt:lpstr>
      <vt:lpstr>Majority of survey crashes occurred within 2-3 years of the survey</vt:lpstr>
      <vt:lpstr>Comparing Off-Campus Crashes between Jan 2010 and Mar 2013</vt:lpstr>
      <vt:lpstr>But people observe these crashes</vt:lpstr>
      <vt:lpstr>Are the PHLs randomly dispersed?</vt:lpstr>
      <vt:lpstr>A greater diversity of crashes documented in survey crashes</vt:lpstr>
      <vt:lpstr>Mapping Collisions Online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 Griswold</dc:creator>
  <cp:lastModifiedBy>Aditya Medury</cp:lastModifiedBy>
  <cp:revision>707</cp:revision>
  <cp:lastPrinted>2013-08-28T16:14:33Z</cp:lastPrinted>
  <dcterms:created xsi:type="dcterms:W3CDTF">2010-09-21T19:46:37Z</dcterms:created>
  <dcterms:modified xsi:type="dcterms:W3CDTF">2017-01-10T12:34:30Z</dcterms:modified>
</cp:coreProperties>
</file>