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4" r:id="rId3"/>
    <p:sldId id="257" r:id="rId4"/>
    <p:sldId id="261" r:id="rId5"/>
    <p:sldId id="258" r:id="rId6"/>
    <p:sldId id="262" r:id="rId7"/>
    <p:sldId id="265" r:id="rId8"/>
    <p:sldId id="266" r:id="rId9"/>
    <p:sldId id="259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31F34-591A-43A6-B5FB-CAB42E9220D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2F1F3-367E-4D89-B263-2531860BC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77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2F1F3-367E-4D89-B263-2531860BC0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4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1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8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7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6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5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7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7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0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1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9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4DF46-0E6A-4386-B7A0-06FE6A36F9B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13FDA-833F-49ED-91B1-E88A56AFF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066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Economics of Shared Mobility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Manville</a:t>
            </a:r>
          </a:p>
          <a:p>
            <a:r>
              <a:rPr lang="en-US" dirty="0" smtClean="0"/>
              <a:t>Cornell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46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Final Wild Card: The Mental Math of TNC Driving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heavily does depreciation weigh in the calculations of TNC drivers? </a:t>
            </a:r>
          </a:p>
          <a:p>
            <a:r>
              <a:rPr lang="en-US" dirty="0" smtClean="0"/>
              <a:t>If people underestimate depreciation costs, they may overestimate their real wage</a:t>
            </a:r>
          </a:p>
          <a:p>
            <a:r>
              <a:rPr lang="en-US" dirty="0" smtClean="0"/>
              <a:t>As vehicles begin to wear out, will we see adjustments in people’s willingness </a:t>
            </a:r>
            <a:r>
              <a:rPr lang="en-US" smtClean="0"/>
              <a:t>to drive?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7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get a ride from someone else?</a:t>
            </a:r>
          </a:p>
          <a:p>
            <a:r>
              <a:rPr lang="en-US" dirty="0"/>
              <a:t>A</a:t>
            </a:r>
            <a:r>
              <a:rPr lang="en-US" dirty="0" smtClean="0"/>
              <a:t> problem of </a:t>
            </a:r>
            <a:r>
              <a:rPr lang="en-US" i="1" dirty="0" smtClean="0"/>
              <a:t>information</a:t>
            </a:r>
          </a:p>
          <a:p>
            <a:pPr lvl="1"/>
            <a:r>
              <a:rPr lang="en-US" dirty="0" smtClean="0"/>
              <a:t>Coordination: will rider and driver be in same place?</a:t>
            </a:r>
          </a:p>
          <a:p>
            <a:pPr lvl="1"/>
            <a:r>
              <a:rPr lang="en-US" dirty="0" smtClean="0"/>
              <a:t>Negotiation:  Can they agree on terms?</a:t>
            </a:r>
          </a:p>
          <a:p>
            <a:pPr lvl="1"/>
            <a:r>
              <a:rPr lang="en-US" dirty="0" smtClean="0"/>
              <a:t>Trust: Do rider and driver </a:t>
            </a:r>
            <a:r>
              <a:rPr lang="en-US" i="1" dirty="0" smtClean="0"/>
              <a:t>want </a:t>
            </a:r>
            <a:r>
              <a:rPr lang="en-US" dirty="0" smtClean="0"/>
              <a:t>to share a vehicle?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3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Spectrum of Shared Mobility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385457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Hitchhiking</a:t>
            </a:r>
            <a:r>
              <a:rPr lang="en-US" dirty="0" smtClean="0"/>
              <a:t>: high </a:t>
            </a:r>
            <a:r>
              <a:rPr lang="en-US" dirty="0" smtClean="0"/>
              <a:t>information costs across the board</a:t>
            </a:r>
            <a:endParaRPr lang="en-US" dirty="0" smtClean="0"/>
          </a:p>
          <a:p>
            <a:r>
              <a:rPr lang="en-US" dirty="0" smtClean="0"/>
              <a:t>Dispatch taxi: </a:t>
            </a:r>
            <a:r>
              <a:rPr lang="en-US" dirty="0" smtClean="0"/>
              <a:t>costs fall for riders, </a:t>
            </a:r>
            <a:r>
              <a:rPr lang="en-US" dirty="0" smtClean="0"/>
              <a:t>but </a:t>
            </a:r>
            <a:r>
              <a:rPr lang="en-US" dirty="0" smtClean="0"/>
              <a:t>requires large</a:t>
            </a:r>
            <a:r>
              <a:rPr lang="en-US" dirty="0" smtClean="0"/>
              <a:t> </a:t>
            </a:r>
            <a:r>
              <a:rPr lang="en-US" i="1" dirty="0" smtClean="0"/>
              <a:t>upfront</a:t>
            </a:r>
            <a:r>
              <a:rPr lang="en-US" dirty="0" smtClean="0"/>
              <a:t> </a:t>
            </a:r>
            <a:r>
              <a:rPr lang="en-US" dirty="0" smtClean="0"/>
              <a:t>costs for drivers</a:t>
            </a:r>
            <a:endParaRPr lang="en-US" dirty="0" smtClean="0"/>
          </a:p>
          <a:p>
            <a:r>
              <a:rPr lang="en-US" dirty="0" smtClean="0"/>
              <a:t>Street Hail Taxis: </a:t>
            </a:r>
            <a:r>
              <a:rPr lang="en-US" dirty="0" smtClean="0"/>
              <a:t>Reduces upfront</a:t>
            </a:r>
            <a:r>
              <a:rPr lang="en-US" dirty="0"/>
              <a:t> </a:t>
            </a:r>
            <a:r>
              <a:rPr lang="en-US" dirty="0" smtClean="0"/>
              <a:t>costs, pushes some information costs </a:t>
            </a:r>
            <a:r>
              <a:rPr lang="en-US" dirty="0" smtClean="0"/>
              <a:t>back on riders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AutoShape 2" descr="https://upload.wikimedia.org/wikipedia/commons/e/ec/Walker_Evans_Hitchhidkers_Vicksburg_(vicinity)_March_193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189567"/>
            <a:ext cx="270761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cache2.asset-cache.net/gc/LB0797-001-taxi-dispatcher-using-two-way-radio-gettyimages.jpg?v=1&amp;c=IWSAsset&amp;k=2&amp;d=GVjptr%2BTLelMrD5rfffiuaEiVvO%2BKlEP4b5bLtAkU%2BTdbvR%2BxJsUywhgDmpSVH3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615" y="3429000"/>
            <a:ext cx="234540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assets.nydailynews.com/polopoly_fs/1.1100979!/img/httpImage/image.jpg_gen/derivatives/article_970/taxi23e-1-we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599" y="4648200"/>
            <a:ext cx="2372383" cy="183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3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Common Taxi </a:t>
            </a:r>
            <a:r>
              <a:rPr lang="en-US" dirty="0" smtClean="0"/>
              <a:t>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Quantity </a:t>
            </a:r>
            <a:r>
              <a:rPr lang="en-US" dirty="0" smtClean="0"/>
              <a:t>controls – Limited number of vehicles allowed</a:t>
            </a:r>
          </a:p>
          <a:p>
            <a:r>
              <a:rPr lang="en-US" dirty="0" smtClean="0"/>
              <a:t>Price controls – fares set by authorities</a:t>
            </a:r>
          </a:p>
          <a:p>
            <a:r>
              <a:rPr lang="en-US" dirty="0" smtClean="0"/>
              <a:t>Location controls – Cabs can’t pick up fares in neighboring cities</a:t>
            </a:r>
          </a:p>
          <a:p>
            <a:r>
              <a:rPr lang="en-US" dirty="0" smtClean="0"/>
              <a:t>Combined with a dispatch market that naturally tends toward monopoly, can lead to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dirty="0" smtClean="0"/>
              <a:t>oor service and particularly </a:t>
            </a:r>
            <a:r>
              <a:rPr lang="en-US" i="1" dirty="0" smtClean="0"/>
              <a:t>s</a:t>
            </a:r>
            <a:r>
              <a:rPr lang="en-US" i="1" dirty="0" smtClean="0"/>
              <a:t>hortages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21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TNCs Thrive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Peer-to-Peer app </a:t>
            </a:r>
            <a:r>
              <a:rPr lang="en-US" dirty="0" smtClean="0"/>
              <a:t>can reduce information costs </a:t>
            </a:r>
            <a:r>
              <a:rPr lang="en-US" i="1" dirty="0" smtClean="0"/>
              <a:t>and </a:t>
            </a:r>
            <a:r>
              <a:rPr lang="en-US" dirty="0" smtClean="0"/>
              <a:t>upfront entry costs</a:t>
            </a:r>
          </a:p>
          <a:p>
            <a:pPr lvl="1"/>
            <a:r>
              <a:rPr lang="en-US" dirty="0" smtClean="0"/>
              <a:t>Driver provides the vehicle</a:t>
            </a:r>
          </a:p>
          <a:p>
            <a:pPr lvl="1"/>
            <a:r>
              <a:rPr lang="en-US" dirty="0" smtClean="0"/>
              <a:t>App removes need for dispatch service</a:t>
            </a:r>
          </a:p>
          <a:p>
            <a:pPr lvl="1"/>
            <a:r>
              <a:rPr lang="en-US" dirty="0" smtClean="0"/>
              <a:t>Provides map showing vehicle progress</a:t>
            </a:r>
          </a:p>
          <a:p>
            <a:pPr lvl="1"/>
            <a:r>
              <a:rPr lang="en-US" dirty="0" smtClean="0"/>
              <a:t>Shows driver picture and ratings</a:t>
            </a:r>
          </a:p>
          <a:p>
            <a:pPr lvl="1"/>
            <a:r>
              <a:rPr lang="en-US" dirty="0" smtClean="0"/>
              <a:t>Cashless transaction, digital footprints for trip </a:t>
            </a:r>
            <a:endParaRPr lang="en-US" dirty="0" smtClean="0"/>
          </a:p>
          <a:p>
            <a:pPr lvl="1"/>
            <a:r>
              <a:rPr lang="en-US" dirty="0" smtClean="0"/>
              <a:t>Information gleaned from all app users goes into setting real-time prices that can minimize shortages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8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Surge Pricing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 price controls </a:t>
            </a:r>
          </a:p>
          <a:p>
            <a:r>
              <a:rPr lang="en-US" dirty="0" smtClean="0"/>
              <a:t>No quantity or location controls </a:t>
            </a:r>
          </a:p>
          <a:p>
            <a:r>
              <a:rPr lang="en-US" dirty="0" smtClean="0"/>
              <a:t>Flexible employment means large pool of potential drivers on reserve</a:t>
            </a:r>
          </a:p>
          <a:p>
            <a:r>
              <a:rPr lang="en-US" dirty="0" smtClean="0"/>
              <a:t>Lets rising prices </a:t>
            </a:r>
            <a:r>
              <a:rPr lang="en-US" i="1" dirty="0" smtClean="0"/>
              <a:t>increase supply</a:t>
            </a:r>
            <a:r>
              <a:rPr lang="en-US" dirty="0" smtClean="0"/>
              <a:t>, not just reduce demand</a:t>
            </a:r>
          </a:p>
          <a:p>
            <a:endParaRPr lang="en-US" dirty="0"/>
          </a:p>
        </p:txBody>
      </p:sp>
      <p:pic>
        <p:nvPicPr>
          <p:cNvPr id="2050" name="Picture 2" descr="http://ubermanilatips.com/wp-content/uploads/2015/02/surge-price-ic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363855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9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to the Taxi Industry?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Depends on regulatory response, and extent to which market has unmet demand for trips</a:t>
            </a:r>
          </a:p>
          <a:p>
            <a:r>
              <a:rPr lang="en-US" dirty="0" smtClean="0"/>
              <a:t>If</a:t>
            </a:r>
            <a:r>
              <a:rPr lang="en-US" i="1" dirty="0" smtClean="0"/>
              <a:t> </a:t>
            </a:r>
            <a:r>
              <a:rPr lang="en-US" dirty="0" smtClean="0"/>
              <a:t>TNCs remain less regulated than taxis, and the demand for rides is fixed, TNCs could cannibalize taxi business</a:t>
            </a:r>
          </a:p>
          <a:p>
            <a:pPr lvl="1"/>
            <a:r>
              <a:rPr lang="en-US" dirty="0" smtClean="0"/>
              <a:t>In medallion markets: lost capital, lower leases</a:t>
            </a:r>
          </a:p>
          <a:p>
            <a:pPr lvl="1"/>
            <a:r>
              <a:rPr lang="en-US" dirty="0" smtClean="0"/>
              <a:t>Lost earnings for cab drivers, possibly made up by switching to TNC work</a:t>
            </a:r>
          </a:p>
          <a:p>
            <a:pPr lvl="1"/>
            <a:r>
              <a:rPr lang="en-US" dirty="0" smtClean="0"/>
              <a:t>Full-time driving becomes a less viable occupation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4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TNCs are regulated like dispatch taxis</a:t>
            </a:r>
          </a:p>
          <a:p>
            <a:pPr lvl="1"/>
            <a:r>
              <a:rPr lang="en-US" dirty="0"/>
              <a:t>Puts cabs on an even footing, but might undermine the flexibility that consumers </a:t>
            </a:r>
            <a:r>
              <a:rPr lang="en-US" dirty="0" smtClean="0"/>
              <a:t>like</a:t>
            </a:r>
          </a:p>
          <a:p>
            <a:r>
              <a:rPr lang="en-US" dirty="0"/>
              <a:t>R</a:t>
            </a:r>
            <a:r>
              <a:rPr lang="en-US" dirty="0" smtClean="0"/>
              <a:t>ides-for-hire market grows</a:t>
            </a:r>
          </a:p>
          <a:p>
            <a:pPr lvl="1"/>
            <a:r>
              <a:rPr lang="en-US" dirty="0"/>
              <a:t>TNCs could thrive without </a:t>
            </a:r>
            <a:r>
              <a:rPr lang="en-US" dirty="0" smtClean="0"/>
              <a:t>cannibalizing </a:t>
            </a:r>
            <a:r>
              <a:rPr lang="en-US" dirty="0"/>
              <a:t>taxi </a:t>
            </a:r>
            <a:r>
              <a:rPr lang="en-US" dirty="0" smtClean="0"/>
              <a:t>driver revenue (but might harm medallion value)</a:t>
            </a:r>
          </a:p>
          <a:p>
            <a:r>
              <a:rPr lang="en-US" i="1" dirty="0" smtClean="0"/>
              <a:t>Dispatch</a:t>
            </a:r>
            <a:r>
              <a:rPr lang="en-US" dirty="0" smtClean="0"/>
              <a:t> taxi regulation is reduced</a:t>
            </a:r>
            <a:endParaRPr lang="en-US" i="1" dirty="0" smtClean="0"/>
          </a:p>
          <a:p>
            <a:pPr lvl="1"/>
            <a:r>
              <a:rPr lang="en-US" dirty="0" smtClean="0"/>
              <a:t>More cabs, fewer location controls, flexible prices</a:t>
            </a:r>
          </a:p>
          <a:p>
            <a:pPr lvl="1"/>
            <a:r>
              <a:rPr lang="en-US" dirty="0" smtClean="0"/>
              <a:t>Taxis can compete on service, but especially in medallion markets owners might feel this is unfair</a:t>
            </a:r>
          </a:p>
        </p:txBody>
      </p:sp>
    </p:spTree>
    <p:extLst>
      <p:ext uri="{BB962C8B-B14F-4D97-AF65-F5344CB8AC3E}">
        <p14:creationId xmlns:p14="http://schemas.microsoft.com/office/powerpoint/2010/main" val="79149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Could TNCs Become </a:t>
            </a:r>
            <a:r>
              <a:rPr lang="en-US" dirty="0" smtClean="0"/>
              <a:t>Monopolists?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/>
          <a:lstStyle/>
          <a:p>
            <a:r>
              <a:rPr lang="en-US" dirty="0" smtClean="0"/>
              <a:t>Uber and Lyft have market power</a:t>
            </a:r>
          </a:p>
          <a:p>
            <a:r>
              <a:rPr lang="en-US" dirty="0" smtClean="0"/>
              <a:t>Less likely they will be able to restrain competition</a:t>
            </a:r>
          </a:p>
          <a:p>
            <a:pPr lvl="1"/>
            <a:r>
              <a:rPr lang="en-US" dirty="0" smtClean="0"/>
              <a:t>Low entry barriers, again</a:t>
            </a:r>
          </a:p>
          <a:p>
            <a:pPr lvl="1"/>
            <a:r>
              <a:rPr lang="en-US" dirty="0" smtClean="0"/>
              <a:t>People can drive for both firms</a:t>
            </a:r>
            <a:endParaRPr lang="en-US" dirty="0"/>
          </a:p>
        </p:txBody>
      </p:sp>
      <p:pic>
        <p:nvPicPr>
          <p:cNvPr id="1026" name="Picture 2" descr="https://contentequalsmoney.com/wp-content/uploads/2013/05/Coke-and-Peps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419600"/>
            <a:ext cx="2656216" cy="2290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.stack.imgur.com/icOc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4" y="4495571"/>
            <a:ext cx="3430586" cy="2138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91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465</Words>
  <Application>Microsoft Office PowerPoint</Application>
  <PresentationFormat>On-screen Show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Economics of Shared Mobility</vt:lpstr>
      <vt:lpstr>The Basic Problem</vt:lpstr>
      <vt:lpstr>A Spectrum of Shared Mobility</vt:lpstr>
      <vt:lpstr>Some Common Taxi Regulations</vt:lpstr>
      <vt:lpstr>Why TNCs Thrive</vt:lpstr>
      <vt:lpstr>Why Surge Pricing Works</vt:lpstr>
      <vt:lpstr>What Happens to the Taxi Industry?</vt:lpstr>
      <vt:lpstr>Other Scenarios</vt:lpstr>
      <vt:lpstr>Could TNCs Become Monopolists?</vt:lpstr>
      <vt:lpstr>A Final Wild Card: The Mental Math of TNC Driving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Manville</dc:creator>
  <cp:lastModifiedBy>Mike Manville</cp:lastModifiedBy>
  <cp:revision>10</cp:revision>
  <dcterms:created xsi:type="dcterms:W3CDTF">2016-01-05T19:39:19Z</dcterms:created>
  <dcterms:modified xsi:type="dcterms:W3CDTF">2016-01-07T14:43:29Z</dcterms:modified>
</cp:coreProperties>
</file>