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34"/>
  </p:notesMasterIdLst>
  <p:sldIdLst>
    <p:sldId id="256" r:id="rId2"/>
    <p:sldId id="357" r:id="rId3"/>
    <p:sldId id="374" r:id="rId4"/>
    <p:sldId id="384" r:id="rId5"/>
    <p:sldId id="389" r:id="rId6"/>
    <p:sldId id="394" r:id="rId7"/>
    <p:sldId id="392" r:id="rId8"/>
    <p:sldId id="390" r:id="rId9"/>
    <p:sldId id="393" r:id="rId10"/>
    <p:sldId id="362" r:id="rId11"/>
    <p:sldId id="364" r:id="rId12"/>
    <p:sldId id="385" r:id="rId13"/>
    <p:sldId id="358" r:id="rId14"/>
    <p:sldId id="359" r:id="rId15"/>
    <p:sldId id="360" r:id="rId16"/>
    <p:sldId id="349" r:id="rId17"/>
    <p:sldId id="350" r:id="rId18"/>
    <p:sldId id="369" r:id="rId19"/>
    <p:sldId id="388" r:id="rId20"/>
    <p:sldId id="352" r:id="rId21"/>
    <p:sldId id="353" r:id="rId22"/>
    <p:sldId id="354" r:id="rId23"/>
    <p:sldId id="355" r:id="rId24"/>
    <p:sldId id="356" r:id="rId25"/>
    <p:sldId id="370" r:id="rId26"/>
    <p:sldId id="372" r:id="rId27"/>
    <p:sldId id="377" r:id="rId28"/>
    <p:sldId id="378" r:id="rId29"/>
    <p:sldId id="366" r:id="rId30"/>
    <p:sldId id="386" r:id="rId31"/>
    <p:sldId id="387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118"/>
    <a:srgbClr val="536895"/>
    <a:srgbClr val="71BD1F"/>
    <a:srgbClr val="901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79" autoAdjust="0"/>
  </p:normalViewPr>
  <p:slideViewPr>
    <p:cSldViewPr snapToGrid="0" snapToObjects="1">
      <p:cViewPr varScale="1">
        <p:scale>
          <a:sx n="73" d="100"/>
          <a:sy n="73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issertation%20Analysis:Latent%20Class%20using%20Mplus:Identifying%20classes:Identifying%20classes%20Jan%202015:Identifying%20classes%20January%202015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mralph:Dropbox:Research:Dissertation:Drafts:Publishing%20from%20the%20Diss:Return%20to%20driving:Graphs%20return%20to%20driving:Returning%20to%20driving%20graphs%20July%202015.xlsx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mralph:Dropbox:Research:Dissertation:Drafts:Publishing%20from%20the%20Diss:Return%20to%20driving:Graphs%20return%20to%20driving:Returning%20to%20driving%20graphs%20July%202015.xlsx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rafts:Publishing%20from%20the%20Diss:Return%20to%20driving:Graphs%20return%20to%20driving:Returning%20to%20driving%20graphs%20July%20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rafts:Publishing%20from%20the%20Diss:Return%20to%20driving:Graphs%20return%20to%20driving:Returning%20to%20driving%20graphs%20July%20201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rafts:Publishing%20from%20the%20Diss:Return%20to%20driving:Graphs%20return%20to%20driving:Returning%20to%20driving%20graphs%20July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issertation%20Analysis:Latent%20Class%20using%20Mplus:Identifying%20classes:Identifying%20classes%20Jan%202015:Feb%202015%20Analysis%20by%20chapter:Roles%20chapter%20March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issertation%20Analysis:Latent%20Class%20using%20Mplus:Identifying%20classes:Identifying%20classes%20Jan%202015:Feb%202015%20Analysis%20by%20chapter:Resources%20chapter%20March%20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issertation%20Analysis:Latent%20Class%20using%20Mplus:Identifying%20classes:Identifying%20classes%20Jan%202015:Feb%202015%20Analysis%20by%20chapter:Resources%20chapter%20March%20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issertation%20Analysis:Latent%20Class%20using%20Mplus:Identifying%20classes:Identifying%20classes%20Jan%202015:Feb%202015%20Analysis%20by%20chapter:Resources%20chapter%20March%2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issertation%20Analysis:Latent%20Class%20using%20Mplus:Identifying%20classes:Identifying%20classes%20Jan%202015:Feb%202015%20Analysis%20by%20chapter:Resources%20chapter%20March%20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mralph:Dropbox:Research:Dissertation:Dissertation%20Analysis:Latent%20Class%20using%20Mplus:Identifying%20classes:Identifying%20classes%20Jan%202015:Feb%202015%20Analysis%20by%20chapter:Resources%20chapter%20March%20201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mralph:Dropbox:Research:Dissertation:Drafts:Publishing%20from%20the%20Diss:Return%20to%20driving:Graphs%20return%20to%20driving:Returning%20to%20driving%20graphs%20July%202015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mralph:Dropbox:Research:Dissertation:Drafts:Publishing%20from%20the%20Diss:Return%20to%20driving:Graphs%20return%20to%20driving:Returning%20to%20driving%20graphs%20July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>
                <a:latin typeface="Georgia"/>
                <a:cs typeface="Georgia"/>
              </a:defRPr>
            </a:pPr>
            <a:r>
              <a:rPr lang="en-US" sz="2000" dirty="0" smtClean="0">
                <a:latin typeface="Georgia"/>
                <a:cs typeface="Georgia"/>
              </a:rPr>
              <a:t>Change</a:t>
            </a:r>
            <a:r>
              <a:rPr lang="en-US" sz="2000" baseline="0" dirty="0" smtClean="0">
                <a:latin typeface="Georgia"/>
                <a:cs typeface="Georgia"/>
              </a:rPr>
              <a:t> in the prevalence of the traveler types </a:t>
            </a:r>
          </a:p>
          <a:p>
            <a:pPr>
              <a:defRPr sz="2000">
                <a:latin typeface="Georgia"/>
                <a:cs typeface="Georgia"/>
              </a:defRPr>
            </a:pPr>
            <a:r>
              <a:rPr lang="en-US" sz="2000" baseline="0" dirty="0" smtClean="0">
                <a:latin typeface="Georgia"/>
                <a:cs typeface="Georgia"/>
              </a:rPr>
              <a:t>(1995 to 2009)</a:t>
            </a:r>
            <a:endParaRPr lang="en-US" sz="2000" dirty="0">
              <a:latin typeface="Georgia"/>
              <a:cs typeface="Georgia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year_change!$K$32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rgbClr val="536895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year_change!$K$24</c:f>
                <c:numCache>
                  <c:formatCode>General</c:formatCode>
                  <c:ptCount val="1"/>
                  <c:pt idx="0">
                    <c:v>1.5959104000000002E-2</c:v>
                  </c:pt>
                </c:numCache>
              </c:numRef>
            </c:plus>
            <c:minus>
              <c:numRef>
                <c:f>year_change!$K$24</c:f>
                <c:numCache>
                  <c:formatCode>General</c:formatCode>
                  <c:ptCount val="1"/>
                  <c:pt idx="0">
                    <c:v>1.5959104000000002E-2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year_change!$J$33</c:f>
              <c:strCache>
                <c:ptCount val="1"/>
                <c:pt idx="0">
                  <c:v>1995_x000d_ to 2009</c:v>
                </c:pt>
              </c:strCache>
            </c:strRef>
          </c:cat>
          <c:val>
            <c:numRef>
              <c:f>year_change!$K$33</c:f>
              <c:numCache>
                <c:formatCode>0%</c:formatCode>
                <c:ptCount val="1"/>
                <c:pt idx="0">
                  <c:v>-3.6362899999999997E-2</c:v>
                </c:pt>
              </c:numCache>
            </c:numRef>
          </c:val>
        </c:ser>
        <c:ser>
          <c:idx val="1"/>
          <c:order val="1"/>
          <c:tx>
            <c:strRef>
              <c:f>year_change!$L$32</c:f>
              <c:strCache>
                <c:ptCount val="1"/>
                <c:pt idx="0">
                  <c:v>Trekker</c:v>
                </c:pt>
              </c:strCache>
            </c:strRef>
          </c:tx>
          <c:spPr>
            <a:solidFill>
              <a:srgbClr val="901687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year_change!$L$24</c:f>
                <c:numCache>
                  <c:formatCode>General</c:formatCode>
                  <c:ptCount val="1"/>
                  <c:pt idx="0">
                    <c:v>7.3325559999999996E-3</c:v>
                  </c:pt>
                </c:numCache>
              </c:numRef>
            </c:plus>
            <c:minus>
              <c:numRef>
                <c:f>year_change!$L$24</c:f>
                <c:numCache>
                  <c:formatCode>General</c:formatCode>
                  <c:ptCount val="1"/>
                  <c:pt idx="0">
                    <c:v>7.3325559999999996E-3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year_change!$J$33</c:f>
              <c:strCache>
                <c:ptCount val="1"/>
                <c:pt idx="0">
                  <c:v>1995_x000d_ to 2009</c:v>
                </c:pt>
              </c:strCache>
            </c:strRef>
          </c:cat>
          <c:val>
            <c:numRef>
              <c:f>year_change!$L$33</c:f>
              <c:numCache>
                <c:formatCode>0%</c:formatCode>
                <c:ptCount val="1"/>
                <c:pt idx="0">
                  <c:v>-1.0551899999999999E-2</c:v>
                </c:pt>
              </c:numCache>
            </c:numRef>
          </c:val>
        </c:ser>
        <c:ser>
          <c:idx val="2"/>
          <c:order val="2"/>
          <c:tx>
            <c:strRef>
              <c:f>year_change!$M$32</c:f>
              <c:strCache>
                <c:ptCount val="1"/>
                <c:pt idx="0">
                  <c:v>Multimodal</c:v>
                </c:pt>
              </c:strCache>
            </c:strRef>
          </c:tx>
          <c:spPr>
            <a:solidFill>
              <a:srgbClr val="71BD1F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year_change!$M$24</c:f>
                <c:numCache>
                  <c:formatCode>General</c:formatCode>
                  <c:ptCount val="1"/>
                  <c:pt idx="0">
                    <c:v>6.3817600000000002E-3</c:v>
                  </c:pt>
                </c:numCache>
              </c:numRef>
            </c:plus>
            <c:minus>
              <c:numRef>
                <c:f>year_change!$M$24</c:f>
                <c:numCache>
                  <c:formatCode>General</c:formatCode>
                  <c:ptCount val="1"/>
                  <c:pt idx="0">
                    <c:v>6.3817600000000002E-3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year_change!$J$33</c:f>
              <c:strCache>
                <c:ptCount val="1"/>
                <c:pt idx="0">
                  <c:v>1995_x000d_ to 2009</c:v>
                </c:pt>
              </c:strCache>
            </c:strRef>
          </c:cat>
          <c:val>
            <c:numRef>
              <c:f>year_change!$M$33</c:f>
              <c:numCache>
                <c:formatCode>0%</c:formatCode>
                <c:ptCount val="1"/>
                <c:pt idx="0">
                  <c:v>9.9696999999999997E-3</c:v>
                </c:pt>
              </c:numCache>
            </c:numRef>
          </c:val>
        </c:ser>
        <c:ser>
          <c:idx val="3"/>
          <c:order val="3"/>
          <c:tx>
            <c:strRef>
              <c:f>year_change!$N$32</c:f>
              <c:strCache>
                <c:ptCount val="1"/>
                <c:pt idx="0">
                  <c:v>Car-less</c:v>
                </c:pt>
              </c:strCache>
            </c:strRef>
          </c:tx>
          <c:spPr>
            <a:solidFill>
              <a:srgbClr val="FE9118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year_change!$N$24</c:f>
                <c:numCache>
                  <c:formatCode>General</c:formatCode>
                  <c:ptCount val="1"/>
                  <c:pt idx="0">
                    <c:v>1.386308E-2</c:v>
                  </c:pt>
                </c:numCache>
              </c:numRef>
            </c:plus>
            <c:minus>
              <c:numRef>
                <c:f>year_change!$N$24</c:f>
                <c:numCache>
                  <c:formatCode>General</c:formatCode>
                  <c:ptCount val="1"/>
                  <c:pt idx="0">
                    <c:v>1.386308E-2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year_change!$J$33</c:f>
              <c:strCache>
                <c:ptCount val="1"/>
                <c:pt idx="0">
                  <c:v>1995_x000d_ to 2009</c:v>
                </c:pt>
              </c:strCache>
            </c:strRef>
          </c:cat>
          <c:val>
            <c:numRef>
              <c:f>year_change!$N$33</c:f>
              <c:numCache>
                <c:formatCode>0%</c:formatCode>
                <c:ptCount val="1"/>
                <c:pt idx="0">
                  <c:v>3.6945100000000002E-2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3373128"/>
        <c:axId val="203378224"/>
      </c:barChart>
      <c:catAx>
        <c:axId val="2033731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high"/>
        <c:crossAx val="203378224"/>
        <c:crosses val="autoZero"/>
        <c:auto val="1"/>
        <c:lblAlgn val="ctr"/>
        <c:lblOffset val="100"/>
        <c:noMultiLvlLbl val="0"/>
      </c:catAx>
      <c:valAx>
        <c:axId val="203378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Percentage point change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crossAx val="203373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392900040037368"/>
          <c:y val="0.89043230491130243"/>
          <c:w val="0.82841318563993049"/>
          <c:h val="9.7894543337724807E-2"/>
        </c:manualLayout>
      </c:layout>
      <c:overlay val="0"/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>
          <a:latin typeface="Avenir Book"/>
          <a:cs typeface="Avenir Book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synthesis!$B$1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rgbClr val="90168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synthesis!$F$2:$F$12</c:f>
                <c:numCache>
                  <c:formatCode>General</c:formatCode>
                  <c:ptCount val="11"/>
                  <c:pt idx="0">
                    <c:v>0.89548479999999997</c:v>
                  </c:pt>
                  <c:pt idx="2">
                    <c:v>1.4428932000000001</c:v>
                  </c:pt>
                  <c:pt idx="3">
                    <c:v>1.9516112000000001</c:v>
                  </c:pt>
                  <c:pt idx="4">
                    <c:v>1.8098836</c:v>
                  </c:pt>
                  <c:pt idx="5">
                    <c:v>1.2837019999999999</c:v>
                  </c:pt>
                  <c:pt idx="7">
                    <c:v>2.6486459999999998</c:v>
                  </c:pt>
                  <c:pt idx="8">
                    <c:v>2.5286743999999999</c:v>
                  </c:pt>
                  <c:pt idx="9">
                    <c:v>2.2094100000000001</c:v>
                  </c:pt>
                  <c:pt idx="10">
                    <c:v>2.5294976</c:v>
                  </c:pt>
                </c:numCache>
              </c:numRef>
            </c:plus>
            <c:minus>
              <c:numRef>
                <c:f>synthesis!$F$2:$F$12</c:f>
                <c:numCache>
                  <c:formatCode>General</c:formatCode>
                  <c:ptCount val="11"/>
                  <c:pt idx="0">
                    <c:v>0.89548479999999997</c:v>
                  </c:pt>
                  <c:pt idx="2">
                    <c:v>1.4428932000000001</c:v>
                  </c:pt>
                  <c:pt idx="3">
                    <c:v>1.9516112000000001</c:v>
                  </c:pt>
                  <c:pt idx="4">
                    <c:v>1.8098836</c:v>
                  </c:pt>
                  <c:pt idx="5">
                    <c:v>1.2837019999999999</c:v>
                  </c:pt>
                  <c:pt idx="7">
                    <c:v>2.6486459999999998</c:v>
                  </c:pt>
                  <c:pt idx="8">
                    <c:v>2.5286743999999999</c:v>
                  </c:pt>
                  <c:pt idx="9">
                    <c:v>2.2094100000000001</c:v>
                  </c:pt>
                  <c:pt idx="10">
                    <c:v>2.5294976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synthesis!$A$2:$A$12</c:f>
              <c:strCache>
                <c:ptCount val="11"/>
                <c:pt idx="0">
                  <c:v>Employed</c:v>
                </c:pt>
                <c:pt idx="2">
                  <c:v>Q1</c:v>
                </c:pt>
                <c:pt idx="3">
                  <c:v>Q2</c:v>
                </c:pt>
                <c:pt idx="4">
                  <c:v>Q4</c:v>
                </c:pt>
                <c:pt idx="5">
                  <c:v>Q5</c:v>
                </c:pt>
                <c:pt idx="7">
                  <c:v>Less than HS</c:v>
                </c:pt>
                <c:pt idx="8">
                  <c:v>Some college</c:v>
                </c:pt>
                <c:pt idx="9">
                  <c:v>College degree</c:v>
                </c:pt>
                <c:pt idx="10">
                  <c:v>Advanced degree</c:v>
                </c:pt>
              </c:strCache>
            </c:strRef>
          </c:cat>
          <c:val>
            <c:numRef>
              <c:f>synthesis!$E$2:$E$12</c:f>
              <c:numCache>
                <c:formatCode>General</c:formatCode>
                <c:ptCount val="11"/>
                <c:pt idx="0">
                  <c:v>2.94198</c:v>
                </c:pt>
                <c:pt idx="2" formatCode="0">
                  <c:v>-1.07308</c:v>
                </c:pt>
                <c:pt idx="3" formatCode="0">
                  <c:v>0.56106999999999996</c:v>
                </c:pt>
                <c:pt idx="4" formatCode="0">
                  <c:v>-0.49969999999999998</c:v>
                </c:pt>
                <c:pt idx="5" formatCode="0">
                  <c:v>-1.3846499999999999</c:v>
                </c:pt>
                <c:pt idx="7" formatCode="0">
                  <c:v>-3.20356</c:v>
                </c:pt>
                <c:pt idx="8" formatCode="0">
                  <c:v>-2.55566</c:v>
                </c:pt>
                <c:pt idx="9" formatCode="0">
                  <c:v>-4.4325299999999999</c:v>
                </c:pt>
                <c:pt idx="10" formatCode="0">
                  <c:v>-4.6817900000000003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587037296"/>
        <c:axId val="587032592"/>
      </c:barChart>
      <c:catAx>
        <c:axId val="5870372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87032592"/>
        <c:crosses val="autoZero"/>
        <c:auto val="1"/>
        <c:lblAlgn val="ctr"/>
        <c:lblOffset val="100"/>
        <c:noMultiLvlLbl val="0"/>
      </c:catAx>
      <c:valAx>
        <c:axId val="587032592"/>
        <c:scaling>
          <c:orientation val="minMax"/>
          <c:max val="5"/>
          <c:min val="-10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587037296"/>
        <c:crosses val="autoZero"/>
        <c:crossBetween val="between"/>
        <c:majorUnit val="5"/>
      </c:valAx>
      <c:spPr>
        <a:ln w="1905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>
          <a:latin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synthesis!$B$1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rgbClr val="71BD1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synthesis!$I$2:$I$12</c:f>
                <c:numCache>
                  <c:formatCode>General</c:formatCode>
                  <c:ptCount val="11"/>
                  <c:pt idx="0">
                    <c:v>0.99863959999999996</c:v>
                  </c:pt>
                  <c:pt idx="2">
                    <c:v>1.7646468</c:v>
                  </c:pt>
                  <c:pt idx="3">
                    <c:v>1.5121792000000001</c:v>
                  </c:pt>
                  <c:pt idx="4">
                    <c:v>1.8779543999999999</c:v>
                  </c:pt>
                  <c:pt idx="5">
                    <c:v>1.7393432</c:v>
                  </c:pt>
                  <c:pt idx="7">
                    <c:v>2.9208311999999998</c:v>
                  </c:pt>
                  <c:pt idx="8">
                    <c:v>2.4482556</c:v>
                  </c:pt>
                  <c:pt idx="9">
                    <c:v>2.6631304</c:v>
                  </c:pt>
                  <c:pt idx="10">
                    <c:v>2.680887999999999</c:v>
                  </c:pt>
                </c:numCache>
              </c:numRef>
            </c:plus>
            <c:minus>
              <c:numRef>
                <c:f>synthesis!$I$2:$I$12</c:f>
                <c:numCache>
                  <c:formatCode>General</c:formatCode>
                  <c:ptCount val="11"/>
                  <c:pt idx="0">
                    <c:v>0.99863959999999996</c:v>
                  </c:pt>
                  <c:pt idx="2">
                    <c:v>1.7646468</c:v>
                  </c:pt>
                  <c:pt idx="3">
                    <c:v>1.5121792000000001</c:v>
                  </c:pt>
                  <c:pt idx="4">
                    <c:v>1.8779543999999999</c:v>
                  </c:pt>
                  <c:pt idx="5">
                    <c:v>1.7393432</c:v>
                  </c:pt>
                  <c:pt idx="7">
                    <c:v>2.9208311999999998</c:v>
                  </c:pt>
                  <c:pt idx="8">
                    <c:v>2.4482556</c:v>
                  </c:pt>
                  <c:pt idx="9">
                    <c:v>2.6631304</c:v>
                  </c:pt>
                  <c:pt idx="10">
                    <c:v>2.680887999999999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synthesis!$A$2:$A$12</c:f>
              <c:strCache>
                <c:ptCount val="11"/>
                <c:pt idx="0">
                  <c:v>Employed</c:v>
                </c:pt>
                <c:pt idx="2">
                  <c:v>Q1</c:v>
                </c:pt>
                <c:pt idx="3">
                  <c:v>Q2</c:v>
                </c:pt>
                <c:pt idx="4">
                  <c:v>Q4</c:v>
                </c:pt>
                <c:pt idx="5">
                  <c:v>Q5</c:v>
                </c:pt>
                <c:pt idx="7">
                  <c:v>Less than HS</c:v>
                </c:pt>
                <c:pt idx="8">
                  <c:v>Some college</c:v>
                </c:pt>
                <c:pt idx="9">
                  <c:v>College degree</c:v>
                </c:pt>
                <c:pt idx="10">
                  <c:v>Advanced degree</c:v>
                </c:pt>
              </c:strCache>
            </c:strRef>
          </c:cat>
          <c:val>
            <c:numRef>
              <c:f>synthesis!$H$2:$H$12</c:f>
              <c:numCache>
                <c:formatCode>General</c:formatCode>
                <c:ptCount val="11"/>
                <c:pt idx="0">
                  <c:v>-1.02766</c:v>
                </c:pt>
                <c:pt idx="2" formatCode="0">
                  <c:v>-0.12939000000000001</c:v>
                </c:pt>
                <c:pt idx="3" formatCode="0">
                  <c:v>-1.7202500000000001</c:v>
                </c:pt>
                <c:pt idx="4" formatCode="0">
                  <c:v>-2.265E-2</c:v>
                </c:pt>
                <c:pt idx="5" formatCode="0">
                  <c:v>-9.7710000000000005E-2</c:v>
                </c:pt>
                <c:pt idx="7" formatCode="0">
                  <c:v>0.61416000000000004</c:v>
                </c:pt>
                <c:pt idx="8" formatCode="0">
                  <c:v>-0.85689000000000004</c:v>
                </c:pt>
                <c:pt idx="9" formatCode="0">
                  <c:v>-0.48133999999999999</c:v>
                </c:pt>
                <c:pt idx="10" formatCode="0">
                  <c:v>-1.01963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587035728"/>
        <c:axId val="587034944"/>
      </c:barChart>
      <c:catAx>
        <c:axId val="5870357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solidFill>
            <a:sysClr val="window" lastClr="FFFFFF">
              <a:lumMod val="85000"/>
            </a:sysClr>
          </a:solidFill>
          <a:ln w="25400">
            <a:solidFill>
              <a:sysClr val="windowText" lastClr="000000"/>
            </a:solidFill>
          </a:ln>
        </c:spPr>
        <c:crossAx val="587034944"/>
        <c:crosses val="autoZero"/>
        <c:auto val="1"/>
        <c:lblAlgn val="ctr"/>
        <c:lblOffset val="100"/>
        <c:noMultiLvlLbl val="0"/>
      </c:catAx>
      <c:valAx>
        <c:axId val="587034944"/>
        <c:scaling>
          <c:orientation val="minMax"/>
          <c:min val="-10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587035728"/>
        <c:crosses val="autoZero"/>
        <c:crossBetween val="between"/>
      </c:valAx>
      <c:spPr>
        <a:ln w="19050">
          <a:solidFill>
            <a:srgbClr val="000000"/>
          </a:solidFill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00">
          <a:latin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Employed</a:t>
            </a:r>
          </a:p>
          <a:p>
            <a:pPr>
              <a:defRPr/>
            </a:pPr>
            <a:r>
              <a:rPr lang="en-US"/>
              <a:t>(Base: Not employed)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employment_effect!$G$3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bg1">
                <a:alpha val="43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employment_effect!$G$7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plus>
            <c:minus>
              <c:numRef>
                <c:f>employment_effect!$G$7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minus>
            <c:spPr>
              <a:ln>
                <a:solidFill>
                  <a:schemeClr val="bg2">
                    <a:lumMod val="50000"/>
                  </a:schemeClr>
                </a:solidFill>
              </a:ln>
            </c:spPr>
          </c:errBars>
          <c:cat>
            <c:strRef>
              <c:f>employment_effect!$F$4</c:f>
              <c:strCache>
                <c:ptCount val="1"/>
                <c:pt idx="0">
                  <c:v>Employed</c:v>
                </c:pt>
              </c:strCache>
            </c:strRef>
          </c:cat>
          <c:val>
            <c:numRef>
              <c:f>employment_effect!$G$4</c:f>
              <c:numCache>
                <c:formatCode>0</c:formatCode>
                <c:ptCount val="1"/>
                <c:pt idx="0">
                  <c:v>-6</c:v>
                </c:pt>
              </c:numCache>
            </c:numRef>
          </c:val>
        </c:ser>
        <c:ser>
          <c:idx val="1"/>
          <c:order val="1"/>
          <c:tx>
            <c:strRef>
              <c:f>employment_effect!$H$3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FE9118">
                <a:alpha val="50000"/>
              </a:srgbClr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employment_effect!$H$7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plus>
            <c:minus>
              <c:numRef>
                <c:f>employment_effect!$H$7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employment_effect!$F$4</c:f>
              <c:strCache>
                <c:ptCount val="1"/>
                <c:pt idx="0">
                  <c:v>Employed</c:v>
                </c:pt>
              </c:strCache>
            </c:strRef>
          </c:cat>
          <c:val>
            <c:numRef>
              <c:f>employment_effect!$H$4</c:f>
              <c:numCache>
                <c:formatCode>0</c:formatCode>
                <c:ptCount val="1"/>
                <c:pt idx="0">
                  <c:v>-8</c:v>
                </c:pt>
              </c:numCache>
            </c:numRef>
          </c:val>
        </c:ser>
        <c:ser>
          <c:idx val="2"/>
          <c:order val="2"/>
          <c:tx>
            <c:strRef>
              <c:f>employment_effect!$I$3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E9118"/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employment_effect!$I$7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plus>
            <c:minus>
              <c:numRef>
                <c:f>employment_effect!$I$7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employment_effect!$F$4</c:f>
              <c:strCache>
                <c:ptCount val="1"/>
                <c:pt idx="0">
                  <c:v>Employed</c:v>
                </c:pt>
              </c:strCache>
            </c:strRef>
          </c:cat>
          <c:val>
            <c:numRef>
              <c:f>employment_effect!$I$4</c:f>
              <c:numCache>
                <c:formatCode>0</c:formatCode>
                <c:ptCount val="1"/>
                <c:pt idx="0">
                  <c:v>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032984"/>
        <c:axId val="587036120"/>
      </c:barChart>
      <c:catAx>
        <c:axId val="58703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5400">
            <a:solidFill>
              <a:schemeClr val="tx1"/>
            </a:solidFill>
          </a:ln>
        </c:spPr>
        <c:crossAx val="587036120"/>
        <c:crosses val="autoZero"/>
        <c:auto val="1"/>
        <c:lblAlgn val="ctr"/>
        <c:lblOffset val="100"/>
        <c:noMultiLvlLbl val="0"/>
      </c:catAx>
      <c:valAx>
        <c:axId val="5870361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587032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73797025371799"/>
          <c:y val="0.31069195244037101"/>
          <c:w val="0.241817585301837"/>
          <c:h val="0.4590647992771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Household income quintile</a:t>
            </a:r>
          </a:p>
          <a:p>
            <a:pPr>
              <a:defRPr/>
            </a:pPr>
            <a:r>
              <a:rPr lang="en-US"/>
              <a:t>(Base: Q3)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adj5_effect!$W$83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bg1">
                <a:alpha val="43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'Macintosh HD:Users:kmralph:Dropbox:Research:Dissertation:Drafts:Drafts of Chapters:New structure of dissertation:Dis chapters 4 April 2015:Dis graphs 4 April 2015:Dis graphs Part II Resources:[Race chapter Feb 2015.xlsx]race_effect'!$W$91:$W$94</c:f>
                <c:numCache>
                  <c:formatCode>General</c:formatCode>
                  <c:ptCount val="4"/>
                  <c:pt idx="0">
                    <c:v>2.7947836000000001</c:v>
                  </c:pt>
                  <c:pt idx="1">
                    <c:v>2.9197923999999991</c:v>
                  </c:pt>
                  <c:pt idx="2">
                    <c:v>2.5050564</c:v>
                  </c:pt>
                  <c:pt idx="3">
                    <c:v>3.6608095999999999</c:v>
                  </c:pt>
                </c:numCache>
              </c:numRef>
            </c:plus>
            <c:minus>
              <c:numRef>
                <c:f>'Macintosh HD:Users:kmralph:Dropbox:Research:Dissertation:Drafts:Drafts of Chapters:New structure of dissertation:Dis chapters 4 April 2015:Dis graphs 4 April 2015:Dis graphs Part II Resources:[Race chapter Feb 2015.xlsx]race_effect'!$W$91:$W$94</c:f>
                <c:numCache>
                  <c:formatCode>General</c:formatCode>
                  <c:ptCount val="4"/>
                  <c:pt idx="0">
                    <c:v>2.7947836000000001</c:v>
                  </c:pt>
                  <c:pt idx="1">
                    <c:v>2.9197923999999991</c:v>
                  </c:pt>
                  <c:pt idx="2">
                    <c:v>2.5050564</c:v>
                  </c:pt>
                  <c:pt idx="3">
                    <c:v>3.6608095999999999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adj5_effect!$V$84:$V$87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Q4</c:v>
                </c:pt>
                <c:pt idx="3">
                  <c:v>Q5</c:v>
                </c:pt>
              </c:strCache>
            </c:strRef>
          </c:cat>
          <c:val>
            <c:numRef>
              <c:f>adj5_effect!$W$84:$W$87</c:f>
              <c:numCache>
                <c:formatCode>0</c:formatCode>
                <c:ptCount val="4"/>
                <c:pt idx="0">
                  <c:v>6.6214999999999966</c:v>
                </c:pt>
                <c:pt idx="1">
                  <c:v>1.1046400000000001</c:v>
                </c:pt>
                <c:pt idx="2">
                  <c:v>-1.8329200000000001</c:v>
                </c:pt>
                <c:pt idx="3">
                  <c:v>-1.5212699999999999</c:v>
                </c:pt>
              </c:numCache>
            </c:numRef>
          </c:val>
        </c:ser>
        <c:ser>
          <c:idx val="1"/>
          <c:order val="1"/>
          <c:tx>
            <c:strRef>
              <c:f>adj5_effect!$X$83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FE9118">
                <a:alpha val="50000"/>
              </a:srgbClr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'Macintosh HD:Users:kmralph:Dropbox:Research:Dissertation:Drafts:Drafts of Chapters:New structure of dissertation:Dis chapters 4 April 2015:Dis graphs 4 April 2015:Dis graphs Part II Resources:[Race chapter Feb 2015.xlsx]race_effect'!$X$91:$X$94</c:f>
                <c:numCache>
                  <c:formatCode>General</c:formatCode>
                  <c:ptCount val="4"/>
                  <c:pt idx="0">
                    <c:v>2.9008587999999991</c:v>
                  </c:pt>
                  <c:pt idx="1">
                    <c:v>4.5235231999999996</c:v>
                  </c:pt>
                  <c:pt idx="2">
                    <c:v>2.26919</c:v>
                  </c:pt>
                  <c:pt idx="3">
                    <c:v>4.6950819999999949</c:v>
                  </c:pt>
                </c:numCache>
              </c:numRef>
            </c:plus>
            <c:minus>
              <c:numRef>
                <c:f>'Macintosh HD:Users:kmralph:Dropbox:Research:Dissertation:Drafts:Drafts of Chapters:New structure of dissertation:Dis chapters 4 April 2015:Dis graphs 4 April 2015:Dis graphs Part II Resources:[Race chapter Feb 2015.xlsx]race_effect'!$X$91:$X$94</c:f>
                <c:numCache>
                  <c:formatCode>General</c:formatCode>
                  <c:ptCount val="4"/>
                  <c:pt idx="0">
                    <c:v>2.9008587999999991</c:v>
                  </c:pt>
                  <c:pt idx="1">
                    <c:v>4.5235231999999996</c:v>
                  </c:pt>
                  <c:pt idx="2">
                    <c:v>2.26919</c:v>
                  </c:pt>
                  <c:pt idx="3">
                    <c:v>4.6950819999999949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adj5_effect!$V$84:$V$87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Q4</c:v>
                </c:pt>
                <c:pt idx="3">
                  <c:v>Q5</c:v>
                </c:pt>
              </c:strCache>
            </c:strRef>
          </c:cat>
          <c:val>
            <c:numRef>
              <c:f>adj5_effect!$X$84:$X$87</c:f>
              <c:numCache>
                <c:formatCode>0</c:formatCode>
                <c:ptCount val="4"/>
                <c:pt idx="0">
                  <c:v>8.3981999999999992</c:v>
                </c:pt>
                <c:pt idx="1">
                  <c:v>1.51017</c:v>
                </c:pt>
                <c:pt idx="2">
                  <c:v>-1.63524</c:v>
                </c:pt>
                <c:pt idx="3">
                  <c:v>-0.23669999999999999</c:v>
                </c:pt>
              </c:numCache>
            </c:numRef>
          </c:val>
        </c:ser>
        <c:ser>
          <c:idx val="2"/>
          <c:order val="2"/>
          <c:tx>
            <c:strRef>
              <c:f>adj5_effect!$Y$83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E9118"/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'Macintosh HD:Users:kmralph:Dropbox:Research:Dissertation:Drafts:Drafts of Chapters:New structure of dissertation:Dis chapters 4 April 2015:Dis graphs 4 April 2015:Dis graphs Part II Resources:[Race chapter Feb 2015.xlsx]race_effect'!$Y$91:$Y$94</c:f>
                <c:numCache>
                  <c:formatCode>General</c:formatCode>
                  <c:ptCount val="4"/>
                  <c:pt idx="0">
                    <c:v>3.5912492</c:v>
                  </c:pt>
                  <c:pt idx="1">
                    <c:v>4.461646</c:v>
                  </c:pt>
                  <c:pt idx="2">
                    <c:v>2.7533099999999999</c:v>
                  </c:pt>
                  <c:pt idx="3">
                    <c:v>4.9952756000000003</c:v>
                  </c:pt>
                </c:numCache>
              </c:numRef>
            </c:plus>
            <c:minus>
              <c:numRef>
                <c:f>'Macintosh HD:Users:kmralph:Dropbox:Research:Dissertation:Drafts:Drafts of Chapters:New structure of dissertation:Dis chapters 4 April 2015:Dis graphs 4 April 2015:Dis graphs Part II Resources:[Race chapter Feb 2015.xlsx]race_effect'!$Y$91:$Y$94</c:f>
                <c:numCache>
                  <c:formatCode>General</c:formatCode>
                  <c:ptCount val="4"/>
                  <c:pt idx="0">
                    <c:v>3.5912492</c:v>
                  </c:pt>
                  <c:pt idx="1">
                    <c:v>4.461646</c:v>
                  </c:pt>
                  <c:pt idx="2">
                    <c:v>2.7533099999999999</c:v>
                  </c:pt>
                  <c:pt idx="3">
                    <c:v>4.9952756000000003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adj5_effect!$V$84:$V$87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Q4</c:v>
                </c:pt>
                <c:pt idx="3">
                  <c:v>Q5</c:v>
                </c:pt>
              </c:strCache>
            </c:strRef>
          </c:cat>
          <c:val>
            <c:numRef>
              <c:f>adj5_effect!$Y$84:$Y$87</c:f>
              <c:numCache>
                <c:formatCode>0</c:formatCode>
                <c:ptCount val="4"/>
                <c:pt idx="0">
                  <c:v>10.06331</c:v>
                </c:pt>
                <c:pt idx="1">
                  <c:v>4.5568</c:v>
                </c:pt>
                <c:pt idx="2">
                  <c:v>-1.209E-2</c:v>
                </c:pt>
                <c:pt idx="3">
                  <c:v>-0.46404000000000001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032200"/>
        <c:axId val="587034160"/>
      </c:barChart>
      <c:catAx>
        <c:axId val="58703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ln w="25400">
            <a:solidFill>
              <a:schemeClr val="tx1"/>
            </a:solidFill>
          </a:ln>
        </c:spPr>
        <c:crossAx val="587034160"/>
        <c:crosses val="autoZero"/>
        <c:auto val="1"/>
        <c:lblAlgn val="ctr"/>
        <c:lblOffset val="100"/>
        <c:noMultiLvlLbl val="0"/>
      </c:catAx>
      <c:valAx>
        <c:axId val="5870341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5870322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Educational attainment</a:t>
            </a:r>
          </a:p>
          <a:p>
            <a:pPr>
              <a:defRPr/>
            </a:pPr>
            <a:r>
              <a:rPr lang="en-US"/>
              <a:t>(Base: High school only)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educ_effect!$W$83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bg1">
                <a:alpha val="43000"/>
              </a:schemeClr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educ_effect!$W$91:$W$94</c:f>
                <c:numCache>
                  <c:formatCode>General</c:formatCode>
                  <c:ptCount val="4"/>
                  <c:pt idx="0">
                    <c:v>3.4447391999999999</c:v>
                  </c:pt>
                  <c:pt idx="1">
                    <c:v>1.9177227999999999</c:v>
                  </c:pt>
                  <c:pt idx="2">
                    <c:v>1.9856172000000001</c:v>
                  </c:pt>
                  <c:pt idx="3">
                    <c:v>2.6071528000000002</c:v>
                  </c:pt>
                </c:numCache>
              </c:numRef>
            </c:plus>
            <c:minus>
              <c:numRef>
                <c:f>educ_effect!$W$91:$W$94</c:f>
                <c:numCache>
                  <c:formatCode>General</c:formatCode>
                  <c:ptCount val="4"/>
                  <c:pt idx="0">
                    <c:v>3.4447391999999999</c:v>
                  </c:pt>
                  <c:pt idx="1">
                    <c:v>1.9177227999999999</c:v>
                  </c:pt>
                  <c:pt idx="2">
                    <c:v>1.9856172000000001</c:v>
                  </c:pt>
                  <c:pt idx="3">
                    <c:v>2.6071528000000002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educ_effect!$V$84:$V$87</c:f>
              <c:strCache>
                <c:ptCount val="4"/>
                <c:pt idx="0">
                  <c:v>Less _x000d_than HS</c:v>
                </c:pt>
                <c:pt idx="1">
                  <c:v>Some_x000d_ college</c:v>
                </c:pt>
                <c:pt idx="2">
                  <c:v>College _x000d_degree</c:v>
                </c:pt>
                <c:pt idx="3">
                  <c:v>Advanced_x000d_degree</c:v>
                </c:pt>
              </c:strCache>
            </c:strRef>
          </c:cat>
          <c:val>
            <c:numRef>
              <c:f>educ_effect!$W$84:$W$87</c:f>
              <c:numCache>
                <c:formatCode>0</c:formatCode>
                <c:ptCount val="4"/>
                <c:pt idx="0">
                  <c:v>2.9132600000000002</c:v>
                </c:pt>
                <c:pt idx="1">
                  <c:v>-1.71166</c:v>
                </c:pt>
                <c:pt idx="2">
                  <c:v>-2.0828099999999998</c:v>
                </c:pt>
                <c:pt idx="3">
                  <c:v>-0.92417000000000005</c:v>
                </c:pt>
              </c:numCache>
            </c:numRef>
          </c:val>
        </c:ser>
        <c:ser>
          <c:idx val="1"/>
          <c:order val="1"/>
          <c:tx>
            <c:strRef>
              <c:f>educ_effect!$X$83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FE9118">
                <a:alpha val="74000"/>
              </a:srgbClr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educ_effect!$X$91:$X$94</c:f>
                <c:numCache>
                  <c:formatCode>General</c:formatCode>
                  <c:ptCount val="4"/>
                  <c:pt idx="0">
                    <c:v>4.7654459999999998</c:v>
                  </c:pt>
                  <c:pt idx="1">
                    <c:v>2.2212679999999998</c:v>
                  </c:pt>
                  <c:pt idx="2">
                    <c:v>2.3368883999999972</c:v>
                  </c:pt>
                  <c:pt idx="3">
                    <c:v>3.072966399999999</c:v>
                  </c:pt>
                </c:numCache>
              </c:numRef>
            </c:plus>
            <c:minus>
              <c:numRef>
                <c:f>educ_effect!$X$91:$X$94</c:f>
                <c:numCache>
                  <c:formatCode>General</c:formatCode>
                  <c:ptCount val="4"/>
                  <c:pt idx="0">
                    <c:v>4.7654459999999998</c:v>
                  </c:pt>
                  <c:pt idx="1">
                    <c:v>2.2212679999999998</c:v>
                  </c:pt>
                  <c:pt idx="2">
                    <c:v>2.3368883999999972</c:v>
                  </c:pt>
                  <c:pt idx="3">
                    <c:v>3.072966399999999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educ_effect!$V$84:$V$87</c:f>
              <c:strCache>
                <c:ptCount val="4"/>
                <c:pt idx="0">
                  <c:v>Less _x000d_than HS</c:v>
                </c:pt>
                <c:pt idx="1">
                  <c:v>Some_x000d_ college</c:v>
                </c:pt>
                <c:pt idx="2">
                  <c:v>College _x000d_degree</c:v>
                </c:pt>
                <c:pt idx="3">
                  <c:v>Advanced_x000d_degree</c:v>
                </c:pt>
              </c:strCache>
            </c:strRef>
          </c:cat>
          <c:val>
            <c:numRef>
              <c:f>educ_effect!$X$84:$X$87</c:f>
              <c:numCache>
                <c:formatCode>0</c:formatCode>
                <c:ptCount val="4"/>
                <c:pt idx="0">
                  <c:v>9.6707999999999998</c:v>
                </c:pt>
                <c:pt idx="1">
                  <c:v>-1.1719900000000001</c:v>
                </c:pt>
                <c:pt idx="2">
                  <c:v>-1.8143899999999999</c:v>
                </c:pt>
                <c:pt idx="3">
                  <c:v>1.6635500000000001</c:v>
                </c:pt>
              </c:numCache>
            </c:numRef>
          </c:val>
        </c:ser>
        <c:ser>
          <c:idx val="2"/>
          <c:order val="2"/>
          <c:tx>
            <c:strRef>
              <c:f>educ_effect!$Y$83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E9118"/>
            </a:solidFill>
            <a:ln>
              <a:solidFill>
                <a:srgbClr val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educ_effect!$Y$91:$Y$94</c:f>
                <c:numCache>
                  <c:formatCode>General</c:formatCode>
                  <c:ptCount val="4"/>
                  <c:pt idx="0">
                    <c:v>5.7385272000000001</c:v>
                  </c:pt>
                  <c:pt idx="1">
                    <c:v>3.5066752000000001</c:v>
                  </c:pt>
                  <c:pt idx="2">
                    <c:v>3.5523235999999998</c:v>
                  </c:pt>
                  <c:pt idx="3">
                    <c:v>4.2229179999999946</c:v>
                  </c:pt>
                </c:numCache>
              </c:numRef>
            </c:plus>
            <c:minus>
              <c:numRef>
                <c:f>educ_effect!$Y$91:$Y$94</c:f>
                <c:numCache>
                  <c:formatCode>General</c:formatCode>
                  <c:ptCount val="4"/>
                  <c:pt idx="0">
                    <c:v>5.7385272000000001</c:v>
                  </c:pt>
                  <c:pt idx="1">
                    <c:v>3.5066752000000001</c:v>
                  </c:pt>
                  <c:pt idx="2">
                    <c:v>3.5523235999999998</c:v>
                  </c:pt>
                  <c:pt idx="3">
                    <c:v>4.2229179999999946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educ_effect!$V$84:$V$87</c:f>
              <c:strCache>
                <c:ptCount val="4"/>
                <c:pt idx="0">
                  <c:v>Less _x000d_than HS</c:v>
                </c:pt>
                <c:pt idx="1">
                  <c:v>Some_x000d_ college</c:v>
                </c:pt>
                <c:pt idx="2">
                  <c:v>College _x000d_degree</c:v>
                </c:pt>
                <c:pt idx="3">
                  <c:v>Advanced_x000d_degree</c:v>
                </c:pt>
              </c:strCache>
            </c:strRef>
          </c:cat>
          <c:val>
            <c:numRef>
              <c:f>educ_effect!$Y$84:$Y$87</c:f>
              <c:numCache>
                <c:formatCode>0</c:formatCode>
                <c:ptCount val="4"/>
                <c:pt idx="0">
                  <c:v>15.73155</c:v>
                </c:pt>
                <c:pt idx="1">
                  <c:v>-2.1839999999999998E-2</c:v>
                </c:pt>
                <c:pt idx="2">
                  <c:v>-1.0262100000000001</c:v>
                </c:pt>
                <c:pt idx="3">
                  <c:v>1.0148299999999999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038864"/>
        <c:axId val="587031808"/>
      </c:barChart>
      <c:catAx>
        <c:axId val="58703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ln w="25400">
            <a:solidFill>
              <a:schemeClr val="tx1"/>
            </a:solidFill>
          </a:ln>
        </c:spPr>
        <c:crossAx val="587031808"/>
        <c:crosses val="autoZero"/>
        <c:auto val="1"/>
        <c:lblAlgn val="ctr"/>
        <c:lblOffset val="100"/>
        <c:noMultiLvlLbl val="0"/>
      </c:catAx>
      <c:valAx>
        <c:axId val="587031808"/>
        <c:scaling>
          <c:orientation val="minMax"/>
          <c:min val="-5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587038864"/>
        <c:crosses val="autoZero"/>
        <c:crossBetween val="between"/>
        <c:majorUnit val="5"/>
      </c:valAx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Change 1995</a:t>
            </a:r>
            <a:r>
              <a:rPr lang="en-US" baseline="0" dirty="0" smtClean="0">
                <a:latin typeface="+mj-lt"/>
              </a:rPr>
              <a:t> to 2009</a:t>
            </a:r>
            <a:endParaRPr lang="en-US" dirty="0">
              <a:latin typeface="+mj-lt"/>
            </a:endParaRPr>
          </a:p>
        </c:rich>
      </c:tx>
      <c:layout>
        <c:manualLayout>
          <c:xMode val="edge"/>
          <c:yMode val="edge"/>
          <c:x val="0.29001133738321933"/>
          <c:y val="1.591187862010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work_change!$K$4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work_change!$K$22:$K$23</c:f>
                <c:numCache>
                  <c:formatCode>General</c:formatCode>
                  <c:ptCount val="2"/>
                  <c:pt idx="0">
                    <c:v>3.3680443999999997E-2</c:v>
                  </c:pt>
                  <c:pt idx="1">
                    <c:v>1.7218012000000001E-2</c:v>
                  </c:pt>
                </c:numCache>
              </c:numRef>
            </c:plus>
            <c:minus>
              <c:numRef>
                <c:f>work_change!$K$22:$K$23</c:f>
                <c:numCache>
                  <c:formatCode>General</c:formatCode>
                  <c:ptCount val="2"/>
                  <c:pt idx="0">
                    <c:v>3.3680443999999997E-2</c:v>
                  </c:pt>
                  <c:pt idx="1">
                    <c:v>1.7218012000000001E-2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work_change!$J$5:$J$6</c:f>
              <c:strCache>
                <c:ptCount val="2"/>
                <c:pt idx="0">
                  <c:v>Not employed</c:v>
                </c:pt>
                <c:pt idx="1">
                  <c:v>Employed</c:v>
                </c:pt>
              </c:strCache>
            </c:strRef>
          </c:cat>
          <c:val>
            <c:numRef>
              <c:f>work_change!$K$5:$K$6</c:f>
              <c:numCache>
                <c:formatCode>0%</c:formatCode>
                <c:ptCount val="2"/>
                <c:pt idx="0">
                  <c:v>-4.4120100000000002E-2</c:v>
                </c:pt>
                <c:pt idx="1">
                  <c:v>-1.8414699999999999E-2</c:v>
                </c:pt>
              </c:numCache>
            </c:numRef>
          </c:val>
        </c:ser>
        <c:ser>
          <c:idx val="3"/>
          <c:order val="1"/>
          <c:tx>
            <c:strRef>
              <c:f>work_change!$N$4</c:f>
              <c:strCache>
                <c:ptCount val="1"/>
                <c:pt idx="0">
                  <c:v>Car-less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work_change!$N$22:$N$23</c:f>
                <c:numCache>
                  <c:formatCode>General</c:formatCode>
                  <c:ptCount val="2"/>
                  <c:pt idx="0">
                    <c:v>3.2258071999999999E-2</c:v>
                  </c:pt>
                  <c:pt idx="1">
                    <c:v>1.3700792E-2</c:v>
                  </c:pt>
                </c:numCache>
              </c:numRef>
            </c:plus>
            <c:minus>
              <c:numRef>
                <c:f>work_change!$N$22:$N$23</c:f>
                <c:numCache>
                  <c:formatCode>General</c:formatCode>
                  <c:ptCount val="2"/>
                  <c:pt idx="0">
                    <c:v>3.2258071999999999E-2</c:v>
                  </c:pt>
                  <c:pt idx="1">
                    <c:v>1.3700792E-2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work_change!$J$5:$J$6</c:f>
              <c:strCache>
                <c:ptCount val="2"/>
                <c:pt idx="0">
                  <c:v>Not employed</c:v>
                </c:pt>
                <c:pt idx="1">
                  <c:v>Employed</c:v>
                </c:pt>
              </c:strCache>
            </c:strRef>
          </c:cat>
          <c:val>
            <c:numRef>
              <c:f>work_change!$N$5:$N$6</c:f>
              <c:numCache>
                <c:formatCode>0%</c:formatCode>
                <c:ptCount val="2"/>
                <c:pt idx="0">
                  <c:v>4.8546400000000003E-2</c:v>
                </c:pt>
                <c:pt idx="1">
                  <c:v>1.56805E-2</c:v>
                </c:pt>
              </c:numCache>
            </c:numRef>
          </c:val>
        </c:ser>
        <c:ser>
          <c:idx val="4"/>
          <c:order val="2"/>
          <c:tx>
            <c:strRef>
              <c:f>work_change!$O$4</c:f>
              <c:strCache>
                <c:ptCount val="1"/>
              </c:strCache>
            </c:strRef>
          </c:tx>
          <c:invertIfNegative val="0"/>
          <c:cat>
            <c:strRef>
              <c:f>work_change!$J$5:$J$6</c:f>
              <c:strCache>
                <c:ptCount val="2"/>
                <c:pt idx="0">
                  <c:v>Not employed</c:v>
                </c:pt>
                <c:pt idx="1">
                  <c:v>Employed</c:v>
                </c:pt>
              </c:strCache>
            </c:strRef>
          </c:cat>
          <c:val>
            <c:numRef>
              <c:f>work_change!$O$5:$O$6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3372344"/>
        <c:axId val="203375480"/>
      </c:barChart>
      <c:catAx>
        <c:axId val="203372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25400">
            <a:solidFill>
              <a:schemeClr val="tx1"/>
            </a:solidFill>
          </a:ln>
          <a:effectLst/>
        </c:spPr>
        <c:crossAx val="203375480"/>
        <c:crosses val="autoZero"/>
        <c:auto val="1"/>
        <c:lblAlgn val="ctr"/>
        <c:lblOffset val="100"/>
        <c:noMultiLvlLbl val="0"/>
      </c:catAx>
      <c:valAx>
        <c:axId val="203375480"/>
        <c:scaling>
          <c:orientation val="minMax"/>
          <c:min val="-8.0000000000000016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</a:t>
                </a:r>
              </a:p>
              <a:p>
                <a:pPr>
                  <a:defRPr/>
                </a:pPr>
                <a:r>
                  <a:rPr lang="en-US"/>
                  <a:t>point change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crossAx val="203372344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>
          <a:latin typeface="Avenir Book"/>
          <a:cs typeface="Avenir Book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By household income quintile</a:t>
            </a:r>
          </a:p>
        </c:rich>
      </c:tx>
      <c:layout>
        <c:manualLayout>
          <c:xMode val="edge"/>
          <c:yMode val="edge"/>
          <c:x val="0.27445096163602745"/>
          <c:y val="2.62079631925621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16841644794399"/>
          <c:y val="0.19149909081966474"/>
          <c:w val="0.841364173228346"/>
          <c:h val="0.76336199661910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adj5_change!$K$4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adj5_change!$K$22:$K$26</c:f>
                <c:numCache>
                  <c:formatCode>General</c:formatCode>
                  <c:ptCount val="5"/>
                  <c:pt idx="0">
                    <c:v>4.0098660000000001E-2</c:v>
                  </c:pt>
                  <c:pt idx="1">
                    <c:v>3.5182195999999999E-2</c:v>
                  </c:pt>
                  <c:pt idx="2">
                    <c:v>3.1893511999999999E-2</c:v>
                  </c:pt>
                  <c:pt idx="3">
                    <c:v>3.2621259999999999E-2</c:v>
                  </c:pt>
                  <c:pt idx="4">
                    <c:v>2.8808276000000001E-2</c:v>
                  </c:pt>
                </c:numCache>
              </c:numRef>
            </c:plus>
            <c:minus>
              <c:numRef>
                <c:f>adj5_change!$K$22:$K$26</c:f>
                <c:numCache>
                  <c:formatCode>General</c:formatCode>
                  <c:ptCount val="5"/>
                  <c:pt idx="0">
                    <c:v>4.0098660000000001E-2</c:v>
                  </c:pt>
                  <c:pt idx="1">
                    <c:v>3.5182195999999999E-2</c:v>
                  </c:pt>
                  <c:pt idx="2">
                    <c:v>3.1893511999999999E-2</c:v>
                  </c:pt>
                  <c:pt idx="3">
                    <c:v>3.2621259999999999E-2</c:v>
                  </c:pt>
                  <c:pt idx="4">
                    <c:v>2.8808276000000001E-2</c:v>
                  </c:pt>
                </c:numCache>
              </c:numRef>
            </c:minus>
            <c:spPr>
              <a:ln>
                <a:solidFill>
                  <a:schemeClr val="bg2">
                    <a:lumMod val="50000"/>
                  </a:schemeClr>
                </a:solidFill>
              </a:ln>
            </c:spPr>
          </c:errBars>
          <c:cat>
            <c:strRef>
              <c:f>adj5_change!$J$5:$J$9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adj5_change!$K$5:$K$9</c:f>
              <c:numCache>
                <c:formatCode>0%</c:formatCode>
                <c:ptCount val="5"/>
                <c:pt idx="0">
                  <c:v>-6.29387E-2</c:v>
                </c:pt>
                <c:pt idx="1">
                  <c:v>-5.0235200000000001E-2</c:v>
                </c:pt>
                <c:pt idx="2">
                  <c:v>-6.1732000000000002E-3</c:v>
                </c:pt>
                <c:pt idx="3">
                  <c:v>-1.82352E-2</c:v>
                </c:pt>
                <c:pt idx="4">
                  <c:v>-4.9440999999999999E-3</c:v>
                </c:pt>
              </c:numCache>
            </c:numRef>
          </c:val>
        </c:ser>
        <c:ser>
          <c:idx val="3"/>
          <c:order val="1"/>
          <c:tx>
            <c:strRef>
              <c:f>adj5_change!$N$4</c:f>
              <c:strCache>
                <c:ptCount val="1"/>
                <c:pt idx="0">
                  <c:v>Car-less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adj5_change!$N$22:$N$26</c:f>
                <c:numCache>
                  <c:formatCode>General</c:formatCode>
                  <c:ptCount val="5"/>
                  <c:pt idx="0">
                    <c:v>3.7818984E-2</c:v>
                  </c:pt>
                  <c:pt idx="1">
                    <c:v>3.1597356E-2</c:v>
                  </c:pt>
                  <c:pt idx="2">
                    <c:v>2.4270092E-2</c:v>
                  </c:pt>
                  <c:pt idx="3">
                    <c:v>2.2175440000000001E-2</c:v>
                  </c:pt>
                  <c:pt idx="4">
                    <c:v>2.1990220000000001E-2</c:v>
                  </c:pt>
                </c:numCache>
              </c:numRef>
            </c:plus>
            <c:minus>
              <c:numRef>
                <c:f>adj5_change!$N$22:$N$26</c:f>
                <c:numCache>
                  <c:formatCode>General</c:formatCode>
                  <c:ptCount val="5"/>
                  <c:pt idx="0">
                    <c:v>3.7818984E-2</c:v>
                  </c:pt>
                  <c:pt idx="1">
                    <c:v>3.1597356E-2</c:v>
                  </c:pt>
                  <c:pt idx="2">
                    <c:v>2.4270092E-2</c:v>
                  </c:pt>
                  <c:pt idx="3">
                    <c:v>2.2175440000000001E-2</c:v>
                  </c:pt>
                  <c:pt idx="4">
                    <c:v>2.1990220000000001E-2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adj5_change!$J$5:$J$9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adj5_change!$N$5:$N$9</c:f>
              <c:numCache>
                <c:formatCode>0%</c:formatCode>
                <c:ptCount val="5"/>
                <c:pt idx="0">
                  <c:v>6.1631400000000003E-2</c:v>
                </c:pt>
                <c:pt idx="1">
                  <c:v>5.2018099999999998E-2</c:v>
                </c:pt>
                <c:pt idx="2">
                  <c:v>-1.1884E-3</c:v>
                </c:pt>
                <c:pt idx="3">
                  <c:v>1.9607800000000002E-2</c:v>
                </c:pt>
                <c:pt idx="4">
                  <c:v>1.2281E-2</c:v>
                </c:pt>
              </c:numCache>
            </c:numRef>
          </c:val>
        </c:ser>
        <c:ser>
          <c:idx val="4"/>
          <c:order val="2"/>
          <c:tx>
            <c:strRef>
              <c:f>adj5_change!$O$4</c:f>
              <c:strCache>
                <c:ptCount val="1"/>
              </c:strCache>
            </c:strRef>
          </c:tx>
          <c:invertIfNegative val="0"/>
          <c:cat>
            <c:strRef>
              <c:f>adj5_change!$J$5:$J$9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adj5_change!$O$5:$O$9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3371952"/>
        <c:axId val="203377440"/>
      </c:barChart>
      <c:catAx>
        <c:axId val="203371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25400">
            <a:solidFill>
              <a:schemeClr val="tx1"/>
            </a:solidFill>
          </a:ln>
          <a:effectLst/>
        </c:spPr>
        <c:crossAx val="203377440"/>
        <c:crosses val="autoZero"/>
        <c:auto val="1"/>
        <c:lblAlgn val="ctr"/>
        <c:lblOffset val="100"/>
        <c:noMultiLvlLbl val="0"/>
      </c:catAx>
      <c:valAx>
        <c:axId val="203377440"/>
        <c:scaling>
          <c:orientation val="minMax"/>
          <c:max val="0.1"/>
          <c:min val="-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Percentage </a:t>
                </a:r>
              </a:p>
              <a:p>
                <a:pPr>
                  <a:defRPr sz="1600"/>
                </a:pPr>
                <a:r>
                  <a:rPr lang="en-US" sz="1600"/>
                  <a:t>point change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crossAx val="203371952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2000">
          <a:latin typeface="Avenir Book"/>
          <a:cs typeface="Avenir Book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By educational attainment</a:t>
            </a:r>
          </a:p>
        </c:rich>
      </c:tx>
      <c:layout>
        <c:manualLayout>
          <c:xMode val="edge"/>
          <c:yMode val="edge"/>
          <c:x val="0.34236472604673057"/>
          <c:y val="1.91749301868722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59908136482899"/>
          <c:y val="0.19713967657427636"/>
          <c:w val="0.80269181977252901"/>
          <c:h val="0.77255739002962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educ_old_change!$K$4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educ_old_change!$K$22:$K$26</c:f>
                <c:numCache>
                  <c:formatCode>General</c:formatCode>
                  <c:ptCount val="5"/>
                  <c:pt idx="0">
                    <c:v>9.2188012E-2</c:v>
                  </c:pt>
                  <c:pt idx="1">
                    <c:v>4.7190136000000001E-2</c:v>
                  </c:pt>
                  <c:pt idx="2">
                    <c:v>3.4937784E-2</c:v>
                  </c:pt>
                  <c:pt idx="3">
                    <c:v>3.2652423999999999E-2</c:v>
                  </c:pt>
                  <c:pt idx="4">
                    <c:v>5.2092291999999998E-2</c:v>
                  </c:pt>
                </c:numCache>
              </c:numRef>
            </c:plus>
            <c:minus>
              <c:numRef>
                <c:f>educ_old_change!$K$22:$K$26</c:f>
                <c:numCache>
                  <c:formatCode>General</c:formatCode>
                  <c:ptCount val="5"/>
                  <c:pt idx="0">
                    <c:v>9.2188012E-2</c:v>
                  </c:pt>
                  <c:pt idx="1">
                    <c:v>4.7190136000000001E-2</c:v>
                  </c:pt>
                  <c:pt idx="2">
                    <c:v>3.4937784E-2</c:v>
                  </c:pt>
                  <c:pt idx="3">
                    <c:v>3.2652423999999999E-2</c:v>
                  </c:pt>
                  <c:pt idx="4">
                    <c:v>5.2092291999999998E-2</c:v>
                  </c:pt>
                </c:numCache>
              </c:numRef>
            </c:minus>
            <c:spPr>
              <a:ln>
                <a:solidFill>
                  <a:schemeClr val="bg2">
                    <a:lumMod val="50000"/>
                  </a:schemeClr>
                </a:solidFill>
              </a:ln>
            </c:spPr>
          </c:errBars>
          <c:cat>
            <c:strRef>
              <c:f>educ_old_change!$J$5:$J$9</c:f>
              <c:strCache>
                <c:ptCount val="5"/>
                <c:pt idx="0">
                  <c:v>Less_x000d_ than HS</c:v>
                </c:pt>
                <c:pt idx="1">
                  <c:v>HS_x000d_ only</c:v>
                </c:pt>
                <c:pt idx="2">
                  <c:v>Some_x000d_ college</c:v>
                </c:pt>
                <c:pt idx="3">
                  <c:v>College degree</c:v>
                </c:pt>
                <c:pt idx="4">
                  <c:v>Advanced degree</c:v>
                </c:pt>
              </c:strCache>
            </c:strRef>
          </c:cat>
          <c:val>
            <c:numRef>
              <c:f>educ_old_change!$K$5:$K$9</c:f>
              <c:numCache>
                <c:formatCode>0%</c:formatCode>
                <c:ptCount val="5"/>
                <c:pt idx="0">
                  <c:v>-0.20010249999999999</c:v>
                </c:pt>
                <c:pt idx="1">
                  <c:v>-7.2339000000000001E-2</c:v>
                </c:pt>
                <c:pt idx="2">
                  <c:v>-1.4217E-2</c:v>
                </c:pt>
                <c:pt idx="3">
                  <c:v>-2.1367999999999999E-3</c:v>
                </c:pt>
                <c:pt idx="4">
                  <c:v>-1.0496200000000001E-2</c:v>
                </c:pt>
              </c:numCache>
            </c:numRef>
          </c:val>
        </c:ser>
        <c:ser>
          <c:idx val="3"/>
          <c:order val="1"/>
          <c:tx>
            <c:strRef>
              <c:f>educ_old_change!$N$4</c:f>
              <c:strCache>
                <c:ptCount val="1"/>
                <c:pt idx="0">
                  <c:v>Car-less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educ_old_change!$N$22:$N$26</c:f>
                <c:numCache>
                  <c:formatCode>General</c:formatCode>
                  <c:ptCount val="5"/>
                  <c:pt idx="0">
                    <c:v>9.2559431999999997E-2</c:v>
                  </c:pt>
                  <c:pt idx="1">
                    <c:v>3.5639072000000001E-2</c:v>
                  </c:pt>
                  <c:pt idx="2">
                    <c:v>2.6466076000000002E-2</c:v>
                  </c:pt>
                  <c:pt idx="3">
                    <c:v>2.6543496E-2</c:v>
                  </c:pt>
                  <c:pt idx="4">
                    <c:v>4.5339504000000003E-2</c:v>
                  </c:pt>
                </c:numCache>
              </c:numRef>
            </c:plus>
            <c:minus>
              <c:numRef>
                <c:f>educ_old_change!$N$22:$N$26</c:f>
                <c:numCache>
                  <c:formatCode>General</c:formatCode>
                  <c:ptCount val="5"/>
                  <c:pt idx="0">
                    <c:v>9.2559431999999997E-2</c:v>
                  </c:pt>
                  <c:pt idx="1">
                    <c:v>3.5639072000000001E-2</c:v>
                  </c:pt>
                  <c:pt idx="2">
                    <c:v>2.6466076000000002E-2</c:v>
                  </c:pt>
                  <c:pt idx="3">
                    <c:v>2.6543496E-2</c:v>
                  </c:pt>
                  <c:pt idx="4">
                    <c:v>4.5339504000000003E-2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educ_old_change!$J$5:$J$9</c:f>
              <c:strCache>
                <c:ptCount val="5"/>
                <c:pt idx="0">
                  <c:v>Less_x000d_ than HS</c:v>
                </c:pt>
                <c:pt idx="1">
                  <c:v>HS_x000d_ only</c:v>
                </c:pt>
                <c:pt idx="2">
                  <c:v>Some_x000d_ college</c:v>
                </c:pt>
                <c:pt idx="3">
                  <c:v>College degree</c:v>
                </c:pt>
                <c:pt idx="4">
                  <c:v>Advanced degree</c:v>
                </c:pt>
              </c:strCache>
            </c:strRef>
          </c:cat>
          <c:val>
            <c:numRef>
              <c:f>educ_old_change!$N$5:$N$9</c:f>
              <c:numCache>
                <c:formatCode>0%</c:formatCode>
                <c:ptCount val="5"/>
                <c:pt idx="0">
                  <c:v>0.19666910000000001</c:v>
                </c:pt>
                <c:pt idx="1">
                  <c:v>2.9848900000000001E-2</c:v>
                </c:pt>
                <c:pt idx="2">
                  <c:v>2.1803300000000001E-2</c:v>
                </c:pt>
                <c:pt idx="3">
                  <c:v>6.7625000000000003E-3</c:v>
                </c:pt>
                <c:pt idx="4">
                  <c:v>1.54842E-2</c:v>
                </c:pt>
              </c:numCache>
            </c:numRef>
          </c:val>
        </c:ser>
        <c:ser>
          <c:idx val="4"/>
          <c:order val="2"/>
          <c:tx>
            <c:strRef>
              <c:f>educ_old_change!$O$4</c:f>
              <c:strCache>
                <c:ptCount val="1"/>
              </c:strCache>
            </c:strRef>
          </c:tx>
          <c:invertIfNegative val="0"/>
          <c:cat>
            <c:strRef>
              <c:f>educ_old_change!$J$5:$J$9</c:f>
              <c:strCache>
                <c:ptCount val="5"/>
                <c:pt idx="0">
                  <c:v>Less_x000d_ than HS</c:v>
                </c:pt>
                <c:pt idx="1">
                  <c:v>HS_x000d_ only</c:v>
                </c:pt>
                <c:pt idx="2">
                  <c:v>Some_x000d_ college</c:v>
                </c:pt>
                <c:pt idx="3">
                  <c:v>College degree</c:v>
                </c:pt>
                <c:pt idx="4">
                  <c:v>Advanced degree</c:v>
                </c:pt>
              </c:strCache>
            </c:strRef>
          </c:cat>
          <c:val>
            <c:numRef>
              <c:f>educ_old_change!$O$5:$O$9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3376264"/>
        <c:axId val="203373520"/>
      </c:barChart>
      <c:catAx>
        <c:axId val="203376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25400">
            <a:solidFill>
              <a:schemeClr val="tx1"/>
            </a:solidFill>
          </a:ln>
          <a:effectLst/>
        </c:spPr>
        <c:crossAx val="203373520"/>
        <c:crosses val="autoZero"/>
        <c:auto val="1"/>
        <c:lblAlgn val="ctr"/>
        <c:lblOffset val="100"/>
        <c:noMultiLvlLbl val="0"/>
      </c:catAx>
      <c:valAx>
        <c:axId val="203373520"/>
        <c:scaling>
          <c:orientation val="minMax"/>
          <c:max val="0.3"/>
          <c:min val="-0.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</a:t>
                </a:r>
              </a:p>
              <a:p>
                <a:pPr>
                  <a:defRPr/>
                </a:pPr>
                <a:r>
                  <a:rPr lang="en-US"/>
                  <a:t>point change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crossAx val="203376264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600">
          <a:latin typeface="Avenir Book"/>
          <a:cs typeface="Avenir Book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>
                <a:latin typeface="Arial"/>
                <a:cs typeface="Arial"/>
              </a:defRPr>
            </a:pPr>
            <a:r>
              <a:rPr lang="en-US" sz="1200" dirty="0" smtClean="0">
                <a:latin typeface="Arial"/>
                <a:cs typeface="Arial"/>
              </a:rPr>
              <a:t>By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>
                <a:latin typeface="Arial"/>
                <a:cs typeface="Arial"/>
              </a:rPr>
              <a:t>household income </a:t>
            </a:r>
            <a:r>
              <a:rPr lang="en-US" sz="1200" baseline="0" dirty="0" smtClean="0">
                <a:latin typeface="Arial"/>
                <a:cs typeface="Arial"/>
              </a:rPr>
              <a:t>quintile</a:t>
            </a:r>
            <a:endParaRPr lang="en-US" sz="12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816841644794399"/>
          <c:y val="0.30694444444444402"/>
          <c:w val="0.841364173228346"/>
          <c:h val="0.64791666666666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adj5_change!$K$4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adj5_change!$K$22:$K$26</c:f>
                <c:numCache>
                  <c:formatCode>General</c:formatCode>
                  <c:ptCount val="5"/>
                  <c:pt idx="0">
                    <c:v>4.0098660000000001E-2</c:v>
                  </c:pt>
                  <c:pt idx="1">
                    <c:v>3.5182195999999999E-2</c:v>
                  </c:pt>
                  <c:pt idx="2">
                    <c:v>3.1893511999999999E-2</c:v>
                  </c:pt>
                  <c:pt idx="3">
                    <c:v>3.2621259999999999E-2</c:v>
                  </c:pt>
                  <c:pt idx="4">
                    <c:v>2.8808276000000001E-2</c:v>
                  </c:pt>
                </c:numCache>
              </c:numRef>
            </c:plus>
            <c:minus>
              <c:numRef>
                <c:f>adj5_change!$K$22:$K$26</c:f>
                <c:numCache>
                  <c:formatCode>General</c:formatCode>
                  <c:ptCount val="5"/>
                  <c:pt idx="0">
                    <c:v>4.0098660000000001E-2</c:v>
                  </c:pt>
                  <c:pt idx="1">
                    <c:v>3.5182195999999999E-2</c:v>
                  </c:pt>
                  <c:pt idx="2">
                    <c:v>3.1893511999999999E-2</c:v>
                  </c:pt>
                  <c:pt idx="3">
                    <c:v>3.2621259999999999E-2</c:v>
                  </c:pt>
                  <c:pt idx="4">
                    <c:v>2.8808276000000001E-2</c:v>
                  </c:pt>
                </c:numCache>
              </c:numRef>
            </c:minus>
            <c:spPr>
              <a:ln>
                <a:solidFill>
                  <a:schemeClr val="bg2">
                    <a:lumMod val="50000"/>
                  </a:schemeClr>
                </a:solidFill>
              </a:ln>
            </c:spPr>
          </c:errBars>
          <c:cat>
            <c:strRef>
              <c:f>adj5_change!$J$5:$J$9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adj5_change!$K$5:$K$9</c:f>
              <c:numCache>
                <c:formatCode>0%</c:formatCode>
                <c:ptCount val="5"/>
                <c:pt idx="0">
                  <c:v>-6.29387E-2</c:v>
                </c:pt>
                <c:pt idx="1">
                  <c:v>-5.0235200000000001E-2</c:v>
                </c:pt>
                <c:pt idx="2">
                  <c:v>-6.1732000000000002E-3</c:v>
                </c:pt>
                <c:pt idx="3">
                  <c:v>-1.82352E-2</c:v>
                </c:pt>
                <c:pt idx="4">
                  <c:v>-4.9440999999999999E-3</c:v>
                </c:pt>
              </c:numCache>
            </c:numRef>
          </c:val>
        </c:ser>
        <c:ser>
          <c:idx val="3"/>
          <c:order val="1"/>
          <c:tx>
            <c:strRef>
              <c:f>adj5_change!$N$4</c:f>
              <c:strCache>
                <c:ptCount val="1"/>
                <c:pt idx="0">
                  <c:v>Car-less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adj5_change!$N$22:$N$26</c:f>
                <c:numCache>
                  <c:formatCode>General</c:formatCode>
                  <c:ptCount val="5"/>
                  <c:pt idx="0">
                    <c:v>3.7818984E-2</c:v>
                  </c:pt>
                  <c:pt idx="1">
                    <c:v>3.1597356E-2</c:v>
                  </c:pt>
                  <c:pt idx="2">
                    <c:v>2.4270092E-2</c:v>
                  </c:pt>
                  <c:pt idx="3">
                    <c:v>2.2175440000000001E-2</c:v>
                  </c:pt>
                  <c:pt idx="4">
                    <c:v>2.1990220000000001E-2</c:v>
                  </c:pt>
                </c:numCache>
              </c:numRef>
            </c:plus>
            <c:minus>
              <c:numRef>
                <c:f>adj5_change!$N$22:$N$26</c:f>
                <c:numCache>
                  <c:formatCode>General</c:formatCode>
                  <c:ptCount val="5"/>
                  <c:pt idx="0">
                    <c:v>3.7818984E-2</c:v>
                  </c:pt>
                  <c:pt idx="1">
                    <c:v>3.1597356E-2</c:v>
                  </c:pt>
                  <c:pt idx="2">
                    <c:v>2.4270092E-2</c:v>
                  </c:pt>
                  <c:pt idx="3">
                    <c:v>2.2175440000000001E-2</c:v>
                  </c:pt>
                  <c:pt idx="4">
                    <c:v>2.1990220000000001E-2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adj5_change!$J$5:$J$9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adj5_change!$N$5:$N$9</c:f>
              <c:numCache>
                <c:formatCode>0%</c:formatCode>
                <c:ptCount val="5"/>
                <c:pt idx="0">
                  <c:v>6.1631400000000003E-2</c:v>
                </c:pt>
                <c:pt idx="1">
                  <c:v>5.2018099999999998E-2</c:v>
                </c:pt>
                <c:pt idx="2">
                  <c:v>-1.1884E-3</c:v>
                </c:pt>
                <c:pt idx="3">
                  <c:v>1.9607800000000002E-2</c:v>
                </c:pt>
                <c:pt idx="4">
                  <c:v>1.2281E-2</c:v>
                </c:pt>
              </c:numCache>
            </c:numRef>
          </c:val>
        </c:ser>
        <c:ser>
          <c:idx val="4"/>
          <c:order val="2"/>
          <c:tx>
            <c:strRef>
              <c:f>adj5_change!$O$4</c:f>
              <c:strCache>
                <c:ptCount val="1"/>
              </c:strCache>
            </c:strRef>
          </c:tx>
          <c:invertIfNegative val="0"/>
          <c:cat>
            <c:strRef>
              <c:f>adj5_change!$J$5:$J$9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adj5_change!$O$5:$O$9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17342336"/>
        <c:axId val="517341552"/>
      </c:barChart>
      <c:catAx>
        <c:axId val="517342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25400">
            <a:solidFill>
              <a:schemeClr val="tx1"/>
            </a:solidFill>
          </a:ln>
          <a:effectLst/>
        </c:spPr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517341552"/>
        <c:crosses val="autoZero"/>
        <c:auto val="1"/>
        <c:lblAlgn val="ctr"/>
        <c:lblOffset val="100"/>
        <c:noMultiLvlLbl val="0"/>
      </c:catAx>
      <c:valAx>
        <c:axId val="517341552"/>
        <c:scaling>
          <c:orientation val="minMax"/>
          <c:max val="0.1"/>
          <c:min val="-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r>
                  <a:rPr lang="en-US" sz="1100" b="1" dirty="0" smtClean="0">
                    <a:latin typeface="Arial"/>
                    <a:cs typeface="Arial"/>
                  </a:rPr>
                  <a:t>Percentage </a:t>
                </a:r>
              </a:p>
              <a:p>
                <a:pPr>
                  <a:defRPr sz="1100" b="1">
                    <a:latin typeface="Arial"/>
                    <a:cs typeface="Arial"/>
                  </a:defRPr>
                </a:pPr>
                <a:r>
                  <a:rPr lang="en-US" sz="1100" b="1" dirty="0" smtClean="0">
                    <a:latin typeface="Arial"/>
                    <a:cs typeface="Arial"/>
                  </a:rPr>
                  <a:t>point change</a:t>
                </a:r>
                <a:endParaRPr lang="en-US" sz="1100" b="1" dirty="0">
                  <a:latin typeface="Arial"/>
                  <a:cs typeface="Arial"/>
                </a:endParaRP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517342336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400">
          <a:latin typeface="Avenir Book"/>
          <a:cs typeface="Avenir Book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By educational attainment</a:t>
            </a:r>
          </a:p>
        </c:rich>
      </c:tx>
      <c:layout>
        <c:manualLayout>
          <c:xMode val="edge"/>
          <c:yMode val="edge"/>
          <c:x val="0.26490048118985099"/>
          <c:y val="3.030303030303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59908136482899"/>
          <c:y val="0.27430565497494602"/>
          <c:w val="0.80269181977252901"/>
          <c:h val="0.6953913147220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educ_old_change!$K$4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educ_old_change!$K$22:$K$26</c:f>
                <c:numCache>
                  <c:formatCode>General</c:formatCode>
                  <c:ptCount val="5"/>
                  <c:pt idx="0">
                    <c:v>9.2188012E-2</c:v>
                  </c:pt>
                  <c:pt idx="1">
                    <c:v>4.7190136000000001E-2</c:v>
                  </c:pt>
                  <c:pt idx="2">
                    <c:v>3.4937784E-2</c:v>
                  </c:pt>
                  <c:pt idx="3">
                    <c:v>3.2652423999999999E-2</c:v>
                  </c:pt>
                  <c:pt idx="4">
                    <c:v>5.2092291999999998E-2</c:v>
                  </c:pt>
                </c:numCache>
              </c:numRef>
            </c:plus>
            <c:minus>
              <c:numRef>
                <c:f>educ_old_change!$K$22:$K$26</c:f>
                <c:numCache>
                  <c:formatCode>General</c:formatCode>
                  <c:ptCount val="5"/>
                  <c:pt idx="0">
                    <c:v>9.2188012E-2</c:v>
                  </c:pt>
                  <c:pt idx="1">
                    <c:v>4.7190136000000001E-2</c:v>
                  </c:pt>
                  <c:pt idx="2">
                    <c:v>3.4937784E-2</c:v>
                  </c:pt>
                  <c:pt idx="3">
                    <c:v>3.2652423999999999E-2</c:v>
                  </c:pt>
                  <c:pt idx="4">
                    <c:v>5.2092291999999998E-2</c:v>
                  </c:pt>
                </c:numCache>
              </c:numRef>
            </c:minus>
            <c:spPr>
              <a:ln>
                <a:solidFill>
                  <a:schemeClr val="bg2">
                    <a:lumMod val="50000"/>
                  </a:schemeClr>
                </a:solidFill>
              </a:ln>
            </c:spPr>
          </c:errBars>
          <c:cat>
            <c:strRef>
              <c:f>educ_old_change!$J$5:$J$9</c:f>
              <c:strCache>
                <c:ptCount val="5"/>
                <c:pt idx="0">
                  <c:v>Less_x000d_ than HS</c:v>
                </c:pt>
                <c:pt idx="1">
                  <c:v>HS_x000d_ only</c:v>
                </c:pt>
                <c:pt idx="2">
                  <c:v>Some_x000d_ college</c:v>
                </c:pt>
                <c:pt idx="3">
                  <c:v>College degree</c:v>
                </c:pt>
                <c:pt idx="4">
                  <c:v>Advanced degree</c:v>
                </c:pt>
              </c:strCache>
            </c:strRef>
          </c:cat>
          <c:val>
            <c:numRef>
              <c:f>educ_old_change!$K$5:$K$9</c:f>
              <c:numCache>
                <c:formatCode>0%</c:formatCode>
                <c:ptCount val="5"/>
                <c:pt idx="0">
                  <c:v>-0.20010249999999999</c:v>
                </c:pt>
                <c:pt idx="1">
                  <c:v>-7.2339000000000001E-2</c:v>
                </c:pt>
                <c:pt idx="2">
                  <c:v>-1.4217E-2</c:v>
                </c:pt>
                <c:pt idx="3">
                  <c:v>-2.1367999999999999E-3</c:v>
                </c:pt>
                <c:pt idx="4">
                  <c:v>-1.0496200000000001E-2</c:v>
                </c:pt>
              </c:numCache>
            </c:numRef>
          </c:val>
        </c:ser>
        <c:ser>
          <c:idx val="3"/>
          <c:order val="1"/>
          <c:tx>
            <c:strRef>
              <c:f>educ_old_change!$N$4</c:f>
              <c:strCache>
                <c:ptCount val="1"/>
                <c:pt idx="0">
                  <c:v>Car-less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educ_old_change!$N$22:$N$26</c:f>
                <c:numCache>
                  <c:formatCode>General</c:formatCode>
                  <c:ptCount val="5"/>
                  <c:pt idx="0">
                    <c:v>9.2559431999999997E-2</c:v>
                  </c:pt>
                  <c:pt idx="1">
                    <c:v>3.5639072000000001E-2</c:v>
                  </c:pt>
                  <c:pt idx="2">
                    <c:v>2.6466076000000002E-2</c:v>
                  </c:pt>
                  <c:pt idx="3">
                    <c:v>2.6543496E-2</c:v>
                  </c:pt>
                  <c:pt idx="4">
                    <c:v>4.5339504000000003E-2</c:v>
                  </c:pt>
                </c:numCache>
              </c:numRef>
            </c:plus>
            <c:minus>
              <c:numRef>
                <c:f>educ_old_change!$N$22:$N$26</c:f>
                <c:numCache>
                  <c:formatCode>General</c:formatCode>
                  <c:ptCount val="5"/>
                  <c:pt idx="0">
                    <c:v>9.2559431999999997E-2</c:v>
                  </c:pt>
                  <c:pt idx="1">
                    <c:v>3.5639072000000001E-2</c:v>
                  </c:pt>
                  <c:pt idx="2">
                    <c:v>2.6466076000000002E-2</c:v>
                  </c:pt>
                  <c:pt idx="3">
                    <c:v>2.6543496E-2</c:v>
                  </c:pt>
                  <c:pt idx="4">
                    <c:v>4.5339504000000003E-2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educ_old_change!$J$5:$J$9</c:f>
              <c:strCache>
                <c:ptCount val="5"/>
                <c:pt idx="0">
                  <c:v>Less_x000d_ than HS</c:v>
                </c:pt>
                <c:pt idx="1">
                  <c:v>HS_x000d_ only</c:v>
                </c:pt>
                <c:pt idx="2">
                  <c:v>Some_x000d_ college</c:v>
                </c:pt>
                <c:pt idx="3">
                  <c:v>College degree</c:v>
                </c:pt>
                <c:pt idx="4">
                  <c:v>Advanced degree</c:v>
                </c:pt>
              </c:strCache>
            </c:strRef>
          </c:cat>
          <c:val>
            <c:numRef>
              <c:f>educ_old_change!$N$5:$N$9</c:f>
              <c:numCache>
                <c:formatCode>0%</c:formatCode>
                <c:ptCount val="5"/>
                <c:pt idx="0">
                  <c:v>0.19666910000000001</c:v>
                </c:pt>
                <c:pt idx="1">
                  <c:v>2.9848900000000001E-2</c:v>
                </c:pt>
                <c:pt idx="2">
                  <c:v>2.1803300000000001E-2</c:v>
                </c:pt>
                <c:pt idx="3">
                  <c:v>6.7625000000000003E-3</c:v>
                </c:pt>
                <c:pt idx="4">
                  <c:v>1.54842E-2</c:v>
                </c:pt>
              </c:numCache>
            </c:numRef>
          </c:val>
        </c:ser>
        <c:ser>
          <c:idx val="4"/>
          <c:order val="2"/>
          <c:tx>
            <c:strRef>
              <c:f>educ_old_change!$O$4</c:f>
              <c:strCache>
                <c:ptCount val="1"/>
              </c:strCache>
            </c:strRef>
          </c:tx>
          <c:invertIfNegative val="0"/>
          <c:cat>
            <c:strRef>
              <c:f>educ_old_change!$J$5:$J$9</c:f>
              <c:strCache>
                <c:ptCount val="5"/>
                <c:pt idx="0">
                  <c:v>Less_x000d_ than HS</c:v>
                </c:pt>
                <c:pt idx="1">
                  <c:v>HS_x000d_ only</c:v>
                </c:pt>
                <c:pt idx="2">
                  <c:v>Some_x000d_ college</c:v>
                </c:pt>
                <c:pt idx="3">
                  <c:v>College degree</c:v>
                </c:pt>
                <c:pt idx="4">
                  <c:v>Advanced degree</c:v>
                </c:pt>
              </c:strCache>
            </c:strRef>
          </c:cat>
          <c:val>
            <c:numRef>
              <c:f>educ_old_change!$O$5:$O$9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17340768"/>
        <c:axId val="517346256"/>
      </c:barChart>
      <c:catAx>
        <c:axId val="51734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25400">
            <a:solidFill>
              <a:schemeClr val="tx1"/>
            </a:solidFill>
          </a:ln>
          <a:effectLst/>
        </c:spPr>
        <c:crossAx val="517346256"/>
        <c:crosses val="autoZero"/>
        <c:auto val="1"/>
        <c:lblAlgn val="ctr"/>
        <c:lblOffset val="100"/>
        <c:noMultiLvlLbl val="0"/>
      </c:catAx>
      <c:valAx>
        <c:axId val="517346256"/>
        <c:scaling>
          <c:orientation val="minMax"/>
          <c:max val="0.3"/>
          <c:min val="-0.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Percentage </a:t>
                </a:r>
              </a:p>
              <a:p>
                <a:pPr>
                  <a:defRPr sz="1100"/>
                </a:pPr>
                <a:r>
                  <a:rPr lang="en-US" sz="1100"/>
                  <a:t>point change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crossAx val="517340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400">
          <a:latin typeface="Avenir Book"/>
          <a:cs typeface="Avenir Book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/>
              <a:t>By household income quintile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adj5_change!$L$4</c:f>
              <c:strCache>
                <c:ptCount val="1"/>
                <c:pt idx="0">
                  <c:v>Trekker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adj5_change!$L$22:$L$26</c:f>
                <c:numCache>
                  <c:formatCode>General</c:formatCode>
                  <c:ptCount val="5"/>
                  <c:pt idx="0">
                    <c:v>1.0590272E-2</c:v>
                  </c:pt>
                  <c:pt idx="1">
                    <c:v>1.9856955999999999E-2</c:v>
                  </c:pt>
                  <c:pt idx="2">
                    <c:v>1.8598440000000001E-2</c:v>
                  </c:pt>
                  <c:pt idx="3">
                    <c:v>1.9209764000000001E-2</c:v>
                  </c:pt>
                  <c:pt idx="4">
                    <c:v>1.3103972E-2</c:v>
                  </c:pt>
                </c:numCache>
              </c:numRef>
            </c:plus>
            <c:minus>
              <c:numRef>
                <c:f>adj5_change!$L$22:$L$26</c:f>
                <c:numCache>
                  <c:formatCode>General</c:formatCode>
                  <c:ptCount val="5"/>
                  <c:pt idx="0">
                    <c:v>1.0590272E-2</c:v>
                  </c:pt>
                  <c:pt idx="1">
                    <c:v>1.9856955999999999E-2</c:v>
                  </c:pt>
                  <c:pt idx="2">
                    <c:v>1.8598440000000001E-2</c:v>
                  </c:pt>
                  <c:pt idx="3">
                    <c:v>1.9209764000000001E-2</c:v>
                  </c:pt>
                  <c:pt idx="4">
                    <c:v>1.3103972E-2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adj5_change!$J$5:$J$9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adj5_change!$L$5:$L$9</c:f>
              <c:numCache>
                <c:formatCode>0%</c:formatCode>
                <c:ptCount val="5"/>
                <c:pt idx="0">
                  <c:v>-2.8357E-3</c:v>
                </c:pt>
                <c:pt idx="1">
                  <c:v>1.0655E-3</c:v>
                </c:pt>
                <c:pt idx="2">
                  <c:v>-6.4187999999999997E-3</c:v>
                </c:pt>
                <c:pt idx="3">
                  <c:v>-1.7637300000000002E-2</c:v>
                </c:pt>
                <c:pt idx="4">
                  <c:v>-2.7308300000000001E-2</c:v>
                </c:pt>
              </c:numCache>
            </c:numRef>
          </c:val>
        </c:ser>
        <c:ser>
          <c:idx val="2"/>
          <c:order val="1"/>
          <c:tx>
            <c:strRef>
              <c:f>adj5_change!$M$4</c:f>
              <c:strCache>
                <c:ptCount val="1"/>
                <c:pt idx="0">
                  <c:v>Multimodal</c:v>
                </c:pt>
              </c:strCache>
            </c:strRef>
          </c:tx>
          <c:spPr>
            <a:solidFill>
              <a:srgbClr val="71BD1F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adj5_change!$M$22:$M$26</c:f>
                <c:numCache>
                  <c:formatCode>General</c:formatCode>
                  <c:ptCount val="5"/>
                  <c:pt idx="0">
                    <c:v>1.5104935999999999E-2</c:v>
                  </c:pt>
                  <c:pt idx="1">
                    <c:v>9.4807160000000001E-3</c:v>
                  </c:pt>
                  <c:pt idx="2">
                    <c:v>1.5261344E-2</c:v>
                  </c:pt>
                  <c:pt idx="3">
                    <c:v>1.5650404E-2</c:v>
                  </c:pt>
                  <c:pt idx="4">
                    <c:v>1.4670796E-2</c:v>
                  </c:pt>
                </c:numCache>
              </c:numRef>
            </c:plus>
            <c:minus>
              <c:numRef>
                <c:f>adj5_change!$M$22:$M$26</c:f>
                <c:numCache>
                  <c:formatCode>General</c:formatCode>
                  <c:ptCount val="5"/>
                  <c:pt idx="0">
                    <c:v>1.5104935999999999E-2</c:v>
                  </c:pt>
                  <c:pt idx="1">
                    <c:v>9.4807160000000001E-3</c:v>
                  </c:pt>
                  <c:pt idx="2">
                    <c:v>1.5261344E-2</c:v>
                  </c:pt>
                  <c:pt idx="3">
                    <c:v>1.5650404E-2</c:v>
                  </c:pt>
                  <c:pt idx="4">
                    <c:v>1.4670796E-2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adj5_change!$J$5:$J$9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adj5_change!$M$5:$M$9</c:f>
              <c:numCache>
                <c:formatCode>0%</c:formatCode>
                <c:ptCount val="5"/>
                <c:pt idx="0">
                  <c:v>4.143E-3</c:v>
                </c:pt>
                <c:pt idx="1">
                  <c:v>-2.8484000000000001E-3</c:v>
                </c:pt>
                <c:pt idx="2">
                  <c:v>1.3780499999999999E-2</c:v>
                </c:pt>
                <c:pt idx="3">
                  <c:v>1.62647E-2</c:v>
                </c:pt>
                <c:pt idx="4">
                  <c:v>1.99714E-2</c:v>
                </c:pt>
              </c:numCache>
            </c:numRef>
          </c:val>
        </c:ser>
        <c:ser>
          <c:idx val="4"/>
          <c:order val="2"/>
          <c:tx>
            <c:strRef>
              <c:f>adj5_change!$O$4</c:f>
              <c:strCache>
                <c:ptCount val="1"/>
              </c:strCache>
            </c:strRef>
          </c:tx>
          <c:invertIfNegative val="0"/>
          <c:cat>
            <c:strRef>
              <c:f>adj5_change!$J$5:$J$9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adj5_change!$O$5:$O$9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17340376"/>
        <c:axId val="517342728"/>
      </c:barChart>
      <c:catAx>
        <c:axId val="517340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25400">
            <a:solidFill>
              <a:schemeClr val="tx1"/>
            </a:solidFill>
          </a:ln>
          <a:effectLst/>
        </c:spPr>
        <c:crossAx val="517342728"/>
        <c:crosses val="autoZero"/>
        <c:auto val="1"/>
        <c:lblAlgn val="ctr"/>
        <c:lblOffset val="100"/>
        <c:noMultiLvlLbl val="0"/>
      </c:catAx>
      <c:valAx>
        <c:axId val="517342728"/>
        <c:scaling>
          <c:orientation val="minMax"/>
          <c:max val="4.0000000000000008E-2"/>
          <c:min val="-4.0000000000000008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</a:t>
                </a:r>
              </a:p>
              <a:p>
                <a:pPr>
                  <a:defRPr/>
                </a:pPr>
                <a:r>
                  <a:rPr lang="en-US"/>
                  <a:t>point change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crossAx val="517340376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>
          <a:latin typeface="Avenir Book"/>
          <a:cs typeface="Avenir Book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synthesis!$B$1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rgbClr val="53689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synthesis!$C$2:$C$12</c:f>
                <c:numCache>
                  <c:formatCode>General</c:formatCode>
                  <c:ptCount val="11"/>
                  <c:pt idx="0">
                    <c:v>2.4242064000000001</c:v>
                  </c:pt>
                  <c:pt idx="2">
                    <c:v>3.6726283999999971</c:v>
                  </c:pt>
                  <c:pt idx="3">
                    <c:v>3.7381707999999998</c:v>
                  </c:pt>
                  <c:pt idx="4">
                    <c:v>3.6391908000000002</c:v>
                  </c:pt>
                  <c:pt idx="5">
                    <c:v>3.1461920000000001</c:v>
                  </c:pt>
                  <c:pt idx="7">
                    <c:v>6.5444204000000008</c:v>
                  </c:pt>
                  <c:pt idx="8">
                    <c:v>4.7205031999999987</c:v>
                  </c:pt>
                  <c:pt idx="9">
                    <c:v>4.6299511999999936</c:v>
                  </c:pt>
                  <c:pt idx="10">
                    <c:v>5.3208707999999936</c:v>
                  </c:pt>
                </c:numCache>
              </c:numRef>
            </c:plus>
            <c:minus>
              <c:numRef>
                <c:f>synthesis!$C$2:$C$12</c:f>
                <c:numCache>
                  <c:formatCode>General</c:formatCode>
                  <c:ptCount val="11"/>
                  <c:pt idx="0">
                    <c:v>2.4242064000000001</c:v>
                  </c:pt>
                  <c:pt idx="2">
                    <c:v>3.6726283999999971</c:v>
                  </c:pt>
                  <c:pt idx="3">
                    <c:v>3.7381707999999998</c:v>
                  </c:pt>
                  <c:pt idx="4">
                    <c:v>3.6391908000000002</c:v>
                  </c:pt>
                  <c:pt idx="5">
                    <c:v>3.1461920000000001</c:v>
                  </c:pt>
                  <c:pt idx="7">
                    <c:v>6.5444204000000008</c:v>
                  </c:pt>
                  <c:pt idx="8">
                    <c:v>4.7205031999999987</c:v>
                  </c:pt>
                  <c:pt idx="9">
                    <c:v>4.6299511999999936</c:v>
                  </c:pt>
                  <c:pt idx="10">
                    <c:v>5.3208707999999936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synthesis!$A$2:$A$12</c:f>
              <c:strCache>
                <c:ptCount val="11"/>
                <c:pt idx="0">
                  <c:v>Employed</c:v>
                </c:pt>
                <c:pt idx="2">
                  <c:v>Q1</c:v>
                </c:pt>
                <c:pt idx="3">
                  <c:v>Q2</c:v>
                </c:pt>
                <c:pt idx="4">
                  <c:v>Q4</c:v>
                </c:pt>
                <c:pt idx="5">
                  <c:v>Q5</c:v>
                </c:pt>
                <c:pt idx="7">
                  <c:v>Less than HS</c:v>
                </c:pt>
                <c:pt idx="8">
                  <c:v>Some college</c:v>
                </c:pt>
                <c:pt idx="9">
                  <c:v>College degree</c:v>
                </c:pt>
                <c:pt idx="10">
                  <c:v>Advanced degree</c:v>
                </c:pt>
              </c:strCache>
            </c:strRef>
          </c:cat>
          <c:val>
            <c:numRef>
              <c:f>synthesis!$B$2:$B$12</c:f>
              <c:numCache>
                <c:formatCode>General</c:formatCode>
                <c:ptCount val="11"/>
                <c:pt idx="0">
                  <c:v>8.4447200000000002</c:v>
                </c:pt>
                <c:pt idx="2" formatCode="0">
                  <c:v>-8.8608399999999996</c:v>
                </c:pt>
                <c:pt idx="3" formatCode="0">
                  <c:v>-3.3976299999999999</c:v>
                </c:pt>
                <c:pt idx="4" formatCode="0">
                  <c:v>0.53444000000000003</c:v>
                </c:pt>
                <c:pt idx="5" formatCode="0">
                  <c:v>1.94641</c:v>
                </c:pt>
                <c:pt idx="7" formatCode="0">
                  <c:v>-13.142150000000001</c:v>
                </c:pt>
                <c:pt idx="8" formatCode="0">
                  <c:v>3.4343900000000001</c:v>
                </c:pt>
                <c:pt idx="9" formatCode="0">
                  <c:v>5.94008</c:v>
                </c:pt>
                <c:pt idx="10" formatCode="0">
                  <c:v>4.6865899999999998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517341160"/>
        <c:axId val="517345472"/>
      </c:barChart>
      <c:catAx>
        <c:axId val="5173411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517345472"/>
        <c:crosses val="autoZero"/>
        <c:auto val="1"/>
        <c:lblAlgn val="ctr"/>
        <c:lblOffset val="100"/>
        <c:noMultiLvlLbl val="0"/>
      </c:catAx>
      <c:valAx>
        <c:axId val="517345472"/>
        <c:scaling>
          <c:orientation val="minMax"/>
          <c:max val="30"/>
          <c:min val="-20"/>
        </c:scaling>
        <c:delete val="0"/>
        <c:axPos val="t"/>
        <c:majorGridlines>
          <c:spPr>
            <a:ln w="12700"/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517341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synthesis!$B$1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rgbClr val="FE9118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synthesis!$M$2:$M$12</c:f>
                <c:numCache>
                  <c:formatCode>General</c:formatCode>
                  <c:ptCount val="11"/>
                  <c:pt idx="0">
                    <c:v>2.1846356</c:v>
                  </c:pt>
                  <c:pt idx="2">
                    <c:v>3.1911936000000001</c:v>
                  </c:pt>
                  <c:pt idx="3">
                    <c:v>3.2004448000000001</c:v>
                  </c:pt>
                  <c:pt idx="4">
                    <c:v>2.8067003999999991</c:v>
                  </c:pt>
                  <c:pt idx="5">
                    <c:v>2.6410019999999998</c:v>
                  </c:pt>
                  <c:pt idx="7">
                    <c:v>5.7385272000000001</c:v>
                  </c:pt>
                  <c:pt idx="8">
                    <c:v>3.5066752000000001</c:v>
                  </c:pt>
                  <c:pt idx="9">
                    <c:v>3.5523235999999998</c:v>
                  </c:pt>
                  <c:pt idx="10">
                    <c:v>4.2229179999999866</c:v>
                  </c:pt>
                </c:numCache>
              </c:numRef>
            </c:plus>
            <c:minus>
              <c:numRef>
                <c:f>synthesis!$M$2:$M$12</c:f>
                <c:numCache>
                  <c:formatCode>General</c:formatCode>
                  <c:ptCount val="11"/>
                  <c:pt idx="0">
                    <c:v>2.1846356</c:v>
                  </c:pt>
                  <c:pt idx="2">
                    <c:v>3.1911936000000001</c:v>
                  </c:pt>
                  <c:pt idx="3">
                    <c:v>3.2004448000000001</c:v>
                  </c:pt>
                  <c:pt idx="4">
                    <c:v>2.8067003999999991</c:v>
                  </c:pt>
                  <c:pt idx="5">
                    <c:v>2.6410019999999998</c:v>
                  </c:pt>
                  <c:pt idx="7">
                    <c:v>5.7385272000000001</c:v>
                  </c:pt>
                  <c:pt idx="8">
                    <c:v>3.5066752000000001</c:v>
                  </c:pt>
                  <c:pt idx="9">
                    <c:v>3.5523235999999998</c:v>
                  </c:pt>
                  <c:pt idx="10">
                    <c:v>4.2229179999999866</c:v>
                  </c:pt>
                </c:numCache>
              </c:numRef>
            </c:minus>
            <c:spPr>
              <a:ln>
                <a:solidFill>
                  <a:srgbClr val="544D4B"/>
                </a:solidFill>
              </a:ln>
            </c:spPr>
          </c:errBars>
          <c:cat>
            <c:strRef>
              <c:f>synthesis!$A$2:$A$12</c:f>
              <c:strCache>
                <c:ptCount val="11"/>
                <c:pt idx="0">
                  <c:v>Employed</c:v>
                </c:pt>
                <c:pt idx="2">
                  <c:v>Q1</c:v>
                </c:pt>
                <c:pt idx="3">
                  <c:v>Q2</c:v>
                </c:pt>
                <c:pt idx="4">
                  <c:v>Q4</c:v>
                </c:pt>
                <c:pt idx="5">
                  <c:v>Q5</c:v>
                </c:pt>
                <c:pt idx="7">
                  <c:v>Less than HS</c:v>
                </c:pt>
                <c:pt idx="8">
                  <c:v>Some college</c:v>
                </c:pt>
                <c:pt idx="9">
                  <c:v>College degree</c:v>
                </c:pt>
                <c:pt idx="10">
                  <c:v>Advanced degree</c:v>
                </c:pt>
              </c:strCache>
            </c:strRef>
          </c:cat>
          <c:val>
            <c:numRef>
              <c:f>synthesis!$L$2:$L$12</c:f>
              <c:numCache>
                <c:formatCode>General</c:formatCode>
                <c:ptCount val="11"/>
                <c:pt idx="0">
                  <c:v>-10.35904</c:v>
                </c:pt>
                <c:pt idx="2" formatCode="0">
                  <c:v>10.06331</c:v>
                </c:pt>
                <c:pt idx="3" formatCode="0">
                  <c:v>4.5568</c:v>
                </c:pt>
                <c:pt idx="4" formatCode="0">
                  <c:v>-1.209E-2</c:v>
                </c:pt>
                <c:pt idx="5" formatCode="0">
                  <c:v>-0.46404000000000001</c:v>
                </c:pt>
                <c:pt idx="7" formatCode="0">
                  <c:v>15.73155</c:v>
                </c:pt>
                <c:pt idx="8" formatCode="0">
                  <c:v>-2.1839999999999998E-2</c:v>
                </c:pt>
                <c:pt idx="9" formatCode="0">
                  <c:v>-1.0262100000000001</c:v>
                </c:pt>
                <c:pt idx="10" formatCode="0">
                  <c:v>1.0148299999999999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517346648"/>
        <c:axId val="517339984"/>
      </c:barChart>
      <c:catAx>
        <c:axId val="5173466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517339984"/>
        <c:crosses val="autoZero"/>
        <c:auto val="1"/>
        <c:lblAlgn val="ctr"/>
        <c:lblOffset val="100"/>
        <c:noMultiLvlLbl val="0"/>
      </c:catAx>
      <c:valAx>
        <c:axId val="517339984"/>
        <c:scaling>
          <c:orientation val="minMax"/>
          <c:min val="-20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517346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E85E6-0425-6E47-BD17-8D5CA6B7D1B4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38CC-83FD-AA4F-9E8F-D6A0C339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8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619D-1DEB-488A-9434-594B97A3E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3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619D-1DEB-488A-9434-594B97A3E5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4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619D-1DEB-488A-9434-594B97A3E5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9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D619D-1DEB-488A-9434-594B97A3E5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8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74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an interaction term between resources and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2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distinct points in time. There are important changes from year to year. </a:t>
            </a:r>
          </a:p>
          <a:p>
            <a:r>
              <a:rPr lang="en-US" dirty="0" smtClean="0"/>
              <a:t>Height of the recession in 2009: Eagerly anticipating 2015 data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diret</a:t>
            </a:r>
            <a:r>
              <a:rPr lang="en-US" dirty="0" smtClean="0"/>
              <a:t> measure of attitudes or preferences </a:t>
            </a:r>
          </a:p>
          <a:p>
            <a:r>
              <a:rPr lang="en-US" dirty="0" smtClean="0"/>
              <a:t>Corroborated:</a:t>
            </a:r>
            <a:r>
              <a:rPr lang="en-US" baseline="0" dirty="0" smtClean="0"/>
              <a:t> by surveys and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Delbosc</a:t>
            </a:r>
            <a:r>
              <a:rPr lang="en-US" baseline="0" dirty="0" smtClean="0"/>
              <a:t> and Currie interviewed low-income households without a vehicle and they were six times more likely to cite economic factors than environmental factors.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interviews with young people about their travel not one person spontaneously mentioned that ICTs reduced their demand for travel.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a larger scale survey of 18 and 19 year olds without a license, only 19% said ICTs were a factor in their decision.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Rebound in automobile sales among young people</a:t>
            </a:r>
          </a:p>
          <a:p>
            <a:r>
              <a:rPr lang="en-US" dirty="0" smtClean="0"/>
              <a:t>Nationwide aggregate miles driven was higher in 2014 than previous six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0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B8324-A7D2-BC4D-8256-4B984060DE2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36EAE-1324-4173-9CCF-46564525B5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2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3EBED-948D-EA4F-B5C5-F7EBE9CE8C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6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38CC-83FD-AA4F-9E8F-D6A0C339EC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6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0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0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9BAB-C551-D34C-A48C-C1ADEE87782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3B37-A3DA-8D4E-A719-8EE3592E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ultpl.com/united-states-population/table" TargetMode="External"/><Relationship Id="rId4" Type="http://schemas.openxmlformats.org/officeDocument/2006/relationships/hyperlink" Target="http://www.fhwa.dot.gov/policyinformation/travel_monitoring/historicvmt.cf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hyperlink" Target="http://photography-cameras.org/" TargetMode="External"/><Relationship Id="rId4" Type="http://schemas.openxmlformats.org/officeDocument/2006/relationships/hyperlink" Target="http://www.columbusunderground.com/wp-content/uploads/2013/10/uber-columbu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kmralph@g.ucla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Traveler Typologies and the Causes for Recent Changes in Millennial Travel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Kelcie M. Ralph</a:t>
            </a:r>
          </a:p>
          <a:p>
            <a:r>
              <a:rPr lang="en-US" sz="2800" dirty="0" smtClean="0"/>
              <a:t>Assistant Professor</a:t>
            </a:r>
          </a:p>
          <a:p>
            <a:r>
              <a:rPr lang="en-US" sz="2800" dirty="0" smtClean="0"/>
              <a:t>Transportation Research Board</a:t>
            </a:r>
          </a:p>
          <a:p>
            <a:r>
              <a:rPr lang="en-US" sz="2800" dirty="0" smtClean="0"/>
              <a:t>2016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343525"/>
            <a:ext cx="302895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3200" r="49673" b="87374"/>
          <a:stretch/>
        </p:blipFill>
        <p:spPr bwMode="auto">
          <a:xfrm>
            <a:off x="284156" y="5330189"/>
            <a:ext cx="4459294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17572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9700" y="215900"/>
            <a:ext cx="3657600" cy="1371600"/>
          </a:xfrm>
          <a:prstGeom prst="roundRect">
            <a:avLst/>
          </a:prstGeom>
          <a:solidFill>
            <a:srgbClr val="5368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latin typeface="Georgia"/>
                <a:cs typeface="Georgia"/>
              </a:rPr>
              <a:t>Drivers: 79%</a:t>
            </a:r>
            <a:endParaRPr lang="en-US" sz="3200" b="1" dirty="0">
              <a:latin typeface="Georgia"/>
              <a:cs typeface="Georgi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9700" y="1916852"/>
            <a:ext cx="3657600" cy="1371600"/>
          </a:xfrm>
          <a:prstGeom prst="roundRect">
            <a:avLst/>
          </a:prstGeom>
          <a:solidFill>
            <a:srgbClr val="9016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Georgia"/>
                <a:cs typeface="Georgia"/>
              </a:rPr>
              <a:t>Long-distance </a:t>
            </a:r>
            <a:r>
              <a:rPr lang="en-US" sz="3200" b="1" dirty="0" smtClean="0">
                <a:latin typeface="Georgia"/>
                <a:cs typeface="Georgia"/>
              </a:rPr>
              <a:t>Trekkers: 3%</a:t>
            </a:r>
            <a:endParaRPr lang="en-US" sz="3200" b="1" dirty="0">
              <a:latin typeface="Georgia"/>
              <a:cs typeface="Georgi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9700" y="3617804"/>
            <a:ext cx="3657600" cy="1371600"/>
          </a:xfrm>
          <a:prstGeom prst="roundRect">
            <a:avLst/>
          </a:prstGeom>
          <a:solidFill>
            <a:srgbClr val="71BD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latin typeface="Georgia"/>
                <a:cs typeface="Georgia"/>
              </a:rPr>
              <a:t>Multimodals: 4%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9700" y="5318756"/>
            <a:ext cx="3657600" cy="1371600"/>
          </a:xfrm>
          <a:prstGeom prst="roundRect">
            <a:avLst/>
          </a:prstGeom>
          <a:solidFill>
            <a:srgbClr val="FE9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latin typeface="Georgia"/>
                <a:cs typeface="Georgia"/>
              </a:rPr>
              <a:t>Car-less: 14%</a:t>
            </a:r>
            <a:endParaRPr lang="en-US" sz="3200" b="1" dirty="0"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041" y="215900"/>
            <a:ext cx="4773096" cy="317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64687"/>
          <a:stretch/>
        </p:blipFill>
        <p:spPr>
          <a:xfrm>
            <a:off x="4209421" y="3869491"/>
            <a:ext cx="1065579" cy="746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041" y="5631974"/>
            <a:ext cx="4206240" cy="745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204"/>
          <a:stretch/>
        </p:blipFill>
        <p:spPr>
          <a:xfrm>
            <a:off x="5687121" y="3841340"/>
            <a:ext cx="1472439" cy="7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593032"/>
              </p:ext>
            </p:extLst>
          </p:nvPr>
        </p:nvGraphicFramePr>
        <p:xfrm>
          <a:off x="419100" y="177800"/>
          <a:ext cx="4495800" cy="652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73870" y="1213366"/>
            <a:ext cx="2948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can we expect </a:t>
            </a:r>
          </a:p>
          <a:p>
            <a:pPr algn="ctr"/>
            <a:r>
              <a:rPr lang="en-US" sz="2400" dirty="0" smtClean="0"/>
              <a:t>moving forward?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67082" y="2814598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is this happening?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667" y="1107831"/>
            <a:ext cx="8624667" cy="4023360"/>
            <a:chOff x="545120" y="1107831"/>
            <a:chExt cx="8624667" cy="402336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45120" y="1107831"/>
              <a:ext cx="4023360" cy="4023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Preferences have changed</a:t>
              </a:r>
              <a:endParaRPr lang="en-US" sz="2800" dirty="0"/>
            </a:p>
          </p:txBody>
        </p:sp>
        <p:sp>
          <p:nvSpPr>
            <p:cNvPr id="13" name="Oval 12"/>
            <p:cNvSpPr>
              <a:spLocks/>
            </p:cNvSpPr>
            <p:nvPr/>
          </p:nvSpPr>
          <p:spPr>
            <a:xfrm>
              <a:off x="5146427" y="1107831"/>
              <a:ext cx="4023360" cy="4023360"/>
            </a:xfrm>
            <a:prstGeom prst="ellipse">
              <a:avLst/>
            </a:prstGeom>
            <a:solidFill>
              <a:srgbClr val="FE91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Responding to economic constraints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39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259667" y="1107831"/>
            <a:ext cx="4023360" cy="4023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Preferences have changed</a:t>
            </a:r>
            <a:endParaRPr lang="en-US" sz="4400" dirty="0"/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4860974" y="1107831"/>
            <a:ext cx="4023360" cy="4023360"/>
          </a:xfrm>
          <a:prstGeom prst="ellipse">
            <a:avLst/>
          </a:prstGeom>
          <a:solidFill>
            <a:srgbClr val="FE9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Responding to economic constraints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356947" y="1107831"/>
            <a:ext cx="1920240" cy="19202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Back to the city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0648" y="2700466"/>
            <a:ext cx="1920240" cy="19202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Internet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71347" y="2627155"/>
            <a:ext cx="1920240" cy="19202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Green values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259667" y="1107831"/>
            <a:ext cx="4023360" cy="40233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Preferences have changed</a:t>
            </a:r>
            <a:endParaRPr lang="en-US" sz="2800" dirty="0"/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4860974" y="1110762"/>
            <a:ext cx="4023360" cy="4023360"/>
          </a:xfrm>
          <a:prstGeom prst="ellipse">
            <a:avLst/>
          </a:prstGeom>
          <a:noFill/>
          <a:ln>
            <a:solidFill>
              <a:srgbClr val="FE91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Responding to economic constraints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958254" y="1110762"/>
            <a:ext cx="1920240" cy="1920240"/>
          </a:xfrm>
          <a:prstGeom prst="ellipse">
            <a:avLst/>
          </a:prstGeom>
          <a:solidFill>
            <a:srgbClr val="FE9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Un(der)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employment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11955" y="2703397"/>
            <a:ext cx="1920240" cy="1920240"/>
          </a:xfrm>
          <a:prstGeom prst="ellipse">
            <a:avLst/>
          </a:prstGeom>
          <a:solidFill>
            <a:srgbClr val="FE9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Widening</a:t>
            </a:r>
          </a:p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w</a:t>
            </a:r>
            <a:r>
              <a:rPr lang="en-US" sz="2000" dirty="0" smtClean="0">
                <a:solidFill>
                  <a:sysClr val="windowText" lastClr="000000"/>
                </a:solidFill>
              </a:rPr>
              <a:t>age gap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72654" y="2630086"/>
            <a:ext cx="1920240" cy="1920240"/>
          </a:xfrm>
          <a:prstGeom prst="ellipse">
            <a:avLst/>
          </a:prstGeom>
          <a:solidFill>
            <a:srgbClr val="FE9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Lost decade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667" y="1107831"/>
            <a:ext cx="8624667" cy="4023360"/>
            <a:chOff x="545120" y="1107831"/>
            <a:chExt cx="8624667" cy="402336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45120" y="1107831"/>
              <a:ext cx="4023360" cy="40233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Preferences have changed</a:t>
              </a:r>
              <a:endParaRPr lang="en-US" sz="2800" dirty="0"/>
            </a:p>
          </p:txBody>
        </p:sp>
        <p:sp>
          <p:nvSpPr>
            <p:cNvPr id="13" name="Oval 12"/>
            <p:cNvSpPr>
              <a:spLocks/>
            </p:cNvSpPr>
            <p:nvPr/>
          </p:nvSpPr>
          <p:spPr>
            <a:xfrm>
              <a:off x="5146427" y="1107831"/>
              <a:ext cx="4023360" cy="4023360"/>
            </a:xfrm>
            <a:prstGeom prst="ellipse">
              <a:avLst/>
            </a:prstGeom>
            <a:solidFill>
              <a:srgbClr val="FE9118"/>
            </a:solidFill>
            <a:ln>
              <a:solidFill>
                <a:srgbClr val="FE91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Responding to economic constraints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30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1: Ask directly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9700" y="4064000"/>
            <a:ext cx="8870950" cy="26336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Misstate </a:t>
            </a:r>
            <a:r>
              <a:rPr lang="en-US" dirty="0"/>
              <a:t>preferences </a:t>
            </a:r>
          </a:p>
          <a:p>
            <a:r>
              <a:rPr lang="en-US" dirty="0"/>
              <a:t>Difference between stated </a:t>
            </a:r>
            <a:r>
              <a:rPr lang="en-US" dirty="0" smtClean="0"/>
              <a:t>&amp; actual </a:t>
            </a:r>
            <a:endParaRPr lang="en-US" dirty="0"/>
          </a:p>
          <a:p>
            <a:r>
              <a:rPr lang="en-US" dirty="0"/>
              <a:t>May not be generalizable</a:t>
            </a:r>
          </a:p>
          <a:p>
            <a:r>
              <a:rPr lang="en-US" dirty="0"/>
              <a:t>Tricky to answer: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would you behave differently if the Internet and mobile communications did not exist?</a:t>
            </a:r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9700" y="1600200"/>
            <a:ext cx="4381500" cy="1638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Many people have done this</a:t>
            </a:r>
            <a:endParaRPr lang="en-US" sz="1900" dirty="0"/>
          </a:p>
          <a:p>
            <a:r>
              <a:rPr lang="en-US" sz="2100" dirty="0" smtClean="0"/>
              <a:t>Delbosc and Currie (2012)</a:t>
            </a:r>
          </a:p>
          <a:p>
            <a:r>
              <a:rPr lang="en-US" sz="2100" dirty="0" smtClean="0"/>
              <a:t>Jorritsma and Bervelingm (2014)</a:t>
            </a:r>
          </a:p>
          <a:p>
            <a:r>
              <a:rPr lang="en-US" sz="2100" dirty="0" smtClean="0"/>
              <a:t>Le Vine, Jones et al. (2014</a:t>
            </a:r>
            <a:r>
              <a:rPr lang="en-US" sz="1900" dirty="0" smtClean="0"/>
              <a:t>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356456"/>
            <a:ext cx="4068713" cy="27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2: Indirect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15300" cy="199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Assumption</a:t>
            </a:r>
            <a:r>
              <a:rPr lang="en-US" dirty="0"/>
              <a:t>: </a:t>
            </a:r>
            <a:r>
              <a:rPr lang="en-US" dirty="0" smtClean="0"/>
              <a:t>Young </a:t>
            </a:r>
            <a:r>
              <a:rPr lang="en-US" dirty="0"/>
              <a:t>people with many resources are better able to act on their preferences than those with </a:t>
            </a:r>
            <a:r>
              <a:rPr lang="en-US" dirty="0" smtClean="0"/>
              <a:t>few resources.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5160" y="1008067"/>
            <a:ext cx="2560320" cy="192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Employment status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312160" y="1008067"/>
            <a:ext cx="2560320" cy="1920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Household income quintile</a:t>
            </a:r>
          </a:p>
          <a:p>
            <a:pPr algn="ctr"/>
            <a:r>
              <a:rPr lang="en-US" sz="2800" dirty="0" smtClean="0"/>
              <a:t>(adjusted)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979160" y="965201"/>
            <a:ext cx="2560320" cy="1920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Educational attainment</a:t>
            </a:r>
          </a:p>
          <a:p>
            <a:pPr algn="ctr"/>
            <a:r>
              <a:rPr lang="en-US" sz="2800" dirty="0" smtClean="0"/>
              <a:t>(Age 26 to 36 only)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45160" y="3251201"/>
            <a:ext cx="2560320" cy="1920240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79% to 69%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 under-</a:t>
            </a:r>
          </a:p>
          <a:p>
            <a:pPr algn="ctr"/>
            <a:r>
              <a:rPr lang="en-US" sz="2800" dirty="0" smtClean="0"/>
              <a:t>employment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3312160" y="3251201"/>
            <a:ext cx="2560320" cy="1920240"/>
          </a:xfrm>
          <a:prstGeom prst="roundRect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Stagnation in lower income quintiles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5979160" y="3208335"/>
            <a:ext cx="2560320" cy="1920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Only 44% have a bachelor’s degree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9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find?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5" y="427832"/>
            <a:ext cx="7772400" cy="5965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34014" y="124844"/>
            <a:ext cx="612379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 bmk="_Toc294798004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Vehicle miles of travel in the United States by year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271330"/>
            <a:ext cx="85273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Source: Vehicle miles of travel data is from the Federal Highway Administration’s Office of Highway Policy Information (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http://www.fhwa.dot.gov/policyinformation/travel_monitoring/historicvmt.cfm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U.S. population data is from the U.S. Census accessed via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  <a:hlinkClick r:id="rId5"/>
              </a:rPr>
              <a:t>http://www.multpl.com/united-states-population/table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1313114"/>
              </p:ext>
            </p:extLst>
          </p:nvPr>
        </p:nvGraphicFramePr>
        <p:xfrm>
          <a:off x="1" y="334538"/>
          <a:ext cx="539718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6018" y="3443380"/>
            <a:ext cx="1775637" cy="1374458"/>
          </a:xfrm>
          <a:prstGeom prst="bracePair">
            <a:avLst/>
          </a:prstGeom>
          <a:noFill/>
          <a:ln w="57150">
            <a:solidFill>
              <a:srgbClr val="FE91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</a:rPr>
              <a:t>2x</a:t>
            </a:r>
            <a:r>
              <a:rPr lang="en-US" sz="3600" dirty="0" smtClean="0">
                <a:solidFill>
                  <a:sysClr val="windowText" lastClr="000000"/>
                </a:solidFill>
              </a:rPr>
              <a:t> more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4459" y="936359"/>
            <a:ext cx="328252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536895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“Driving fell among both young people </a:t>
            </a:r>
            <a:r>
              <a:rPr lang="en-US" sz="2000" i="1" dirty="0"/>
              <a:t>with </a:t>
            </a:r>
            <a:r>
              <a:rPr lang="en-US" sz="2000" dirty="0"/>
              <a:t>jobs and those without during the 2000s”</a:t>
            </a:r>
          </a:p>
          <a:p>
            <a:pPr lvl="1"/>
            <a:r>
              <a:rPr lang="en-US" sz="2000" dirty="0" err="1"/>
              <a:t>Dutzik</a:t>
            </a:r>
            <a:r>
              <a:rPr lang="en-US" sz="2000" dirty="0"/>
              <a:t>, </a:t>
            </a:r>
            <a:r>
              <a:rPr lang="en-US" sz="2000" dirty="0" err="1"/>
              <a:t>Inglis</a:t>
            </a:r>
            <a:r>
              <a:rPr lang="en-US" sz="2000" dirty="0"/>
              <a:t> et </a:t>
            </a:r>
            <a:r>
              <a:rPr lang="en-US" sz="2000" dirty="0" smtClean="0"/>
              <a:t>al. </a:t>
            </a:r>
            <a:r>
              <a:rPr lang="en-US" sz="2000" dirty="0"/>
              <a:t>(2014)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599" y="1148576"/>
            <a:ext cx="1784195" cy="50849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6025"/>
              </p:ext>
            </p:extLst>
          </p:nvPr>
        </p:nvGraphicFramePr>
        <p:xfrm>
          <a:off x="140754" y="1037063"/>
          <a:ext cx="7720856" cy="572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17968" y="645576"/>
            <a:ext cx="847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eorgia"/>
                <a:cs typeface="Georgia"/>
              </a:rPr>
              <a:t>Change </a:t>
            </a:r>
            <a:r>
              <a:rPr lang="en-US" b="1" dirty="0" smtClean="0">
                <a:latin typeface="Georgia"/>
                <a:cs typeface="Georgia"/>
              </a:rPr>
              <a:t>1995 to 2009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3836" y="131468"/>
            <a:ext cx="1775637" cy="1374458"/>
          </a:xfrm>
          <a:prstGeom prst="bracePair">
            <a:avLst/>
          </a:prstGeom>
          <a:noFill/>
          <a:ln w="57150">
            <a:solidFill>
              <a:srgbClr val="FE91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</a:rPr>
              <a:t>6x</a:t>
            </a:r>
            <a:r>
              <a:rPr lang="en-US" sz="3600" dirty="0" smtClean="0">
                <a:solidFill>
                  <a:sysClr val="windowText" lastClr="000000"/>
                </a:solidFill>
              </a:rPr>
              <a:t> more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05521"/>
              </p:ext>
            </p:extLst>
          </p:nvPr>
        </p:nvGraphicFramePr>
        <p:xfrm>
          <a:off x="0" y="947853"/>
          <a:ext cx="7705493" cy="570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904" y="557560"/>
            <a:ext cx="847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eorgia"/>
                <a:cs typeface="Georgia"/>
              </a:rPr>
              <a:t>Change </a:t>
            </a:r>
            <a:r>
              <a:rPr lang="en-US" b="1" dirty="0" smtClean="0">
                <a:latin typeface="Georgia"/>
                <a:cs typeface="Georgia"/>
              </a:rPr>
              <a:t>1995 to 2009</a:t>
            </a:r>
            <a:endParaRPr lang="en-US" b="1" dirty="0"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8363" y="70386"/>
            <a:ext cx="1775637" cy="1374458"/>
          </a:xfrm>
          <a:prstGeom prst="bracePair">
            <a:avLst/>
          </a:prstGeom>
          <a:noFill/>
          <a:ln w="57150">
            <a:solidFill>
              <a:srgbClr val="FE91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</a:rPr>
              <a:t>20x</a:t>
            </a:r>
            <a:r>
              <a:rPr lang="en-US" sz="3600" dirty="0" smtClean="0">
                <a:solidFill>
                  <a:sysClr val="windowText" lastClr="000000"/>
                </a:solidFill>
              </a:rPr>
              <a:t> more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3845855" y="627525"/>
          <a:ext cx="4846320" cy="280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3610979" y="3621737"/>
          <a:ext cx="5316071" cy="321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8766" y="-2387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eorgia"/>
                <a:cs typeface="Georgia"/>
              </a:rPr>
              <a:t>Fewer Drivers and more Car-less by </a:t>
            </a:r>
            <a:r>
              <a:rPr lang="en-US" sz="2000" b="1" dirty="0" smtClean="0">
                <a:latin typeface="Georgia"/>
                <a:cs typeface="Georgia"/>
              </a:rPr>
              <a:t>Resources</a:t>
            </a:r>
            <a:r>
              <a:rPr lang="en-US" b="1" dirty="0" smtClean="0">
                <a:latin typeface="Georgia"/>
                <a:cs typeface="Georgia"/>
              </a:rPr>
              <a:t> </a:t>
            </a:r>
            <a:r>
              <a:rPr lang="en-US" sz="1600" b="1" dirty="0" smtClean="0">
                <a:latin typeface="Georgia"/>
                <a:cs typeface="Georgia"/>
              </a:rPr>
              <a:t>(1995 to 2009)</a:t>
            </a:r>
            <a:endParaRPr lang="en-US" sz="1600" b="1" dirty="0">
              <a:latin typeface="Georgia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7714" y="1936372"/>
            <a:ext cx="2524461" cy="950259"/>
          </a:xfrm>
          <a:prstGeom prst="rect">
            <a:avLst/>
          </a:prstGeom>
          <a:noFill/>
          <a:ln w="28575">
            <a:solidFill>
              <a:srgbClr val="FE91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2467" y="5230901"/>
            <a:ext cx="1699707" cy="950259"/>
          </a:xfrm>
          <a:prstGeom prst="rect">
            <a:avLst/>
          </a:prstGeom>
          <a:noFill/>
          <a:ln w="28575">
            <a:solidFill>
              <a:srgbClr val="FE91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808" y="2061549"/>
            <a:ext cx="2941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closer look at young people </a:t>
            </a:r>
            <a:r>
              <a:rPr lang="en-US" sz="2400" i="1" dirty="0" smtClean="0"/>
              <a:t>with</a:t>
            </a:r>
            <a:r>
              <a:rPr lang="en-US" sz="2400" dirty="0" smtClean="0"/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19769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672741"/>
              </p:ext>
            </p:extLst>
          </p:nvPr>
        </p:nvGraphicFramePr>
        <p:xfrm>
          <a:off x="2977376" y="1137424"/>
          <a:ext cx="5954751" cy="430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64106" y="768092"/>
            <a:ext cx="369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eorgia"/>
                <a:cs typeface="Georgia"/>
              </a:rPr>
              <a:t>Change </a:t>
            </a:r>
            <a:r>
              <a:rPr lang="en-US" sz="1600" b="1" dirty="0" smtClean="0">
                <a:latin typeface="Georgia"/>
                <a:cs typeface="Georgia"/>
              </a:rPr>
              <a:t>1995 to 2009</a:t>
            </a:r>
            <a:endParaRPr lang="en-US" sz="1600" b="1" dirty="0">
              <a:latin typeface="Georgia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107" y="2065952"/>
            <a:ext cx="22190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Trend was reversed for Multimodals and </a:t>
            </a:r>
            <a:r>
              <a:rPr lang="en-US" sz="2800" dirty="0" smtClean="0"/>
              <a:t>Long-distance Trekkers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48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58" y="1483114"/>
            <a:ext cx="6600018" cy="397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87827" y="566950"/>
            <a:ext cx="5568346" cy="6291050"/>
            <a:chOff x="0" y="566950"/>
            <a:chExt cx="5568346" cy="629105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7110286"/>
                </p:ext>
              </p:extLst>
            </p:nvPr>
          </p:nvGraphicFramePr>
          <p:xfrm>
            <a:off x="0" y="919097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50811477"/>
                </p:ext>
              </p:extLst>
            </p:nvPr>
          </p:nvGraphicFramePr>
          <p:xfrm>
            <a:off x="0" y="4114800"/>
            <a:ext cx="3657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529901" y="566950"/>
              <a:ext cx="7150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Drivers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08248" y="3758417"/>
              <a:ext cx="792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Car-less</a:t>
              </a:r>
              <a:endParaRPr lang="en-US" sz="1200" dirty="0">
                <a:latin typeface="Arial"/>
                <a:cs typeface="Arial"/>
              </a:endParaRPr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18408471"/>
                </p:ext>
              </p:extLst>
            </p:nvPr>
          </p:nvGraphicFramePr>
          <p:xfrm>
            <a:off x="3282346" y="919097"/>
            <a:ext cx="2286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91497720"/>
                </p:ext>
              </p:extLst>
            </p:nvPr>
          </p:nvGraphicFramePr>
          <p:xfrm>
            <a:off x="3282346" y="4114800"/>
            <a:ext cx="2286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422508" y="566950"/>
              <a:ext cx="19122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Long</a:t>
              </a:r>
              <a:r>
                <a:rPr lang="en-US" sz="1200" b="1" dirty="0">
                  <a:latin typeface="Arial"/>
                  <a:cs typeface="Arial"/>
                </a:rPr>
                <a:t>-distance </a:t>
              </a:r>
              <a:r>
                <a:rPr lang="en-US" sz="1200" b="1" dirty="0" smtClean="0">
                  <a:latin typeface="Arial"/>
                  <a:cs typeface="Arial"/>
                </a:rPr>
                <a:t>Trekkers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4241" y="3758417"/>
              <a:ext cx="108237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Multimodals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8995" y="1250851"/>
              <a:ext cx="1702309" cy="225300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08520" y="4270365"/>
              <a:ext cx="1690983" cy="225300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6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7560" y="926398"/>
            <a:ext cx="64832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Another indirect test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If </a:t>
            </a:r>
            <a:r>
              <a:rPr lang="en-US" sz="3200" dirty="0"/>
              <a:t>preferences were indeed the primary cause of the decline,  </a:t>
            </a:r>
            <a:r>
              <a:rPr lang="en-US" sz="3200" dirty="0" smtClean="0"/>
              <a:t>then over time, being Car-less would </a:t>
            </a:r>
            <a:r>
              <a:rPr lang="en-US" sz="3200" b="1" dirty="0" smtClean="0"/>
              <a:t>have </a:t>
            </a:r>
            <a:r>
              <a:rPr lang="en-US" sz="3200" b="1" dirty="0"/>
              <a:t>less to do with </a:t>
            </a:r>
            <a:r>
              <a:rPr lang="en-US" sz="3200" b="1" dirty="0" smtClean="0"/>
              <a:t>resources.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50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818247"/>
              </p:ext>
            </p:extLst>
          </p:nvPr>
        </p:nvGraphicFramePr>
        <p:xfrm>
          <a:off x="1349715" y="0"/>
          <a:ext cx="2753050" cy="199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2161981" y="3106628"/>
            <a:ext cx="5046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Change </a:t>
            </a:r>
            <a:r>
              <a:rPr lang="en-US" sz="1600" b="1" dirty="0">
                <a:latin typeface="Arial"/>
                <a:cs typeface="Arial"/>
              </a:rPr>
              <a:t>in proportion Car-less relative to </a:t>
            </a:r>
            <a:r>
              <a:rPr lang="en-US" sz="1600" b="1" dirty="0" smtClean="0">
                <a:latin typeface="Arial"/>
                <a:cs typeface="Arial"/>
              </a:rPr>
              <a:t>base</a:t>
            </a:r>
            <a:endParaRPr lang="en-US" sz="1600" b="1" dirty="0">
              <a:latin typeface="Arial"/>
              <a:cs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964257"/>
              </p:ext>
            </p:extLst>
          </p:nvPr>
        </p:nvGraphicFramePr>
        <p:xfrm>
          <a:off x="663914" y="1700573"/>
          <a:ext cx="4329187" cy="233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683670"/>
              </p:ext>
            </p:extLst>
          </p:nvPr>
        </p:nvGraphicFramePr>
        <p:xfrm>
          <a:off x="676902" y="3804282"/>
          <a:ext cx="4449503" cy="287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12204" y="1698026"/>
            <a:ext cx="3019561" cy="2572703"/>
          </a:xfrm>
          <a:prstGeom prst="bracePair">
            <a:avLst/>
          </a:prstGeom>
          <a:noFill/>
          <a:ln w="38100">
            <a:solidFill>
              <a:srgbClr val="FE91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gap between the haves and the have nots is widening.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7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9" y="2905125"/>
            <a:ext cx="5211762" cy="3195638"/>
          </a:xfrm>
        </p:spPr>
      </p:pic>
      <p:sp>
        <p:nvSpPr>
          <p:cNvPr id="5" name="TextBox 4"/>
          <p:cNvSpPr txBox="1"/>
          <p:nvPr/>
        </p:nvSpPr>
        <p:spPr>
          <a:xfrm>
            <a:off x="0" y="642711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hlinkClick r:id="rId4"/>
              </a:rPr>
              <a:t>http://</a:t>
            </a:r>
            <a:r>
              <a:rPr lang="en-US" sz="1050" dirty="0" smtClean="0">
                <a:solidFill>
                  <a:schemeClr val="bg2"/>
                </a:solidFill>
                <a:hlinkClick r:id="rId4"/>
              </a:rPr>
              <a:t>www.columbusunderground.com/wp-content/uploads/2013/10/uber-columbus.jpg</a:t>
            </a:r>
            <a:endParaRPr lang="en-US" sz="1050" dirty="0" smtClean="0">
              <a:solidFill>
                <a:schemeClr val="bg2"/>
              </a:solidFill>
            </a:endParaRPr>
          </a:p>
          <a:p>
            <a:pPr algn="ctr"/>
            <a:r>
              <a:rPr lang="en-US" sz="1050" dirty="0">
                <a:solidFill>
                  <a:schemeClr val="bg2"/>
                </a:solidFill>
                <a:hlinkClick r:id="rId5"/>
              </a:rPr>
              <a:t>http://photography-cameras.org</a:t>
            </a:r>
            <a:r>
              <a:rPr lang="en-US" sz="1050" dirty="0" smtClean="0">
                <a:solidFill>
                  <a:schemeClr val="bg2"/>
                </a:solidFill>
                <a:hlinkClick r:id="rId5"/>
              </a:rPr>
              <a:t>/</a:t>
            </a:r>
            <a:r>
              <a:rPr lang="en-US" sz="1050" dirty="0" smtClean="0">
                <a:solidFill>
                  <a:schemeClr val="bg2"/>
                </a:solidFill>
              </a:rPr>
              <a:t> </a:t>
            </a:r>
            <a:endParaRPr lang="en-US" sz="105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466341"/>
            <a:ext cx="5212080" cy="23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1" y="11937"/>
            <a:ext cx="3931920" cy="31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5314" t="22906" r="966"/>
          <a:stretch/>
        </p:blipFill>
        <p:spPr bwMode="auto">
          <a:xfrm>
            <a:off x="1911" y="4103487"/>
            <a:ext cx="4927601" cy="2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ransportation and the new gener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1044" y="88242"/>
            <a:ext cx="3633438" cy="3862115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7496" y="4055972"/>
            <a:ext cx="3581325" cy="28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36621"/>
            <a:ext cx="2070100" cy="111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2720340" y="1600200"/>
            <a:ext cx="1524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2221644" y="3721757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725" y="6540981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Cheapest Generation</a:t>
            </a:r>
            <a:endParaRPr lang="en-US" b="1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b="53375"/>
          <a:stretch/>
        </p:blipFill>
        <p:spPr bwMode="auto">
          <a:xfrm>
            <a:off x="-5725" y="3286247"/>
            <a:ext cx="4813702" cy="85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118" y="2041615"/>
            <a:ext cx="2296209" cy="2296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380" y="982248"/>
            <a:ext cx="4766205" cy="47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18" y="2041615"/>
            <a:ext cx="2296209" cy="2296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380" y="982248"/>
            <a:ext cx="4766205" cy="4766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913" y="289750"/>
            <a:ext cx="695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Already evidence that Millennials are returning to driving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05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Thank you. 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Kelcie M. Ralph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Assistant Professor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hlinkClick r:id="rId3"/>
              </a:rPr>
              <a:t>Kelcie.ralph@ejb.Rutgers.edu</a:t>
            </a:r>
            <a:endParaRPr lang="en-US" dirty="0" smtClean="0"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5343525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3200" r="49673" b="87374"/>
          <a:stretch/>
        </p:blipFill>
        <p:spPr bwMode="auto">
          <a:xfrm>
            <a:off x="284156" y="5330189"/>
            <a:ext cx="4459294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9817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49" y="3981171"/>
            <a:ext cx="3260952" cy="726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971" y="1341040"/>
            <a:ext cx="6931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Young people driving less,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		embrace other transportation </a:t>
            </a:r>
          </a:p>
          <a:p>
            <a:endParaRPr lang="en-US" sz="3200" dirty="0" smtClean="0"/>
          </a:p>
          <a:p>
            <a:pPr algn="r"/>
            <a:r>
              <a:rPr lang="en-US" sz="3200" dirty="0" smtClean="0"/>
              <a:t>		-Copeland October 1, 2013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3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49" y="3981171"/>
            <a:ext cx="3260952" cy="726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971" y="1341040"/>
            <a:ext cx="6931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Young people driving less,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		embrace other transportation </a:t>
            </a:r>
          </a:p>
          <a:p>
            <a:endParaRPr lang="en-US" sz="3200" dirty="0" smtClean="0"/>
          </a:p>
          <a:p>
            <a:pPr algn="r"/>
            <a:r>
              <a:rPr lang="en-US" sz="3200" dirty="0" smtClean="0"/>
              <a:t>		-Copeland October 1, 2013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6769100" y="1341040"/>
            <a:ext cx="1828800" cy="918972"/>
          </a:xfrm>
          <a:prstGeom prst="cloudCallout">
            <a:avLst>
              <a:gd name="adj1" fmla="val -30555"/>
              <a:gd name="adj2" fmla="val 7355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true?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find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Household Travel Survey </a:t>
            </a:r>
          </a:p>
          <a:p>
            <a:pPr lvl="1"/>
            <a:r>
              <a:rPr lang="en-US" dirty="0" smtClean="0"/>
              <a:t>1990</a:t>
            </a:r>
          </a:p>
          <a:p>
            <a:pPr lvl="1"/>
            <a:r>
              <a:rPr lang="en-US" dirty="0" smtClean="0"/>
              <a:t>2001</a:t>
            </a:r>
          </a:p>
          <a:p>
            <a:pPr lvl="1"/>
            <a:r>
              <a:rPr lang="en-US" dirty="0" smtClean="0"/>
              <a:t>2009</a:t>
            </a:r>
          </a:p>
          <a:p>
            <a:r>
              <a:rPr lang="en-US" dirty="0" smtClean="0"/>
              <a:t>Young people ages 16 to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33"/>
          <p:cNvGrpSpPr>
            <a:grpSpLocks/>
          </p:cNvGrpSpPr>
          <p:nvPr/>
        </p:nvGrpSpPr>
        <p:grpSpPr bwMode="auto">
          <a:xfrm>
            <a:off x="2362200" y="4681640"/>
            <a:ext cx="2087563" cy="1519238"/>
            <a:chOff x="2994275" y="5338070"/>
            <a:chExt cx="2087554" cy="1519930"/>
          </a:xfrm>
        </p:grpSpPr>
        <p:sp>
          <p:nvSpPr>
            <p:cNvPr id="68" name="Rounded Rectangle 67"/>
            <p:cNvSpPr/>
            <p:nvPr/>
          </p:nvSpPr>
          <p:spPr>
            <a:xfrm>
              <a:off x="2994275" y="5836772"/>
              <a:ext cx="2087554" cy="686112"/>
            </a:xfrm>
            <a:prstGeom prst="roundRect">
              <a:avLst/>
            </a:prstGeom>
            <a:solidFill>
              <a:srgbClr val="8E278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</p:txBody>
        </p:sp>
        <p:sp>
          <p:nvSpPr>
            <p:cNvPr id="69" name="Trapezoid 68"/>
            <p:cNvSpPr/>
            <p:nvPr/>
          </p:nvSpPr>
          <p:spPr>
            <a:xfrm>
              <a:off x="3257799" y="5338070"/>
              <a:ext cx="1430332" cy="511408"/>
            </a:xfrm>
            <a:prstGeom prst="trapezoid">
              <a:avLst/>
            </a:prstGeom>
            <a:solidFill>
              <a:srgbClr val="8E278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140324" y="6303710"/>
              <a:ext cx="528636" cy="547937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4445244" y="6310063"/>
              <a:ext cx="530223" cy="547937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>
              <a:off x="3438773" y="5455599"/>
              <a:ext cx="1044570" cy="296998"/>
            </a:xfrm>
            <a:prstGeom prst="trapezoid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205412" y="6354533"/>
              <a:ext cx="387348" cy="400232"/>
            </a:xfrm>
            <a:prstGeom prst="ellipse">
              <a:avLst/>
            </a:prstGeom>
            <a:solidFill>
              <a:srgbClr val="8E278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510331" y="6360886"/>
              <a:ext cx="388935" cy="400232"/>
            </a:xfrm>
            <a:prstGeom prst="ellipse">
              <a:avLst/>
            </a:prstGeom>
            <a:solidFill>
              <a:srgbClr val="8E278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Georgia"/>
              </a:endParaRPr>
            </a:p>
          </p:txBody>
        </p:sp>
      </p:grp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228600" y="947840"/>
            <a:ext cx="328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+mj-lt"/>
                <a:cs typeface="Calibri Light"/>
              </a:rPr>
              <a:t>Mobility</a:t>
            </a:r>
          </a:p>
        </p:txBody>
      </p:sp>
      <p:grpSp>
        <p:nvGrpSpPr>
          <p:cNvPr id="76" name="Group 26"/>
          <p:cNvGrpSpPr>
            <a:grpSpLocks/>
          </p:cNvGrpSpPr>
          <p:nvPr/>
        </p:nvGrpSpPr>
        <p:grpSpPr bwMode="auto">
          <a:xfrm>
            <a:off x="4495800" y="1524103"/>
            <a:ext cx="1409700" cy="1371600"/>
            <a:chOff x="-1486676" y="3962400"/>
            <a:chExt cx="1410476" cy="1371600"/>
          </a:xfrm>
        </p:grpSpPr>
        <p:sp>
          <p:nvSpPr>
            <p:cNvPr id="77" name="Trapezoid 76"/>
            <p:cNvSpPr/>
            <p:nvPr/>
          </p:nvSpPr>
          <p:spPr>
            <a:xfrm flipV="1">
              <a:off x="-1486676" y="4341812"/>
              <a:ext cx="1410476" cy="992188"/>
            </a:xfrm>
            <a:prstGeom prst="trapezoid">
              <a:avLst/>
            </a:prstGeom>
            <a:solidFill>
              <a:srgbClr val="466A94"/>
            </a:solidFill>
            <a:ln w="9525" cap="flat" cmpd="sng" algn="ctr">
              <a:solidFill>
                <a:srgbClr val="466A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78" name="Right Bracket 77"/>
            <p:cNvSpPr/>
            <p:nvPr/>
          </p:nvSpPr>
          <p:spPr>
            <a:xfrm rot="5400000" flipH="1">
              <a:off x="-1099742" y="4001150"/>
              <a:ext cx="600075" cy="522576"/>
            </a:xfrm>
            <a:prstGeom prst="rightBracket">
              <a:avLst/>
            </a:prstGeom>
            <a:noFill/>
            <a:ln w="76200" cap="flat" cmpd="sng" algn="ctr">
              <a:solidFill>
                <a:srgbClr val="466A9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</p:grpSp>
      <p:grpSp>
        <p:nvGrpSpPr>
          <p:cNvPr id="79" name="Group 28"/>
          <p:cNvGrpSpPr>
            <a:grpSpLocks/>
          </p:cNvGrpSpPr>
          <p:nvPr/>
        </p:nvGrpSpPr>
        <p:grpSpPr bwMode="auto">
          <a:xfrm>
            <a:off x="6019800" y="2602015"/>
            <a:ext cx="522288" cy="860425"/>
            <a:chOff x="2182647" y="4156578"/>
            <a:chExt cx="522914" cy="860924"/>
          </a:xfrm>
        </p:grpSpPr>
        <p:sp>
          <p:nvSpPr>
            <p:cNvPr id="80" name="Trapezoid 79"/>
            <p:cNvSpPr/>
            <p:nvPr/>
          </p:nvSpPr>
          <p:spPr>
            <a:xfrm rot="10800000">
              <a:off x="2204899" y="4250295"/>
              <a:ext cx="481590" cy="767207"/>
            </a:xfrm>
            <a:prstGeom prst="trapezoid">
              <a:avLst/>
            </a:prstGeom>
            <a:solidFill>
              <a:srgbClr val="466A94"/>
            </a:solidFill>
            <a:ln w="9525" cap="flat" cmpd="sng" algn="ctr">
              <a:solidFill>
                <a:srgbClr val="466A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182647" y="4156578"/>
              <a:ext cx="522914" cy="46065"/>
            </a:xfrm>
            <a:prstGeom prst="rect">
              <a:avLst/>
            </a:prstGeom>
            <a:gradFill rotWithShape="1">
              <a:gsLst>
                <a:gs pos="0">
                  <a:srgbClr val="466A94">
                    <a:shade val="51000"/>
                    <a:satMod val="130000"/>
                  </a:srgbClr>
                </a:gs>
                <a:gs pos="80000">
                  <a:srgbClr val="466A94">
                    <a:shade val="93000"/>
                    <a:satMod val="130000"/>
                  </a:srgbClr>
                </a:gs>
                <a:gs pos="100000">
                  <a:srgbClr val="466A94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66A9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</p:grpSp>
      <p:grpSp>
        <p:nvGrpSpPr>
          <p:cNvPr id="82" name="Group 30"/>
          <p:cNvGrpSpPr>
            <a:grpSpLocks/>
          </p:cNvGrpSpPr>
          <p:nvPr/>
        </p:nvGrpSpPr>
        <p:grpSpPr bwMode="auto">
          <a:xfrm rot="-1820669">
            <a:off x="7050088" y="2111478"/>
            <a:ext cx="2312987" cy="1566862"/>
            <a:chOff x="2819400" y="2743200"/>
            <a:chExt cx="2314142" cy="1567461"/>
          </a:xfrm>
        </p:grpSpPr>
        <p:sp>
          <p:nvSpPr>
            <p:cNvPr id="83" name="Rectangle 82"/>
            <p:cNvSpPr/>
            <p:nvPr/>
          </p:nvSpPr>
          <p:spPr>
            <a:xfrm rot="20402021">
              <a:off x="3346028" y="3344848"/>
              <a:ext cx="1531114" cy="616185"/>
            </a:xfrm>
            <a:prstGeom prst="rect">
              <a:avLst/>
            </a:prstGeom>
            <a:gradFill rotWithShape="1">
              <a:gsLst>
                <a:gs pos="0">
                  <a:srgbClr val="466A94">
                    <a:shade val="51000"/>
                    <a:satMod val="130000"/>
                  </a:srgbClr>
                </a:gs>
                <a:gs pos="80000">
                  <a:srgbClr val="466A94">
                    <a:shade val="93000"/>
                    <a:satMod val="130000"/>
                  </a:srgbClr>
                </a:gs>
                <a:gs pos="100000">
                  <a:srgbClr val="466A94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66A94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 rot="20402021">
              <a:off x="3502401" y="3444275"/>
              <a:ext cx="1194396" cy="392262"/>
            </a:xfrm>
            <a:prstGeom prst="roundRect">
              <a:avLst/>
            </a:prstGeom>
            <a:solidFill>
              <a:srgbClr val="466A94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 rot="20402021">
              <a:off x="4613305" y="2958299"/>
              <a:ext cx="298599" cy="3001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20402021">
              <a:off x="4824920" y="3483329"/>
              <a:ext cx="298599" cy="3001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rot="20402021">
              <a:off x="3153829" y="3457377"/>
              <a:ext cx="298599" cy="298564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 rot="20402021">
              <a:off x="3330189" y="4008821"/>
              <a:ext cx="298599" cy="30015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958558" y="2906429"/>
              <a:ext cx="1531114" cy="616185"/>
            </a:xfrm>
            <a:prstGeom prst="rect">
              <a:avLst/>
            </a:prstGeom>
            <a:gradFill rotWithShape="1">
              <a:gsLst>
                <a:gs pos="0">
                  <a:srgbClr val="466A94">
                    <a:shade val="51000"/>
                    <a:satMod val="130000"/>
                  </a:srgbClr>
                </a:gs>
                <a:gs pos="80000">
                  <a:srgbClr val="466A94">
                    <a:shade val="93000"/>
                    <a:satMod val="130000"/>
                  </a:srgbClr>
                </a:gs>
                <a:gs pos="100000">
                  <a:srgbClr val="466A94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66A94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3128614" y="2996846"/>
              <a:ext cx="1195984" cy="392262"/>
            </a:xfrm>
            <a:prstGeom prst="roundRect">
              <a:avLst/>
            </a:prstGeom>
            <a:solidFill>
              <a:srgbClr val="466A94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4381841" y="2777606"/>
              <a:ext cx="298599" cy="298564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2835436" y="2743000"/>
              <a:ext cx="298599" cy="300152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2819109" y="3324150"/>
              <a:ext cx="298599" cy="300153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</p:grpSp>
      <p:grpSp>
        <p:nvGrpSpPr>
          <p:cNvPr id="94" name="Group 34"/>
          <p:cNvGrpSpPr>
            <a:grpSpLocks/>
          </p:cNvGrpSpPr>
          <p:nvPr/>
        </p:nvGrpSpPr>
        <p:grpSpPr bwMode="auto">
          <a:xfrm>
            <a:off x="6324600" y="1405040"/>
            <a:ext cx="1362075" cy="1250950"/>
            <a:chOff x="4511728" y="1524000"/>
            <a:chExt cx="1362696" cy="1250464"/>
          </a:xfrm>
        </p:grpSpPr>
        <p:sp>
          <p:nvSpPr>
            <p:cNvPr id="95" name="Oval 94"/>
            <p:cNvSpPr/>
            <p:nvPr/>
          </p:nvSpPr>
          <p:spPr>
            <a:xfrm>
              <a:off x="4511728" y="1535109"/>
              <a:ext cx="1362696" cy="1239355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66A9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96" name="Regular Pentagon 95"/>
            <p:cNvSpPr>
              <a:spLocks noChangeAspect="1"/>
            </p:cNvSpPr>
            <p:nvPr/>
          </p:nvSpPr>
          <p:spPr>
            <a:xfrm>
              <a:off x="5007254" y="1968327"/>
              <a:ext cx="370057" cy="334833"/>
            </a:xfrm>
            <a:prstGeom prst="pentagon">
              <a:avLst/>
            </a:prstGeom>
            <a:solidFill>
              <a:srgbClr val="466A94"/>
            </a:solidFill>
            <a:ln w="9525" cap="flat" cmpd="sng" algn="ctr">
              <a:solidFill>
                <a:srgbClr val="466A9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97" name="Regular Pentagon 96"/>
            <p:cNvSpPr/>
            <p:nvPr/>
          </p:nvSpPr>
          <p:spPr>
            <a:xfrm rot="6097909">
              <a:off x="4517417" y="1903941"/>
              <a:ext cx="309443" cy="279527"/>
            </a:xfrm>
            <a:prstGeom prst="pentagon">
              <a:avLst/>
            </a:prstGeom>
            <a:solidFill>
              <a:srgbClr val="466A94"/>
            </a:solidFill>
            <a:ln w="9525" cap="flat" cmpd="sng" algn="ctr">
              <a:solidFill>
                <a:srgbClr val="466A9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98" name="Regular Pentagon 97"/>
            <p:cNvSpPr/>
            <p:nvPr/>
          </p:nvSpPr>
          <p:spPr>
            <a:xfrm rot="2134891">
              <a:off x="5336017" y="2412655"/>
              <a:ext cx="309703" cy="279291"/>
            </a:xfrm>
            <a:prstGeom prst="pentagon">
              <a:avLst/>
            </a:prstGeom>
            <a:solidFill>
              <a:srgbClr val="466A94"/>
            </a:solidFill>
            <a:ln w="9525" cap="flat" cmpd="sng" algn="ctr">
              <a:solidFill>
                <a:srgbClr val="466A9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99" name="Regular Pentagon 98"/>
            <p:cNvSpPr/>
            <p:nvPr/>
          </p:nvSpPr>
          <p:spPr>
            <a:xfrm rot="6260290">
              <a:off x="4745328" y="2417298"/>
              <a:ext cx="309442" cy="277939"/>
            </a:xfrm>
            <a:prstGeom prst="pentagon">
              <a:avLst/>
            </a:prstGeom>
            <a:solidFill>
              <a:srgbClr val="466A94"/>
            </a:solidFill>
            <a:ln w="9525" cap="flat" cmpd="sng" algn="ctr">
              <a:solidFill>
                <a:srgbClr val="466A9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100" name="Regular Pentagon 99"/>
            <p:cNvSpPr/>
            <p:nvPr/>
          </p:nvSpPr>
          <p:spPr>
            <a:xfrm rot="9996520">
              <a:off x="5520251" y="1804879"/>
              <a:ext cx="309703" cy="279291"/>
            </a:xfrm>
            <a:prstGeom prst="pentagon">
              <a:avLst/>
            </a:prstGeom>
            <a:solidFill>
              <a:srgbClr val="466A94"/>
            </a:solidFill>
            <a:ln w="9525" cap="flat" cmpd="sng" algn="ctr">
              <a:solidFill>
                <a:srgbClr val="466A9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101" name="Regular Pentagon 100"/>
            <p:cNvSpPr/>
            <p:nvPr/>
          </p:nvSpPr>
          <p:spPr>
            <a:xfrm rot="6332922">
              <a:off x="5028031" y="1539753"/>
              <a:ext cx="309443" cy="277939"/>
            </a:xfrm>
            <a:prstGeom prst="pentagon">
              <a:avLst/>
            </a:prstGeom>
            <a:solidFill>
              <a:srgbClr val="466A94"/>
            </a:solidFill>
            <a:ln w="9525" cap="flat" cmpd="sng" algn="ctr">
              <a:solidFill>
                <a:srgbClr val="466A9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cxnSp>
          <p:nvCxnSpPr>
            <p:cNvPr id="102" name="Straight Connector 101"/>
            <p:cNvCxnSpPr>
              <a:stCxn id="96" idx="0"/>
              <a:endCxn id="101" idx="5"/>
            </p:cNvCxnSpPr>
            <p:nvPr/>
          </p:nvCxnSpPr>
          <p:spPr>
            <a:xfrm flipH="1" flipV="1">
              <a:off x="5174018" y="1836616"/>
              <a:ext cx="19059" cy="131711"/>
            </a:xfrm>
            <a:prstGeom prst="line">
              <a:avLst/>
            </a:prstGeom>
            <a:noFill/>
            <a:ln w="25400" cap="flat" cmpd="sng" algn="ctr">
              <a:solidFill>
                <a:srgbClr val="466A94"/>
              </a:solidFill>
              <a:prstDash val="solid"/>
            </a:ln>
            <a:effectLst/>
          </p:spPr>
        </p:cxnSp>
        <p:cxnSp>
          <p:nvCxnSpPr>
            <p:cNvPr id="103" name="Straight Connector 102"/>
            <p:cNvCxnSpPr>
              <a:stCxn id="96" idx="5"/>
              <a:endCxn id="100" idx="5"/>
            </p:cNvCxnSpPr>
            <p:nvPr/>
          </p:nvCxnSpPr>
          <p:spPr>
            <a:xfrm flipV="1">
              <a:off x="5377310" y="2012760"/>
              <a:ext cx="154057" cy="84105"/>
            </a:xfrm>
            <a:prstGeom prst="line">
              <a:avLst/>
            </a:prstGeom>
            <a:noFill/>
            <a:ln w="25400" cap="flat" cmpd="sng" algn="ctr">
              <a:solidFill>
                <a:srgbClr val="466A94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>
              <a:stCxn id="96" idx="4"/>
              <a:endCxn id="98" idx="1"/>
            </p:cNvCxnSpPr>
            <p:nvPr/>
          </p:nvCxnSpPr>
          <p:spPr>
            <a:xfrm>
              <a:off x="5307429" y="2303160"/>
              <a:ext cx="76235" cy="131711"/>
            </a:xfrm>
            <a:prstGeom prst="line">
              <a:avLst/>
            </a:prstGeom>
            <a:noFill/>
            <a:ln w="25400" cap="flat" cmpd="sng" algn="ctr">
              <a:solidFill>
                <a:srgbClr val="466A94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>
              <a:stCxn id="96" idx="2"/>
              <a:endCxn id="99" idx="1"/>
            </p:cNvCxnSpPr>
            <p:nvPr/>
          </p:nvCxnSpPr>
          <p:spPr>
            <a:xfrm flipH="1">
              <a:off x="4970725" y="2303160"/>
              <a:ext cx="107999" cy="111082"/>
            </a:xfrm>
            <a:prstGeom prst="line">
              <a:avLst/>
            </a:prstGeom>
            <a:noFill/>
            <a:ln w="25400" cap="flat" cmpd="sng" algn="ctr">
              <a:solidFill>
                <a:srgbClr val="466A94"/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>
              <a:stCxn id="96" idx="1"/>
              <a:endCxn id="97" idx="0"/>
            </p:cNvCxnSpPr>
            <p:nvPr/>
          </p:nvCxnSpPr>
          <p:spPr>
            <a:xfrm flipH="1" flipV="1">
              <a:off x="4808726" y="2071475"/>
              <a:ext cx="198527" cy="25390"/>
            </a:xfrm>
            <a:prstGeom prst="line">
              <a:avLst/>
            </a:prstGeom>
            <a:noFill/>
            <a:ln w="25400" cap="flat" cmpd="sng" algn="ctr">
              <a:solidFill>
                <a:srgbClr val="466A94"/>
              </a:solidFill>
              <a:prstDash val="solid"/>
            </a:ln>
            <a:effectLst/>
          </p:spPr>
        </p:cxnSp>
      </p:grpSp>
      <p:sp>
        <p:nvSpPr>
          <p:cNvPr id="107" name="TextBox 79"/>
          <p:cNvSpPr txBox="1">
            <a:spLocks noChangeArrowheads="1"/>
          </p:cNvSpPr>
          <p:nvPr/>
        </p:nvSpPr>
        <p:spPr bwMode="auto">
          <a:xfrm>
            <a:off x="4495800" y="871584"/>
            <a:ext cx="42879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+mj-lt"/>
                <a:cs typeface="Calibri Light"/>
              </a:rPr>
              <a:t>Trip making</a:t>
            </a:r>
          </a:p>
        </p:txBody>
      </p:sp>
      <p:grpSp>
        <p:nvGrpSpPr>
          <p:cNvPr id="108" name="Group 94"/>
          <p:cNvGrpSpPr>
            <a:grpSpLocks/>
          </p:cNvGrpSpPr>
          <p:nvPr/>
        </p:nvGrpSpPr>
        <p:grpSpPr bwMode="auto">
          <a:xfrm>
            <a:off x="304800" y="4757840"/>
            <a:ext cx="1677988" cy="1106488"/>
            <a:chOff x="685359" y="5442057"/>
            <a:chExt cx="2076235" cy="1249658"/>
          </a:xfrm>
        </p:grpSpPr>
        <p:sp>
          <p:nvSpPr>
            <p:cNvPr id="109" name="Rounded Rectangle 108"/>
            <p:cNvSpPr/>
            <p:nvPr/>
          </p:nvSpPr>
          <p:spPr>
            <a:xfrm>
              <a:off x="685359" y="5442057"/>
              <a:ext cx="2076235" cy="1249658"/>
            </a:xfrm>
            <a:prstGeom prst="roundRect">
              <a:avLst/>
            </a:prstGeom>
            <a:solidFill>
              <a:srgbClr val="8E278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Avenir Book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46429" y="5603419"/>
              <a:ext cx="807316" cy="60421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/>
                <a:ea typeface="+mn-ea"/>
                <a:cs typeface="Avenir Book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926965" y="6490909"/>
              <a:ext cx="1632309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Straight Connector 111"/>
            <p:cNvCxnSpPr/>
            <p:nvPr/>
          </p:nvCxnSpPr>
          <p:spPr>
            <a:xfrm>
              <a:off x="1744102" y="5714579"/>
              <a:ext cx="367318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3" name="Straight Connector 112"/>
            <p:cNvCxnSpPr/>
            <p:nvPr/>
          </p:nvCxnSpPr>
          <p:spPr>
            <a:xfrm>
              <a:off x="1755887" y="5908213"/>
              <a:ext cx="36535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4" name="Straight Connector 113"/>
            <p:cNvCxnSpPr/>
            <p:nvPr/>
          </p:nvCxnSpPr>
          <p:spPr>
            <a:xfrm>
              <a:off x="2250884" y="5698444"/>
              <a:ext cx="36535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5" name="Straight Connector 114"/>
            <p:cNvCxnSpPr/>
            <p:nvPr/>
          </p:nvCxnSpPr>
          <p:spPr>
            <a:xfrm>
              <a:off x="2231241" y="5918971"/>
              <a:ext cx="36535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1048750" y="6069575"/>
              <a:ext cx="1553738" cy="548630"/>
            </a:xfrm>
            <a:custGeom>
              <a:avLst/>
              <a:gdLst>
                <a:gd name="connsiteX0" fmla="*/ 0 w 2741437"/>
                <a:gd name="connsiteY0" fmla="*/ 179139 h 968263"/>
                <a:gd name="connsiteX1" fmla="*/ 2035920 w 2741437"/>
                <a:gd name="connsiteY1" fmla="*/ 521787 h 968263"/>
                <a:gd name="connsiteX2" fmla="*/ 705517 w 2741437"/>
                <a:gd name="connsiteY2" fmla="*/ 803968 h 968263"/>
                <a:gd name="connsiteX3" fmla="*/ 725675 w 2741437"/>
                <a:gd name="connsiteY3" fmla="*/ 98516 h 968263"/>
                <a:gd name="connsiteX4" fmla="*/ 1511822 w 2741437"/>
                <a:gd name="connsiteY4" fmla="*/ 98516 h 968263"/>
                <a:gd name="connsiteX5" fmla="*/ 1753713 w 2741437"/>
                <a:gd name="connsiteY5" fmla="*/ 965214 h 968263"/>
                <a:gd name="connsiteX6" fmla="*/ 2116550 w 2741437"/>
                <a:gd name="connsiteY6" fmla="*/ 380697 h 968263"/>
                <a:gd name="connsiteX7" fmla="*/ 2459230 w 2741437"/>
                <a:gd name="connsiteY7" fmla="*/ 239606 h 968263"/>
                <a:gd name="connsiteX8" fmla="*/ 2177023 w 2741437"/>
                <a:gd name="connsiteY8" fmla="*/ 683033 h 968263"/>
                <a:gd name="connsiteX9" fmla="*/ 2620491 w 2741437"/>
                <a:gd name="connsiteY9" fmla="*/ 421008 h 968263"/>
                <a:gd name="connsiteX10" fmla="*/ 2741437 w 2741437"/>
                <a:gd name="connsiteY10" fmla="*/ 703189 h 9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1437" h="968263">
                  <a:moveTo>
                    <a:pt x="0" y="179139"/>
                  </a:moveTo>
                  <a:cubicBezTo>
                    <a:pt x="959167" y="298394"/>
                    <a:pt x="1918334" y="417649"/>
                    <a:pt x="2035920" y="521787"/>
                  </a:cubicBezTo>
                  <a:cubicBezTo>
                    <a:pt x="2153506" y="625925"/>
                    <a:pt x="923891" y="874513"/>
                    <a:pt x="705517" y="803968"/>
                  </a:cubicBezTo>
                  <a:cubicBezTo>
                    <a:pt x="487143" y="733423"/>
                    <a:pt x="591291" y="216091"/>
                    <a:pt x="725675" y="98516"/>
                  </a:cubicBezTo>
                  <a:cubicBezTo>
                    <a:pt x="860059" y="-19059"/>
                    <a:pt x="1340482" y="-45934"/>
                    <a:pt x="1511822" y="98516"/>
                  </a:cubicBezTo>
                  <a:cubicBezTo>
                    <a:pt x="1683162" y="242966"/>
                    <a:pt x="1652925" y="918184"/>
                    <a:pt x="1753713" y="965214"/>
                  </a:cubicBezTo>
                  <a:cubicBezTo>
                    <a:pt x="1854501" y="1012244"/>
                    <a:pt x="1998964" y="501632"/>
                    <a:pt x="2116550" y="380697"/>
                  </a:cubicBezTo>
                  <a:cubicBezTo>
                    <a:pt x="2234136" y="259762"/>
                    <a:pt x="2449151" y="189217"/>
                    <a:pt x="2459230" y="239606"/>
                  </a:cubicBezTo>
                  <a:cubicBezTo>
                    <a:pt x="2469309" y="289995"/>
                    <a:pt x="2150146" y="652799"/>
                    <a:pt x="2177023" y="683033"/>
                  </a:cubicBezTo>
                  <a:cubicBezTo>
                    <a:pt x="2203900" y="713267"/>
                    <a:pt x="2526422" y="417649"/>
                    <a:pt x="2620491" y="421008"/>
                  </a:cubicBezTo>
                  <a:cubicBezTo>
                    <a:pt x="2714560" y="424367"/>
                    <a:pt x="2741437" y="703189"/>
                    <a:pt x="2741437" y="703189"/>
                  </a:cubicBezTo>
                </a:path>
              </a:pathLst>
            </a:custGeom>
            <a:noFill/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Avenir Book"/>
              </a:endParaRPr>
            </a:p>
          </p:txBody>
        </p:sp>
      </p:grpSp>
      <p:grpSp>
        <p:nvGrpSpPr>
          <p:cNvPr id="117" name="Group 32"/>
          <p:cNvGrpSpPr>
            <a:grpSpLocks/>
          </p:cNvGrpSpPr>
          <p:nvPr/>
        </p:nvGrpSpPr>
        <p:grpSpPr bwMode="auto">
          <a:xfrm>
            <a:off x="661988" y="1633640"/>
            <a:ext cx="2767012" cy="1828800"/>
            <a:chOff x="1128821" y="705452"/>
            <a:chExt cx="2766294" cy="1828800"/>
          </a:xfrm>
        </p:grpSpPr>
        <p:sp>
          <p:nvSpPr>
            <p:cNvPr id="118" name="Oval 117"/>
            <p:cNvSpPr/>
            <p:nvPr/>
          </p:nvSpPr>
          <p:spPr>
            <a:xfrm>
              <a:off x="1295465" y="780065"/>
              <a:ext cx="1987034" cy="1670050"/>
            </a:xfrm>
            <a:prstGeom prst="ellipse">
              <a:avLst/>
            </a:prstGeom>
            <a:solidFill>
              <a:srgbClr val="71BD1F"/>
            </a:solidFill>
            <a:ln w="9525" cap="flat" cmpd="sng" algn="ctr">
              <a:solidFill>
                <a:srgbClr val="71BD1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119" name="Right Arrow 118"/>
            <p:cNvSpPr/>
            <p:nvPr/>
          </p:nvSpPr>
          <p:spPr>
            <a:xfrm rot="17589888">
              <a:off x="1890489" y="1872302"/>
              <a:ext cx="1036637" cy="287262"/>
            </a:xfrm>
            <a:prstGeom prst="rightArrow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128821" y="1559527"/>
              <a:ext cx="352334" cy="74613"/>
            </a:xfrm>
            <a:prstGeom prst="lin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>
            <a:xfrm>
              <a:off x="1220872" y="1002315"/>
              <a:ext cx="409469" cy="279400"/>
            </a:xfrm>
            <a:prstGeom prst="lin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>
            <a:xfrm>
              <a:off x="1741437" y="705452"/>
              <a:ext cx="169818" cy="280988"/>
            </a:xfrm>
            <a:prstGeom prst="lin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>
            <a:xfrm>
              <a:off x="2390556" y="724502"/>
              <a:ext cx="0" cy="277813"/>
            </a:xfrm>
            <a:prstGeom prst="lin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>
            <a:xfrm flipH="1">
              <a:off x="2860334" y="816577"/>
              <a:ext cx="180928" cy="282575"/>
            </a:xfrm>
            <a:prstGeom prst="lin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>
            <a:xfrm flipH="1">
              <a:off x="3022217" y="1272190"/>
              <a:ext cx="252348" cy="176212"/>
            </a:xfrm>
            <a:prstGeom prst="line">
              <a:avLst/>
            </a:prstGeom>
            <a:noFill/>
            <a:ln w="57150" cap="flat" cmpd="sng" algn="ctr">
              <a:solidFill>
                <a:srgbClr val="FFFFFF"/>
              </a:solidFill>
              <a:prstDash val="solid"/>
            </a:ln>
            <a:effectLst/>
          </p:spPr>
        </p:cxnSp>
        <p:sp>
          <p:nvSpPr>
            <p:cNvPr id="126" name="Rectangle 125"/>
            <p:cNvSpPr/>
            <p:nvPr/>
          </p:nvSpPr>
          <p:spPr>
            <a:xfrm>
              <a:off x="2744477" y="1931002"/>
              <a:ext cx="1150638" cy="407988"/>
            </a:xfrm>
            <a:prstGeom prst="rect">
              <a:avLst/>
            </a:prstGeom>
            <a:solidFill>
              <a:srgbClr val="71BD1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venir Book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847637" y="1978627"/>
              <a:ext cx="936382" cy="3048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71BD1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1BD1F"/>
                  </a:solidFill>
                  <a:effectLst/>
                  <a:uLnTx/>
                  <a:uFillTx/>
                  <a:latin typeface="+mj-lt"/>
                  <a:ea typeface="+mn-ea"/>
                  <a:cs typeface="Avenir Book"/>
                </a:rPr>
                <a:t>1 0,5 60 </a:t>
              </a:r>
            </a:p>
          </p:txBody>
        </p:sp>
      </p:grpSp>
      <p:sp>
        <p:nvSpPr>
          <p:cNvPr id="128" name="Rectangle 120"/>
          <p:cNvSpPr>
            <a:spLocks noChangeArrowheads="1"/>
          </p:cNvSpPr>
          <p:nvPr/>
        </p:nvSpPr>
        <p:spPr bwMode="auto">
          <a:xfrm>
            <a:off x="152400" y="399584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+mj-lt"/>
                <a:ea typeface="ＭＳ Ｐゴシック" charset="0"/>
                <a:cs typeface="Calibri Light"/>
              </a:rPr>
              <a:t>Automobile access</a:t>
            </a:r>
            <a:endParaRPr lang="en-US" sz="2800" dirty="0">
              <a:solidFill>
                <a:prstClr val="black"/>
              </a:solidFill>
              <a:latin typeface="+mj-lt"/>
              <a:ea typeface="ＭＳ Ｐゴシック" charset="0"/>
              <a:cs typeface="Calibri Light"/>
            </a:endParaRPr>
          </a:p>
        </p:txBody>
      </p:sp>
      <p:sp>
        <p:nvSpPr>
          <p:cNvPr id="129" name="Freeform 128"/>
          <p:cNvSpPr>
            <a:spLocks noChangeAspect="1"/>
          </p:cNvSpPr>
          <p:nvPr/>
        </p:nvSpPr>
        <p:spPr>
          <a:xfrm>
            <a:off x="5744132" y="4475135"/>
            <a:ext cx="2025650" cy="2286000"/>
          </a:xfrm>
          <a:custGeom>
            <a:avLst/>
            <a:gdLst>
              <a:gd name="connsiteX0" fmla="*/ 0 w 2732800"/>
              <a:gd name="connsiteY0" fmla="*/ 1518770 h 3084481"/>
              <a:gd name="connsiteX1" fmla="*/ 239607 w 2732800"/>
              <a:gd name="connsiteY1" fmla="*/ 368782 h 3084481"/>
              <a:gd name="connsiteX2" fmla="*/ 431293 w 2732800"/>
              <a:gd name="connsiteY2" fmla="*/ 2381260 h 3084481"/>
              <a:gd name="connsiteX3" fmla="*/ 599018 w 2732800"/>
              <a:gd name="connsiteY3" fmla="*/ 440656 h 3084481"/>
              <a:gd name="connsiteX4" fmla="*/ 766742 w 2732800"/>
              <a:gd name="connsiteY4" fmla="*/ 2309386 h 3084481"/>
              <a:gd name="connsiteX5" fmla="*/ 910507 w 2732800"/>
              <a:gd name="connsiteY5" fmla="*/ 823985 h 3084481"/>
              <a:gd name="connsiteX6" fmla="*/ 1054271 w 2732800"/>
              <a:gd name="connsiteY6" fmla="*/ 2309386 h 3084481"/>
              <a:gd name="connsiteX7" fmla="*/ 1269917 w 2732800"/>
              <a:gd name="connsiteY7" fmla="*/ 392740 h 3084481"/>
              <a:gd name="connsiteX8" fmla="*/ 1461603 w 2732800"/>
              <a:gd name="connsiteY8" fmla="*/ 2357302 h 3084481"/>
              <a:gd name="connsiteX9" fmla="*/ 1701210 w 2732800"/>
              <a:gd name="connsiteY9" fmla="*/ 9411 h 3084481"/>
              <a:gd name="connsiteX10" fmla="*/ 1821013 w 2732800"/>
              <a:gd name="connsiteY10" fmla="*/ 1494812 h 3084481"/>
              <a:gd name="connsiteX11" fmla="*/ 1916856 w 2732800"/>
              <a:gd name="connsiteY11" fmla="*/ 488572 h 3084481"/>
              <a:gd name="connsiteX12" fmla="*/ 2180423 w 2732800"/>
              <a:gd name="connsiteY12" fmla="*/ 1926057 h 3084481"/>
              <a:gd name="connsiteX13" fmla="*/ 2348148 w 2732800"/>
              <a:gd name="connsiteY13" fmla="*/ 129201 h 3084481"/>
              <a:gd name="connsiteX14" fmla="*/ 2659637 w 2732800"/>
              <a:gd name="connsiteY14" fmla="*/ 3076045 h 3084481"/>
              <a:gd name="connsiteX15" fmla="*/ 2731519 w 2732800"/>
              <a:gd name="connsiteY15" fmla="*/ 1015650 h 3084481"/>
              <a:gd name="connsiteX16" fmla="*/ 2707559 w 2732800"/>
              <a:gd name="connsiteY16" fmla="*/ 847943 h 308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2800" h="3084481">
                <a:moveTo>
                  <a:pt x="0" y="1518770"/>
                </a:moveTo>
                <a:cubicBezTo>
                  <a:pt x="83862" y="871902"/>
                  <a:pt x="167725" y="225034"/>
                  <a:pt x="239607" y="368782"/>
                </a:cubicBezTo>
                <a:cubicBezTo>
                  <a:pt x="311489" y="512530"/>
                  <a:pt x="371391" y="2369281"/>
                  <a:pt x="431293" y="2381260"/>
                </a:cubicBezTo>
                <a:cubicBezTo>
                  <a:pt x="491195" y="2393239"/>
                  <a:pt x="543110" y="452635"/>
                  <a:pt x="599018" y="440656"/>
                </a:cubicBezTo>
                <a:cubicBezTo>
                  <a:pt x="654926" y="428677"/>
                  <a:pt x="714827" y="2245498"/>
                  <a:pt x="766742" y="2309386"/>
                </a:cubicBezTo>
                <a:cubicBezTo>
                  <a:pt x="818657" y="2373274"/>
                  <a:pt x="862586" y="823985"/>
                  <a:pt x="910507" y="823985"/>
                </a:cubicBezTo>
                <a:cubicBezTo>
                  <a:pt x="958428" y="823985"/>
                  <a:pt x="994369" y="2381260"/>
                  <a:pt x="1054271" y="2309386"/>
                </a:cubicBezTo>
                <a:cubicBezTo>
                  <a:pt x="1114173" y="2237512"/>
                  <a:pt x="1202028" y="384754"/>
                  <a:pt x="1269917" y="392740"/>
                </a:cubicBezTo>
                <a:cubicBezTo>
                  <a:pt x="1337806" y="400726"/>
                  <a:pt x="1389721" y="2421190"/>
                  <a:pt x="1461603" y="2357302"/>
                </a:cubicBezTo>
                <a:cubicBezTo>
                  <a:pt x="1533485" y="2293414"/>
                  <a:pt x="1641308" y="153159"/>
                  <a:pt x="1701210" y="9411"/>
                </a:cubicBezTo>
                <a:cubicBezTo>
                  <a:pt x="1761112" y="-134337"/>
                  <a:pt x="1785072" y="1414952"/>
                  <a:pt x="1821013" y="1494812"/>
                </a:cubicBezTo>
                <a:cubicBezTo>
                  <a:pt x="1856954" y="1574672"/>
                  <a:pt x="1856954" y="416698"/>
                  <a:pt x="1916856" y="488572"/>
                </a:cubicBezTo>
                <a:cubicBezTo>
                  <a:pt x="1976758" y="560446"/>
                  <a:pt x="2108541" y="1985952"/>
                  <a:pt x="2180423" y="1926057"/>
                </a:cubicBezTo>
                <a:cubicBezTo>
                  <a:pt x="2252305" y="1866162"/>
                  <a:pt x="2268279" y="-62464"/>
                  <a:pt x="2348148" y="129201"/>
                </a:cubicBezTo>
                <a:cubicBezTo>
                  <a:pt x="2428017" y="320866"/>
                  <a:pt x="2595742" y="2928303"/>
                  <a:pt x="2659637" y="3076045"/>
                </a:cubicBezTo>
                <a:cubicBezTo>
                  <a:pt x="2723532" y="3223787"/>
                  <a:pt x="2723532" y="1387000"/>
                  <a:pt x="2731519" y="1015650"/>
                </a:cubicBezTo>
                <a:cubicBezTo>
                  <a:pt x="2739506" y="644300"/>
                  <a:pt x="2707559" y="847943"/>
                  <a:pt x="2707559" y="847943"/>
                </a:cubicBezTo>
              </a:path>
            </a:pathLst>
          </a:custGeom>
          <a:noFill/>
          <a:ln w="57150" cap="flat" cmpd="sng" algn="ctr">
            <a:solidFill>
              <a:srgbClr val="FE911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85"/>
          <p:cNvSpPr>
            <a:spLocks noChangeArrowheads="1"/>
          </p:cNvSpPr>
          <p:nvPr/>
        </p:nvSpPr>
        <p:spPr bwMode="auto">
          <a:xfrm>
            <a:off x="5024438" y="3995840"/>
            <a:ext cx="3656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+mj-lt"/>
                <a:ea typeface="ＭＳ Ｐゴシック" charset="0"/>
                <a:cs typeface="Calibri Light"/>
              </a:rPr>
              <a:t>Day-to-day variability</a:t>
            </a:r>
            <a:endParaRPr lang="en-US" sz="2800" dirty="0">
              <a:solidFill>
                <a:prstClr val="black"/>
              </a:solidFill>
              <a:latin typeface="+mj-lt"/>
              <a:ea typeface="ＭＳ Ｐゴシック" charset="0"/>
              <a:cs typeface="Calibri Light"/>
            </a:endParaRPr>
          </a:p>
        </p:txBody>
      </p:sp>
      <p:sp>
        <p:nvSpPr>
          <p:cNvPr id="131" name="Title 1"/>
          <p:cNvSpPr txBox="1">
            <a:spLocks/>
          </p:cNvSpPr>
          <p:nvPr/>
        </p:nvSpPr>
        <p:spPr bwMode="auto">
          <a:xfrm>
            <a:off x="476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Georgia"/>
                <a:ea typeface="ＭＳ Ｐゴシック" charset="0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+mj-lt"/>
              </a:rPr>
              <a:t>Travel behavior is multifaceted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59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85248">
            <a:off x="607365" y="743228"/>
            <a:ext cx="8169900" cy="424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6547" y="5453453"/>
            <a:ext cx="588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</a:rPr>
              <a:t>Latent Profile </a:t>
            </a:r>
            <a:r>
              <a:rPr lang="en-US" sz="3600" b="1" dirty="0" smtClean="0">
                <a:solidFill>
                  <a:prstClr val="black"/>
                </a:solidFill>
              </a:rPr>
              <a:t>Analysis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6547" y="5453453"/>
            <a:ext cx="588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  <a:latin typeface="+mj-lt"/>
              </a:rPr>
              <a:t>Latent Profile </a:t>
            </a:r>
            <a:r>
              <a:rPr lang="en-US" sz="3600" b="1" dirty="0" smtClean="0">
                <a:solidFill>
                  <a:prstClr val="black"/>
                </a:solidFill>
                <a:latin typeface="+mj-lt"/>
              </a:rPr>
              <a:t>Analysis</a:t>
            </a:r>
            <a:endParaRPr lang="en-US" sz="3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0100" y="1219200"/>
            <a:ext cx="3657600" cy="1371600"/>
          </a:xfrm>
          <a:prstGeom prst="roundRect">
            <a:avLst/>
          </a:prstGeom>
          <a:solidFill>
            <a:srgbClr val="5368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+mj-lt"/>
                <a:cs typeface="Georgia"/>
              </a:rPr>
              <a:t>Drivers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6300" y="1219200"/>
            <a:ext cx="3657600" cy="1371600"/>
          </a:xfrm>
          <a:prstGeom prst="roundRect">
            <a:avLst/>
          </a:prstGeom>
          <a:solidFill>
            <a:srgbClr val="9016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+mj-lt"/>
                <a:cs typeface="Georgia"/>
              </a:rPr>
              <a:t>Long-distance Trekkers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0100" y="2895600"/>
            <a:ext cx="3657600" cy="1371600"/>
          </a:xfrm>
          <a:prstGeom prst="roundRect">
            <a:avLst/>
          </a:prstGeom>
          <a:solidFill>
            <a:srgbClr val="71BD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+mj-lt"/>
                <a:cs typeface="Georgia"/>
              </a:rPr>
              <a:t>Multimodals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86300" y="2895600"/>
            <a:ext cx="3657600" cy="1371600"/>
          </a:xfrm>
          <a:prstGeom prst="roundRect">
            <a:avLst/>
          </a:prstGeom>
          <a:solidFill>
            <a:srgbClr val="FE9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+mj-lt"/>
                <a:cs typeface="Georgia"/>
              </a:rPr>
              <a:t>Car-less</a:t>
            </a:r>
          </a:p>
        </p:txBody>
      </p:sp>
    </p:spTree>
    <p:extLst>
      <p:ext uri="{BB962C8B-B14F-4D97-AF65-F5344CB8AC3E}">
        <p14:creationId xmlns:p14="http://schemas.microsoft.com/office/powerpoint/2010/main" val="20219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466A94"/>
      </a:dk2>
      <a:lt2>
        <a:srgbClr val="A59C99"/>
      </a:lt2>
      <a:accent1>
        <a:srgbClr val="466A94"/>
      </a:accent1>
      <a:accent2>
        <a:srgbClr val="1085C9"/>
      </a:accent2>
      <a:accent3>
        <a:srgbClr val="16A94F"/>
      </a:accent3>
      <a:accent4>
        <a:srgbClr val="8E2780"/>
      </a:accent4>
      <a:accent5>
        <a:srgbClr val="FA8E3E"/>
      </a:accent5>
      <a:accent6>
        <a:srgbClr val="FEB256"/>
      </a:accent6>
      <a:hlink>
        <a:srgbClr val="466A94"/>
      </a:hlink>
      <a:folHlink>
        <a:srgbClr val="696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6A94"/>
    </a:dk2>
    <a:lt2>
      <a:srgbClr val="A59C99"/>
    </a:lt2>
    <a:accent1>
      <a:srgbClr val="466A94"/>
    </a:accent1>
    <a:accent2>
      <a:srgbClr val="1085C9"/>
    </a:accent2>
    <a:accent3>
      <a:srgbClr val="16A94F"/>
    </a:accent3>
    <a:accent4>
      <a:srgbClr val="8E2780"/>
    </a:accent4>
    <a:accent5>
      <a:srgbClr val="FA8E3E"/>
    </a:accent5>
    <a:accent6>
      <a:srgbClr val="FEB256"/>
    </a:accent6>
    <a:hlink>
      <a:srgbClr val="466A94"/>
    </a:hlink>
    <a:folHlink>
      <a:srgbClr val="6969A9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6A94"/>
    </a:dk2>
    <a:lt2>
      <a:srgbClr val="A59C99"/>
    </a:lt2>
    <a:accent1>
      <a:srgbClr val="466A94"/>
    </a:accent1>
    <a:accent2>
      <a:srgbClr val="1085C9"/>
    </a:accent2>
    <a:accent3>
      <a:srgbClr val="16A94F"/>
    </a:accent3>
    <a:accent4>
      <a:srgbClr val="8E2780"/>
    </a:accent4>
    <a:accent5>
      <a:srgbClr val="FA8E3E"/>
    </a:accent5>
    <a:accent6>
      <a:srgbClr val="FEB256"/>
    </a:accent6>
    <a:hlink>
      <a:srgbClr val="466A94"/>
    </a:hlink>
    <a:folHlink>
      <a:srgbClr val="6969A9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6A94"/>
    </a:dk2>
    <a:lt2>
      <a:srgbClr val="A59C99"/>
    </a:lt2>
    <a:accent1>
      <a:srgbClr val="466A94"/>
    </a:accent1>
    <a:accent2>
      <a:srgbClr val="1085C9"/>
    </a:accent2>
    <a:accent3>
      <a:srgbClr val="16A94F"/>
    </a:accent3>
    <a:accent4>
      <a:srgbClr val="8E2780"/>
    </a:accent4>
    <a:accent5>
      <a:srgbClr val="FA8E3E"/>
    </a:accent5>
    <a:accent6>
      <a:srgbClr val="FEB256"/>
    </a:accent6>
    <a:hlink>
      <a:srgbClr val="466A94"/>
    </a:hlink>
    <a:folHlink>
      <a:srgbClr val="6969A9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6A94"/>
    </a:dk2>
    <a:lt2>
      <a:srgbClr val="A59C99"/>
    </a:lt2>
    <a:accent1>
      <a:srgbClr val="466A94"/>
    </a:accent1>
    <a:accent2>
      <a:srgbClr val="1085C9"/>
    </a:accent2>
    <a:accent3>
      <a:srgbClr val="16A94F"/>
    </a:accent3>
    <a:accent4>
      <a:srgbClr val="8E2780"/>
    </a:accent4>
    <a:accent5>
      <a:srgbClr val="FA8E3E"/>
    </a:accent5>
    <a:accent6>
      <a:srgbClr val="FEB256"/>
    </a:accent6>
    <a:hlink>
      <a:srgbClr val="466A94"/>
    </a:hlink>
    <a:folHlink>
      <a:srgbClr val="6969A9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5694</TotalTime>
  <Words>723</Words>
  <Application>Microsoft Office PowerPoint</Application>
  <PresentationFormat>On-screen Show (4:3)</PresentationFormat>
  <Paragraphs>174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MS Mincho</vt:lpstr>
      <vt:lpstr>MS PGothic</vt:lpstr>
      <vt:lpstr>Arial</vt:lpstr>
      <vt:lpstr>Avenir Book</vt:lpstr>
      <vt:lpstr>Calibri</vt:lpstr>
      <vt:lpstr>Calibri Light</vt:lpstr>
      <vt:lpstr>Georgia</vt:lpstr>
      <vt:lpstr>Times New Roman</vt:lpstr>
      <vt:lpstr>Default Theme</vt:lpstr>
      <vt:lpstr>Traveler Typologies and the Causes for Recent Changes in Millennial Travel Patterns</vt:lpstr>
      <vt:lpstr>PowerPoint Presentation</vt:lpstr>
      <vt:lpstr>PowerPoint Presentation</vt:lpstr>
      <vt:lpstr>PowerPoint Presentation</vt:lpstr>
      <vt:lpstr>PowerPoint Presentation</vt:lpstr>
      <vt:lpstr>To find out…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 1: Ask directly</vt:lpstr>
      <vt:lpstr>Option 2: Indirect test</vt:lpstr>
      <vt:lpstr>PowerPoint Presentation</vt:lpstr>
      <vt:lpstr>What did I find?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Multivariate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 </vt:lpstr>
    </vt:vector>
  </TitlesOfParts>
  <Company>UCLA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Stalled on the road to adulthood?</dc:title>
  <dc:creator>Kelcie Ralph</dc:creator>
  <cp:lastModifiedBy>Kelcie Ralph</cp:lastModifiedBy>
  <cp:revision>155</cp:revision>
  <dcterms:created xsi:type="dcterms:W3CDTF">2015-01-22T17:11:10Z</dcterms:created>
  <dcterms:modified xsi:type="dcterms:W3CDTF">2015-12-23T22:45:22Z</dcterms:modified>
</cp:coreProperties>
</file>