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Lst>
  <p:sldSz cx="51206400" cy="38404800"/>
  <p:notesSz cx="6858000" cy="9144000"/>
  <p:defaultTextStyle>
    <a:defPPr>
      <a:defRPr lang="en-US"/>
    </a:defPPr>
    <a:lvl1pPr marL="0" algn="l" defTabSz="5434096" rtl="0" eaLnBrk="1" latinLnBrk="0" hangingPunct="1">
      <a:defRPr sz="10700" kern="1200">
        <a:solidFill>
          <a:schemeClr val="tx1"/>
        </a:solidFill>
        <a:latin typeface="+mn-lt"/>
        <a:ea typeface="+mn-ea"/>
        <a:cs typeface="+mn-cs"/>
      </a:defRPr>
    </a:lvl1pPr>
    <a:lvl2pPr marL="2717048" algn="l" defTabSz="5434096" rtl="0" eaLnBrk="1" latinLnBrk="0" hangingPunct="1">
      <a:defRPr sz="10700" kern="1200">
        <a:solidFill>
          <a:schemeClr val="tx1"/>
        </a:solidFill>
        <a:latin typeface="+mn-lt"/>
        <a:ea typeface="+mn-ea"/>
        <a:cs typeface="+mn-cs"/>
      </a:defRPr>
    </a:lvl2pPr>
    <a:lvl3pPr marL="5434096" algn="l" defTabSz="5434096" rtl="0" eaLnBrk="1" latinLnBrk="0" hangingPunct="1">
      <a:defRPr sz="10700" kern="1200">
        <a:solidFill>
          <a:schemeClr val="tx1"/>
        </a:solidFill>
        <a:latin typeface="+mn-lt"/>
        <a:ea typeface="+mn-ea"/>
        <a:cs typeface="+mn-cs"/>
      </a:defRPr>
    </a:lvl3pPr>
    <a:lvl4pPr marL="8151144" algn="l" defTabSz="5434096" rtl="0" eaLnBrk="1" latinLnBrk="0" hangingPunct="1">
      <a:defRPr sz="10700" kern="1200">
        <a:solidFill>
          <a:schemeClr val="tx1"/>
        </a:solidFill>
        <a:latin typeface="+mn-lt"/>
        <a:ea typeface="+mn-ea"/>
        <a:cs typeface="+mn-cs"/>
      </a:defRPr>
    </a:lvl4pPr>
    <a:lvl5pPr marL="10868193" algn="l" defTabSz="5434096" rtl="0" eaLnBrk="1" latinLnBrk="0" hangingPunct="1">
      <a:defRPr sz="10700" kern="1200">
        <a:solidFill>
          <a:schemeClr val="tx1"/>
        </a:solidFill>
        <a:latin typeface="+mn-lt"/>
        <a:ea typeface="+mn-ea"/>
        <a:cs typeface="+mn-cs"/>
      </a:defRPr>
    </a:lvl5pPr>
    <a:lvl6pPr marL="13585241" algn="l" defTabSz="5434096" rtl="0" eaLnBrk="1" latinLnBrk="0" hangingPunct="1">
      <a:defRPr sz="10700" kern="1200">
        <a:solidFill>
          <a:schemeClr val="tx1"/>
        </a:solidFill>
        <a:latin typeface="+mn-lt"/>
        <a:ea typeface="+mn-ea"/>
        <a:cs typeface="+mn-cs"/>
      </a:defRPr>
    </a:lvl6pPr>
    <a:lvl7pPr marL="16302289" algn="l" defTabSz="5434096" rtl="0" eaLnBrk="1" latinLnBrk="0" hangingPunct="1">
      <a:defRPr sz="10700" kern="1200">
        <a:solidFill>
          <a:schemeClr val="tx1"/>
        </a:solidFill>
        <a:latin typeface="+mn-lt"/>
        <a:ea typeface="+mn-ea"/>
        <a:cs typeface="+mn-cs"/>
      </a:defRPr>
    </a:lvl7pPr>
    <a:lvl8pPr marL="19019337" algn="l" defTabSz="5434096" rtl="0" eaLnBrk="1" latinLnBrk="0" hangingPunct="1">
      <a:defRPr sz="10700" kern="1200">
        <a:solidFill>
          <a:schemeClr val="tx1"/>
        </a:solidFill>
        <a:latin typeface="+mn-lt"/>
        <a:ea typeface="+mn-ea"/>
        <a:cs typeface="+mn-cs"/>
      </a:defRPr>
    </a:lvl8pPr>
    <a:lvl9pPr marL="21736385" algn="l" defTabSz="5434096" rtl="0" eaLnBrk="1" latinLnBrk="0" hangingPunct="1">
      <a:defRPr sz="10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40">
          <p15:clr>
            <a:srgbClr val="A4A3A4"/>
          </p15:clr>
        </p15:guide>
        <p15:guide id="2" pos="161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initials="NK" lastIdx="1" clrIdx="0"/>
  <p:cmAuthor id="1" name="Michael Smart" initials="M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21034"/>
    <a:srgbClr val="5F6A72"/>
    <a:srgbClr val="F57F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6879" autoAdjust="0"/>
  </p:normalViewPr>
  <p:slideViewPr>
    <p:cSldViewPr showGuides="1">
      <p:cViewPr>
        <p:scale>
          <a:sx n="30" d="100"/>
          <a:sy n="30" d="100"/>
        </p:scale>
        <p:origin x="880" y="-496"/>
      </p:cViewPr>
      <p:guideLst>
        <p:guide orient="horz" pos="12240"/>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4"/>
            <a:ext cx="4352544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717048" indent="0" algn="ctr">
              <a:buNone/>
              <a:defRPr>
                <a:solidFill>
                  <a:schemeClr val="tx1">
                    <a:tint val="75000"/>
                  </a:schemeClr>
                </a:solidFill>
              </a:defRPr>
            </a:lvl2pPr>
            <a:lvl3pPr marL="5434096" indent="0" algn="ctr">
              <a:buNone/>
              <a:defRPr>
                <a:solidFill>
                  <a:schemeClr val="tx1">
                    <a:tint val="75000"/>
                  </a:schemeClr>
                </a:solidFill>
              </a:defRPr>
            </a:lvl3pPr>
            <a:lvl4pPr marL="8151144" indent="0" algn="ctr">
              <a:buNone/>
              <a:defRPr>
                <a:solidFill>
                  <a:schemeClr val="tx1">
                    <a:tint val="75000"/>
                  </a:schemeClr>
                </a:solidFill>
              </a:defRPr>
            </a:lvl4pPr>
            <a:lvl5pPr marL="10868193" indent="0" algn="ctr">
              <a:buNone/>
              <a:defRPr>
                <a:solidFill>
                  <a:schemeClr val="tx1">
                    <a:tint val="75000"/>
                  </a:schemeClr>
                </a:solidFill>
              </a:defRPr>
            </a:lvl5pPr>
            <a:lvl6pPr marL="13585241" indent="0" algn="ctr">
              <a:buNone/>
              <a:defRPr>
                <a:solidFill>
                  <a:schemeClr val="tx1">
                    <a:tint val="75000"/>
                  </a:schemeClr>
                </a:solidFill>
              </a:defRPr>
            </a:lvl6pPr>
            <a:lvl7pPr marL="16302289" indent="0" algn="ctr">
              <a:buNone/>
              <a:defRPr>
                <a:solidFill>
                  <a:schemeClr val="tx1">
                    <a:tint val="75000"/>
                  </a:schemeClr>
                </a:solidFill>
              </a:defRPr>
            </a:lvl7pPr>
            <a:lvl8pPr marL="19019337" indent="0" algn="ctr">
              <a:buNone/>
              <a:defRPr>
                <a:solidFill>
                  <a:schemeClr val="tx1">
                    <a:tint val="75000"/>
                  </a:schemeClr>
                </a:solidFill>
              </a:defRPr>
            </a:lvl8pPr>
            <a:lvl9pPr marL="2173638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291837-C816-4841-82F1-327479F754E0}" type="datetimeFigureOut">
              <a:rPr lang="en-US" smtClean="0"/>
              <a:pPr/>
              <a:t>12/30/15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19487-5B29-4294-B052-6970ED3D65B7}" type="slidenum">
              <a:rPr lang="en-US" smtClean="0"/>
              <a:pPr/>
              <a:t>‹#›</a:t>
            </a:fld>
            <a:endParaRPr lang="en-US"/>
          </a:p>
        </p:txBody>
      </p:sp>
    </p:spTree>
    <p:extLst>
      <p:ext uri="{BB962C8B-B14F-4D97-AF65-F5344CB8AC3E}">
        <p14:creationId xmlns:p14="http://schemas.microsoft.com/office/powerpoint/2010/main" val="23830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91837-C816-4841-82F1-327479F754E0}" type="datetimeFigureOut">
              <a:rPr lang="en-US" smtClean="0"/>
              <a:pPr/>
              <a:t>12/30/15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19487-5B29-4294-B052-6970ED3D65B7}" type="slidenum">
              <a:rPr lang="en-US" smtClean="0"/>
              <a:pPr/>
              <a:t>‹#›</a:t>
            </a:fld>
            <a:endParaRPr lang="en-US"/>
          </a:p>
        </p:txBody>
      </p:sp>
    </p:spTree>
    <p:extLst>
      <p:ext uri="{BB962C8B-B14F-4D97-AF65-F5344CB8AC3E}">
        <p14:creationId xmlns:p14="http://schemas.microsoft.com/office/powerpoint/2010/main" val="273389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537976"/>
            <a:ext cx="11521440" cy="327685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537976"/>
            <a:ext cx="33710880" cy="32768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91837-C816-4841-82F1-327479F754E0}" type="datetimeFigureOut">
              <a:rPr lang="en-US" smtClean="0"/>
              <a:pPr/>
              <a:t>12/30/15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19487-5B29-4294-B052-6970ED3D65B7}" type="slidenum">
              <a:rPr lang="en-US" smtClean="0"/>
              <a:pPr/>
              <a:t>‹#›</a:t>
            </a:fld>
            <a:endParaRPr lang="en-US"/>
          </a:p>
        </p:txBody>
      </p:sp>
    </p:spTree>
    <p:extLst>
      <p:ext uri="{BB962C8B-B14F-4D97-AF65-F5344CB8AC3E}">
        <p14:creationId xmlns:p14="http://schemas.microsoft.com/office/powerpoint/2010/main" val="192371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91837-C816-4841-82F1-327479F754E0}" type="datetimeFigureOut">
              <a:rPr lang="en-US" smtClean="0"/>
              <a:pPr/>
              <a:t>12/30/15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19487-5B29-4294-B052-6970ED3D65B7}" type="slidenum">
              <a:rPr lang="en-US" smtClean="0"/>
              <a:pPr/>
              <a:t>‹#›</a:t>
            </a:fld>
            <a:endParaRPr lang="en-US"/>
          </a:p>
        </p:txBody>
      </p:sp>
    </p:spTree>
    <p:extLst>
      <p:ext uri="{BB962C8B-B14F-4D97-AF65-F5344CB8AC3E}">
        <p14:creationId xmlns:p14="http://schemas.microsoft.com/office/powerpoint/2010/main" val="1052084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2" y="24678643"/>
            <a:ext cx="43525440" cy="7627620"/>
          </a:xfrm>
        </p:spPr>
        <p:txBody>
          <a:bodyPr anchor="t"/>
          <a:lstStyle>
            <a:lvl1pPr algn="l">
              <a:defRPr sz="238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2" y="16277596"/>
            <a:ext cx="43525440" cy="8401047"/>
          </a:xfrm>
        </p:spPr>
        <p:txBody>
          <a:bodyPr anchor="b"/>
          <a:lstStyle>
            <a:lvl1pPr marL="0" indent="0">
              <a:buNone/>
              <a:defRPr sz="11900">
                <a:solidFill>
                  <a:schemeClr val="tx1">
                    <a:tint val="75000"/>
                  </a:schemeClr>
                </a:solidFill>
              </a:defRPr>
            </a:lvl1pPr>
            <a:lvl2pPr marL="2717048" indent="0">
              <a:buNone/>
              <a:defRPr sz="10700">
                <a:solidFill>
                  <a:schemeClr val="tx1">
                    <a:tint val="75000"/>
                  </a:schemeClr>
                </a:solidFill>
              </a:defRPr>
            </a:lvl2pPr>
            <a:lvl3pPr marL="5434096" indent="0">
              <a:buNone/>
              <a:defRPr sz="9500">
                <a:solidFill>
                  <a:schemeClr val="tx1">
                    <a:tint val="75000"/>
                  </a:schemeClr>
                </a:solidFill>
              </a:defRPr>
            </a:lvl3pPr>
            <a:lvl4pPr marL="8151144" indent="0">
              <a:buNone/>
              <a:defRPr sz="8300">
                <a:solidFill>
                  <a:schemeClr val="tx1">
                    <a:tint val="75000"/>
                  </a:schemeClr>
                </a:solidFill>
              </a:defRPr>
            </a:lvl4pPr>
            <a:lvl5pPr marL="10868193" indent="0">
              <a:buNone/>
              <a:defRPr sz="8300">
                <a:solidFill>
                  <a:schemeClr val="tx1">
                    <a:tint val="75000"/>
                  </a:schemeClr>
                </a:solidFill>
              </a:defRPr>
            </a:lvl5pPr>
            <a:lvl6pPr marL="13585241" indent="0">
              <a:buNone/>
              <a:defRPr sz="8300">
                <a:solidFill>
                  <a:schemeClr val="tx1">
                    <a:tint val="75000"/>
                  </a:schemeClr>
                </a:solidFill>
              </a:defRPr>
            </a:lvl6pPr>
            <a:lvl7pPr marL="16302289" indent="0">
              <a:buNone/>
              <a:defRPr sz="8300">
                <a:solidFill>
                  <a:schemeClr val="tx1">
                    <a:tint val="75000"/>
                  </a:schemeClr>
                </a:solidFill>
              </a:defRPr>
            </a:lvl7pPr>
            <a:lvl8pPr marL="19019337" indent="0">
              <a:buNone/>
              <a:defRPr sz="8300">
                <a:solidFill>
                  <a:schemeClr val="tx1">
                    <a:tint val="75000"/>
                  </a:schemeClr>
                </a:solidFill>
              </a:defRPr>
            </a:lvl8pPr>
            <a:lvl9pPr marL="21736385" indent="0">
              <a:buNone/>
              <a:defRPr sz="8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291837-C816-4841-82F1-327479F754E0}" type="datetimeFigureOut">
              <a:rPr lang="en-US" smtClean="0"/>
              <a:pPr/>
              <a:t>12/30/15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19487-5B29-4294-B052-6970ED3D65B7}" type="slidenum">
              <a:rPr lang="en-US" smtClean="0"/>
              <a:pPr/>
              <a:t>‹#›</a:t>
            </a:fld>
            <a:endParaRPr lang="en-US"/>
          </a:p>
        </p:txBody>
      </p:sp>
    </p:spTree>
    <p:extLst>
      <p:ext uri="{BB962C8B-B14F-4D97-AF65-F5344CB8AC3E}">
        <p14:creationId xmlns:p14="http://schemas.microsoft.com/office/powerpoint/2010/main" val="106504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8961124"/>
            <a:ext cx="22616160" cy="25345393"/>
          </a:xfrm>
        </p:spPr>
        <p:txBody>
          <a:bodyPr/>
          <a:lstStyle>
            <a:lvl1pPr>
              <a:defRPr sz="16600"/>
            </a:lvl1pPr>
            <a:lvl2pPr>
              <a:defRPr sz="14300"/>
            </a:lvl2pPr>
            <a:lvl3pPr>
              <a:defRPr sz="11900"/>
            </a:lvl3pPr>
            <a:lvl4pPr>
              <a:defRPr sz="10700"/>
            </a:lvl4pPr>
            <a:lvl5pPr>
              <a:defRPr sz="10700"/>
            </a:lvl5pPr>
            <a:lvl6pPr>
              <a:defRPr sz="10700"/>
            </a:lvl6pPr>
            <a:lvl7pPr>
              <a:defRPr sz="10700"/>
            </a:lvl7pPr>
            <a:lvl8pPr>
              <a:defRPr sz="10700"/>
            </a:lvl8pPr>
            <a:lvl9pPr>
              <a:defRPr sz="10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8961124"/>
            <a:ext cx="22616160" cy="25345393"/>
          </a:xfrm>
        </p:spPr>
        <p:txBody>
          <a:bodyPr/>
          <a:lstStyle>
            <a:lvl1pPr>
              <a:defRPr sz="16600"/>
            </a:lvl1pPr>
            <a:lvl2pPr>
              <a:defRPr sz="14300"/>
            </a:lvl2pPr>
            <a:lvl3pPr>
              <a:defRPr sz="11900"/>
            </a:lvl3pPr>
            <a:lvl4pPr>
              <a:defRPr sz="10700"/>
            </a:lvl4pPr>
            <a:lvl5pPr>
              <a:defRPr sz="10700"/>
            </a:lvl5pPr>
            <a:lvl6pPr>
              <a:defRPr sz="10700"/>
            </a:lvl6pPr>
            <a:lvl7pPr>
              <a:defRPr sz="10700"/>
            </a:lvl7pPr>
            <a:lvl8pPr>
              <a:defRPr sz="10700"/>
            </a:lvl8pPr>
            <a:lvl9pPr>
              <a:defRPr sz="10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291837-C816-4841-82F1-327479F754E0}" type="datetimeFigureOut">
              <a:rPr lang="en-US" smtClean="0"/>
              <a:pPr/>
              <a:t>12/30/15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19487-5B29-4294-B052-6970ED3D65B7}" type="slidenum">
              <a:rPr lang="en-US" smtClean="0"/>
              <a:pPr/>
              <a:t>‹#›</a:t>
            </a:fld>
            <a:endParaRPr lang="en-US"/>
          </a:p>
        </p:txBody>
      </p:sp>
    </p:spTree>
    <p:extLst>
      <p:ext uri="{BB962C8B-B14F-4D97-AF65-F5344CB8AC3E}">
        <p14:creationId xmlns:p14="http://schemas.microsoft.com/office/powerpoint/2010/main" val="2232542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596633"/>
            <a:ext cx="22625052" cy="3582667"/>
          </a:xfrm>
        </p:spPr>
        <p:txBody>
          <a:bodyPr anchor="b"/>
          <a:lstStyle>
            <a:lvl1pPr marL="0" indent="0">
              <a:buNone/>
              <a:defRPr sz="14300" b="1"/>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smtClean="0"/>
              <a:t>Click to edit Master text styles</a:t>
            </a:r>
          </a:p>
        </p:txBody>
      </p:sp>
      <p:sp>
        <p:nvSpPr>
          <p:cNvPr id="4" name="Content Placeholder 3"/>
          <p:cNvSpPr>
            <a:spLocks noGrp="1"/>
          </p:cNvSpPr>
          <p:nvPr>
            <p:ph sz="half" idx="2"/>
          </p:nvPr>
        </p:nvSpPr>
        <p:spPr>
          <a:xfrm>
            <a:off x="2560320" y="12179300"/>
            <a:ext cx="22625052" cy="22127213"/>
          </a:xfrm>
        </p:spPr>
        <p:txBody>
          <a:bodyPr/>
          <a:lstStyle>
            <a:lvl1pPr>
              <a:defRPr sz="14300"/>
            </a:lvl1pPr>
            <a:lvl2pPr>
              <a:defRPr sz="11900"/>
            </a:lvl2pPr>
            <a:lvl3pPr>
              <a:defRPr sz="107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2" y="8596633"/>
            <a:ext cx="22633940" cy="3582667"/>
          </a:xfrm>
        </p:spPr>
        <p:txBody>
          <a:bodyPr anchor="b"/>
          <a:lstStyle>
            <a:lvl1pPr marL="0" indent="0">
              <a:buNone/>
              <a:defRPr sz="14300" b="1"/>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smtClean="0"/>
              <a:t>Click to edit Master text styles</a:t>
            </a:r>
          </a:p>
        </p:txBody>
      </p:sp>
      <p:sp>
        <p:nvSpPr>
          <p:cNvPr id="6" name="Content Placeholder 5"/>
          <p:cNvSpPr>
            <a:spLocks noGrp="1"/>
          </p:cNvSpPr>
          <p:nvPr>
            <p:ph sz="quarter" idx="4"/>
          </p:nvPr>
        </p:nvSpPr>
        <p:spPr>
          <a:xfrm>
            <a:off x="26012142" y="12179300"/>
            <a:ext cx="22633940" cy="22127213"/>
          </a:xfrm>
        </p:spPr>
        <p:txBody>
          <a:bodyPr/>
          <a:lstStyle>
            <a:lvl1pPr>
              <a:defRPr sz="14300"/>
            </a:lvl1pPr>
            <a:lvl2pPr>
              <a:defRPr sz="11900"/>
            </a:lvl2pPr>
            <a:lvl3pPr>
              <a:defRPr sz="107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291837-C816-4841-82F1-327479F754E0}" type="datetimeFigureOut">
              <a:rPr lang="en-US" smtClean="0"/>
              <a:pPr/>
              <a:t>12/30/15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519487-5B29-4294-B052-6970ED3D65B7}" type="slidenum">
              <a:rPr lang="en-US" smtClean="0"/>
              <a:pPr/>
              <a:t>‹#›</a:t>
            </a:fld>
            <a:endParaRPr lang="en-US"/>
          </a:p>
        </p:txBody>
      </p:sp>
    </p:spTree>
    <p:extLst>
      <p:ext uri="{BB962C8B-B14F-4D97-AF65-F5344CB8AC3E}">
        <p14:creationId xmlns:p14="http://schemas.microsoft.com/office/powerpoint/2010/main" val="4233665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291837-C816-4841-82F1-327479F754E0}" type="datetimeFigureOut">
              <a:rPr lang="en-US" smtClean="0"/>
              <a:pPr/>
              <a:t>12/30/15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519487-5B29-4294-B052-6970ED3D65B7}" type="slidenum">
              <a:rPr lang="en-US" smtClean="0"/>
              <a:pPr/>
              <a:t>‹#›</a:t>
            </a:fld>
            <a:endParaRPr lang="en-US"/>
          </a:p>
        </p:txBody>
      </p:sp>
    </p:spTree>
    <p:extLst>
      <p:ext uri="{BB962C8B-B14F-4D97-AF65-F5344CB8AC3E}">
        <p14:creationId xmlns:p14="http://schemas.microsoft.com/office/powerpoint/2010/main" val="389868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91837-C816-4841-82F1-327479F754E0}" type="datetimeFigureOut">
              <a:rPr lang="en-US" smtClean="0"/>
              <a:pPr/>
              <a:t>12/30/15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519487-5B29-4294-B052-6970ED3D65B7}" type="slidenum">
              <a:rPr lang="en-US" smtClean="0"/>
              <a:pPr/>
              <a:t>‹#›</a:t>
            </a:fld>
            <a:endParaRPr lang="en-US"/>
          </a:p>
        </p:txBody>
      </p:sp>
    </p:spTree>
    <p:extLst>
      <p:ext uri="{BB962C8B-B14F-4D97-AF65-F5344CB8AC3E}">
        <p14:creationId xmlns:p14="http://schemas.microsoft.com/office/powerpoint/2010/main" val="1399075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529080"/>
            <a:ext cx="16846552" cy="6507480"/>
          </a:xfrm>
        </p:spPr>
        <p:txBody>
          <a:bodyPr anchor="b"/>
          <a:lstStyle>
            <a:lvl1pPr algn="l">
              <a:defRPr sz="11900" b="1"/>
            </a:lvl1pPr>
          </a:lstStyle>
          <a:p>
            <a:r>
              <a:rPr lang="en-US" smtClean="0"/>
              <a:t>Click to edit Master title style</a:t>
            </a:r>
            <a:endParaRPr lang="en-US"/>
          </a:p>
        </p:txBody>
      </p:sp>
      <p:sp>
        <p:nvSpPr>
          <p:cNvPr id="3" name="Content Placeholder 2"/>
          <p:cNvSpPr>
            <a:spLocks noGrp="1"/>
          </p:cNvSpPr>
          <p:nvPr>
            <p:ph idx="1"/>
          </p:nvPr>
        </p:nvSpPr>
        <p:spPr>
          <a:xfrm>
            <a:off x="20020280" y="1529083"/>
            <a:ext cx="28625800" cy="32777433"/>
          </a:xfrm>
        </p:spPr>
        <p:txBody>
          <a:bodyPr/>
          <a:lstStyle>
            <a:lvl1pPr>
              <a:defRPr sz="19000"/>
            </a:lvl1pPr>
            <a:lvl2pPr>
              <a:defRPr sz="16600"/>
            </a:lvl2pPr>
            <a:lvl3pPr>
              <a:defRPr sz="14300"/>
            </a:lvl3pPr>
            <a:lvl4pPr>
              <a:defRPr sz="11900"/>
            </a:lvl4pPr>
            <a:lvl5pPr>
              <a:defRPr sz="11900"/>
            </a:lvl5pPr>
            <a:lvl6pPr>
              <a:defRPr sz="11900"/>
            </a:lvl6pPr>
            <a:lvl7pPr>
              <a:defRPr sz="11900"/>
            </a:lvl7pPr>
            <a:lvl8pPr>
              <a:defRPr sz="11900"/>
            </a:lvl8pPr>
            <a:lvl9pPr>
              <a:defRPr sz="1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24" y="8036563"/>
            <a:ext cx="16846552" cy="26269953"/>
          </a:xfrm>
        </p:spPr>
        <p:txBody>
          <a:bodyPr/>
          <a:lstStyle>
            <a:lvl1pPr marL="0" indent="0">
              <a:buNone/>
              <a:defRPr sz="8300"/>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91837-C816-4841-82F1-327479F754E0}" type="datetimeFigureOut">
              <a:rPr lang="en-US" smtClean="0"/>
              <a:pPr/>
              <a:t>12/30/15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19487-5B29-4294-B052-6970ED3D65B7}" type="slidenum">
              <a:rPr lang="en-US" smtClean="0"/>
              <a:pPr/>
              <a:t>‹#›</a:t>
            </a:fld>
            <a:endParaRPr lang="en-US"/>
          </a:p>
        </p:txBody>
      </p:sp>
    </p:spTree>
    <p:extLst>
      <p:ext uri="{BB962C8B-B14F-4D97-AF65-F5344CB8AC3E}">
        <p14:creationId xmlns:p14="http://schemas.microsoft.com/office/powerpoint/2010/main" val="422430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2" y="26883360"/>
            <a:ext cx="30723840" cy="3173733"/>
          </a:xfrm>
        </p:spPr>
        <p:txBody>
          <a:bodyPr anchor="b"/>
          <a:lstStyle>
            <a:lvl1pPr algn="l">
              <a:defRPr sz="11900" b="1"/>
            </a:lvl1pPr>
          </a:lstStyle>
          <a:p>
            <a:r>
              <a:rPr lang="en-US" smtClean="0"/>
              <a:t>Click to edit Master title style</a:t>
            </a:r>
            <a:endParaRPr lang="en-US"/>
          </a:p>
        </p:txBody>
      </p:sp>
      <p:sp>
        <p:nvSpPr>
          <p:cNvPr id="3" name="Picture Placeholder 2"/>
          <p:cNvSpPr>
            <a:spLocks noGrp="1"/>
          </p:cNvSpPr>
          <p:nvPr>
            <p:ph type="pic" idx="1"/>
          </p:nvPr>
        </p:nvSpPr>
        <p:spPr>
          <a:xfrm>
            <a:off x="10036812" y="3431540"/>
            <a:ext cx="30723840" cy="23042880"/>
          </a:xfrm>
        </p:spPr>
        <p:txBody>
          <a:bodyPr/>
          <a:lstStyle>
            <a:lvl1pPr marL="0" indent="0">
              <a:buNone/>
              <a:defRPr sz="19000"/>
            </a:lvl1pPr>
            <a:lvl2pPr marL="2717048" indent="0">
              <a:buNone/>
              <a:defRPr sz="16600"/>
            </a:lvl2pPr>
            <a:lvl3pPr marL="5434096" indent="0">
              <a:buNone/>
              <a:defRPr sz="14300"/>
            </a:lvl3pPr>
            <a:lvl4pPr marL="8151144" indent="0">
              <a:buNone/>
              <a:defRPr sz="11900"/>
            </a:lvl4pPr>
            <a:lvl5pPr marL="10868193" indent="0">
              <a:buNone/>
              <a:defRPr sz="11900"/>
            </a:lvl5pPr>
            <a:lvl6pPr marL="13585241" indent="0">
              <a:buNone/>
              <a:defRPr sz="11900"/>
            </a:lvl6pPr>
            <a:lvl7pPr marL="16302289" indent="0">
              <a:buNone/>
              <a:defRPr sz="11900"/>
            </a:lvl7pPr>
            <a:lvl8pPr marL="19019337" indent="0">
              <a:buNone/>
              <a:defRPr sz="11900"/>
            </a:lvl8pPr>
            <a:lvl9pPr marL="21736385" indent="0">
              <a:buNone/>
              <a:defRPr sz="11900"/>
            </a:lvl9pPr>
          </a:lstStyle>
          <a:p>
            <a:endParaRPr lang="en-US"/>
          </a:p>
        </p:txBody>
      </p:sp>
      <p:sp>
        <p:nvSpPr>
          <p:cNvPr id="4" name="Text Placeholder 3"/>
          <p:cNvSpPr>
            <a:spLocks noGrp="1"/>
          </p:cNvSpPr>
          <p:nvPr>
            <p:ph type="body" sz="half" idx="2"/>
          </p:nvPr>
        </p:nvSpPr>
        <p:spPr>
          <a:xfrm>
            <a:off x="10036812" y="30057093"/>
            <a:ext cx="30723840" cy="4507227"/>
          </a:xfrm>
        </p:spPr>
        <p:txBody>
          <a:bodyPr/>
          <a:lstStyle>
            <a:lvl1pPr marL="0" indent="0">
              <a:buNone/>
              <a:defRPr sz="8300"/>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91837-C816-4841-82F1-327479F754E0}" type="datetimeFigureOut">
              <a:rPr lang="en-US" smtClean="0"/>
              <a:pPr/>
              <a:t>12/30/15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519487-5B29-4294-B052-6970ED3D65B7}" type="slidenum">
              <a:rPr lang="en-US" smtClean="0"/>
              <a:pPr/>
              <a:t>‹#›</a:t>
            </a:fld>
            <a:endParaRPr lang="en-US"/>
          </a:p>
        </p:txBody>
      </p:sp>
    </p:spTree>
    <p:extLst>
      <p:ext uri="{BB962C8B-B14F-4D97-AF65-F5344CB8AC3E}">
        <p14:creationId xmlns:p14="http://schemas.microsoft.com/office/powerpoint/2010/main" val="18740239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43410" tIns="271705" rIns="543410" bIns="27170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961124"/>
            <a:ext cx="46085760" cy="25345393"/>
          </a:xfrm>
          <a:prstGeom prst="rect">
            <a:avLst/>
          </a:prstGeom>
        </p:spPr>
        <p:txBody>
          <a:bodyPr vert="horz" lIns="543410" tIns="271705" rIns="543410" bIns="2717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5595563"/>
            <a:ext cx="11948160" cy="2044700"/>
          </a:xfrm>
          <a:prstGeom prst="rect">
            <a:avLst/>
          </a:prstGeom>
        </p:spPr>
        <p:txBody>
          <a:bodyPr vert="horz" lIns="543410" tIns="271705" rIns="543410" bIns="271705" rtlCol="0" anchor="ctr"/>
          <a:lstStyle>
            <a:lvl1pPr algn="l">
              <a:defRPr sz="7100">
                <a:solidFill>
                  <a:schemeClr val="tx1">
                    <a:tint val="75000"/>
                  </a:schemeClr>
                </a:solidFill>
              </a:defRPr>
            </a:lvl1pPr>
          </a:lstStyle>
          <a:p>
            <a:fld id="{3C291837-C816-4841-82F1-327479F754E0}" type="datetimeFigureOut">
              <a:rPr lang="en-US" smtClean="0"/>
              <a:pPr/>
              <a:t>12/30/15</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43410" tIns="271705" rIns="543410" bIns="271705" rtlCol="0" anchor="ctr"/>
          <a:lstStyle>
            <a:lvl1pPr algn="ctr">
              <a:defRPr sz="7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43410" tIns="271705" rIns="543410" bIns="271705" rtlCol="0" anchor="ctr"/>
          <a:lstStyle>
            <a:lvl1pPr algn="r">
              <a:defRPr sz="7100">
                <a:solidFill>
                  <a:schemeClr val="tx1">
                    <a:tint val="75000"/>
                  </a:schemeClr>
                </a:solidFill>
              </a:defRPr>
            </a:lvl1pPr>
          </a:lstStyle>
          <a:p>
            <a:fld id="{97519487-5B29-4294-B052-6970ED3D65B7}" type="slidenum">
              <a:rPr lang="en-US" smtClean="0"/>
              <a:pPr/>
              <a:t>‹#›</a:t>
            </a:fld>
            <a:endParaRPr lang="en-US"/>
          </a:p>
        </p:txBody>
      </p:sp>
    </p:spTree>
    <p:extLst>
      <p:ext uri="{BB962C8B-B14F-4D97-AF65-F5344CB8AC3E}">
        <p14:creationId xmlns:p14="http://schemas.microsoft.com/office/powerpoint/2010/main" val="3083618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434096" rtl="0" eaLnBrk="1" latinLnBrk="0" hangingPunct="1">
        <a:spcBef>
          <a:spcPct val="0"/>
        </a:spcBef>
        <a:buNone/>
        <a:defRPr sz="26100" kern="1200">
          <a:solidFill>
            <a:schemeClr val="tx1"/>
          </a:solidFill>
          <a:latin typeface="+mj-lt"/>
          <a:ea typeface="+mj-ea"/>
          <a:cs typeface="+mj-cs"/>
        </a:defRPr>
      </a:lvl1pPr>
    </p:titleStyle>
    <p:bodyStyle>
      <a:lvl1pPr marL="2037786" indent="-2037786" algn="l" defTabSz="5434096" rtl="0" eaLnBrk="1" latinLnBrk="0" hangingPunct="1">
        <a:spcBef>
          <a:spcPct val="20000"/>
        </a:spcBef>
        <a:buFont typeface="Arial" pitchFamily="34" charset="0"/>
        <a:buChar char="•"/>
        <a:defRPr sz="19000" kern="1200">
          <a:solidFill>
            <a:schemeClr val="tx1"/>
          </a:solidFill>
          <a:latin typeface="+mn-lt"/>
          <a:ea typeface="+mn-ea"/>
          <a:cs typeface="+mn-cs"/>
        </a:defRPr>
      </a:lvl1pPr>
      <a:lvl2pPr marL="4415203" indent="-1698155" algn="l" defTabSz="5434096" rtl="0" eaLnBrk="1" latinLnBrk="0" hangingPunct="1">
        <a:spcBef>
          <a:spcPct val="20000"/>
        </a:spcBef>
        <a:buFont typeface="Arial" pitchFamily="34" charset="0"/>
        <a:buChar char="–"/>
        <a:defRPr sz="16600" kern="1200">
          <a:solidFill>
            <a:schemeClr val="tx1"/>
          </a:solidFill>
          <a:latin typeface="+mn-lt"/>
          <a:ea typeface="+mn-ea"/>
          <a:cs typeface="+mn-cs"/>
        </a:defRPr>
      </a:lvl2pPr>
      <a:lvl3pPr marL="6792620" indent="-1358524" algn="l" defTabSz="5434096" rtl="0" eaLnBrk="1" latinLnBrk="0" hangingPunct="1">
        <a:spcBef>
          <a:spcPct val="20000"/>
        </a:spcBef>
        <a:buFont typeface="Arial" pitchFamily="34" charset="0"/>
        <a:buChar char="•"/>
        <a:defRPr sz="14300" kern="1200">
          <a:solidFill>
            <a:schemeClr val="tx1"/>
          </a:solidFill>
          <a:latin typeface="+mn-lt"/>
          <a:ea typeface="+mn-ea"/>
          <a:cs typeface="+mn-cs"/>
        </a:defRPr>
      </a:lvl3pPr>
      <a:lvl4pPr marL="9509669" indent="-1358524" algn="l" defTabSz="5434096" rtl="0" eaLnBrk="1" latinLnBrk="0" hangingPunct="1">
        <a:spcBef>
          <a:spcPct val="20000"/>
        </a:spcBef>
        <a:buFont typeface="Arial" pitchFamily="34" charset="0"/>
        <a:buChar char="–"/>
        <a:defRPr sz="11900" kern="1200">
          <a:solidFill>
            <a:schemeClr val="tx1"/>
          </a:solidFill>
          <a:latin typeface="+mn-lt"/>
          <a:ea typeface="+mn-ea"/>
          <a:cs typeface="+mn-cs"/>
        </a:defRPr>
      </a:lvl4pPr>
      <a:lvl5pPr marL="12226717" indent="-1358524" algn="l" defTabSz="5434096" rtl="0" eaLnBrk="1" latinLnBrk="0" hangingPunct="1">
        <a:spcBef>
          <a:spcPct val="20000"/>
        </a:spcBef>
        <a:buFont typeface="Arial" pitchFamily="34" charset="0"/>
        <a:buChar char="»"/>
        <a:defRPr sz="11900" kern="1200">
          <a:solidFill>
            <a:schemeClr val="tx1"/>
          </a:solidFill>
          <a:latin typeface="+mn-lt"/>
          <a:ea typeface="+mn-ea"/>
          <a:cs typeface="+mn-cs"/>
        </a:defRPr>
      </a:lvl5pPr>
      <a:lvl6pPr marL="14943765" indent="-1358524" algn="l" defTabSz="5434096" rtl="0" eaLnBrk="1" latinLnBrk="0" hangingPunct="1">
        <a:spcBef>
          <a:spcPct val="20000"/>
        </a:spcBef>
        <a:buFont typeface="Arial" pitchFamily="34" charset="0"/>
        <a:buChar char="•"/>
        <a:defRPr sz="11900" kern="1200">
          <a:solidFill>
            <a:schemeClr val="tx1"/>
          </a:solidFill>
          <a:latin typeface="+mn-lt"/>
          <a:ea typeface="+mn-ea"/>
          <a:cs typeface="+mn-cs"/>
        </a:defRPr>
      </a:lvl6pPr>
      <a:lvl7pPr marL="17660813" indent="-1358524" algn="l" defTabSz="5434096" rtl="0" eaLnBrk="1" latinLnBrk="0" hangingPunct="1">
        <a:spcBef>
          <a:spcPct val="20000"/>
        </a:spcBef>
        <a:buFont typeface="Arial" pitchFamily="34" charset="0"/>
        <a:buChar char="•"/>
        <a:defRPr sz="11900" kern="1200">
          <a:solidFill>
            <a:schemeClr val="tx1"/>
          </a:solidFill>
          <a:latin typeface="+mn-lt"/>
          <a:ea typeface="+mn-ea"/>
          <a:cs typeface="+mn-cs"/>
        </a:defRPr>
      </a:lvl7pPr>
      <a:lvl8pPr marL="20377861" indent="-1358524" algn="l" defTabSz="5434096" rtl="0" eaLnBrk="1" latinLnBrk="0" hangingPunct="1">
        <a:spcBef>
          <a:spcPct val="20000"/>
        </a:spcBef>
        <a:buFont typeface="Arial" pitchFamily="34" charset="0"/>
        <a:buChar char="•"/>
        <a:defRPr sz="11900" kern="1200">
          <a:solidFill>
            <a:schemeClr val="tx1"/>
          </a:solidFill>
          <a:latin typeface="+mn-lt"/>
          <a:ea typeface="+mn-ea"/>
          <a:cs typeface="+mn-cs"/>
        </a:defRPr>
      </a:lvl8pPr>
      <a:lvl9pPr marL="23094909" indent="-1358524" algn="l" defTabSz="5434096" rtl="0" eaLnBrk="1" latinLnBrk="0" hangingPunct="1">
        <a:spcBef>
          <a:spcPct val="20000"/>
        </a:spcBef>
        <a:buFont typeface="Arial" pitchFamily="34" charset="0"/>
        <a:buChar char="•"/>
        <a:defRPr sz="11900" kern="1200">
          <a:solidFill>
            <a:schemeClr val="tx1"/>
          </a:solidFill>
          <a:latin typeface="+mn-lt"/>
          <a:ea typeface="+mn-ea"/>
          <a:cs typeface="+mn-cs"/>
        </a:defRPr>
      </a:lvl9pPr>
    </p:bodyStyle>
    <p:otherStyle>
      <a:defPPr>
        <a:defRPr lang="en-US"/>
      </a:defPPr>
      <a:lvl1pPr marL="0" algn="l" defTabSz="5434096" rtl="0" eaLnBrk="1" latinLnBrk="0" hangingPunct="1">
        <a:defRPr sz="10700" kern="1200">
          <a:solidFill>
            <a:schemeClr val="tx1"/>
          </a:solidFill>
          <a:latin typeface="+mn-lt"/>
          <a:ea typeface="+mn-ea"/>
          <a:cs typeface="+mn-cs"/>
        </a:defRPr>
      </a:lvl1pPr>
      <a:lvl2pPr marL="2717048" algn="l" defTabSz="5434096" rtl="0" eaLnBrk="1" latinLnBrk="0" hangingPunct="1">
        <a:defRPr sz="10700" kern="1200">
          <a:solidFill>
            <a:schemeClr val="tx1"/>
          </a:solidFill>
          <a:latin typeface="+mn-lt"/>
          <a:ea typeface="+mn-ea"/>
          <a:cs typeface="+mn-cs"/>
        </a:defRPr>
      </a:lvl2pPr>
      <a:lvl3pPr marL="5434096" algn="l" defTabSz="5434096" rtl="0" eaLnBrk="1" latinLnBrk="0" hangingPunct="1">
        <a:defRPr sz="10700" kern="1200">
          <a:solidFill>
            <a:schemeClr val="tx1"/>
          </a:solidFill>
          <a:latin typeface="+mn-lt"/>
          <a:ea typeface="+mn-ea"/>
          <a:cs typeface="+mn-cs"/>
        </a:defRPr>
      </a:lvl3pPr>
      <a:lvl4pPr marL="8151144" algn="l" defTabSz="5434096" rtl="0" eaLnBrk="1" latinLnBrk="0" hangingPunct="1">
        <a:defRPr sz="10700" kern="1200">
          <a:solidFill>
            <a:schemeClr val="tx1"/>
          </a:solidFill>
          <a:latin typeface="+mn-lt"/>
          <a:ea typeface="+mn-ea"/>
          <a:cs typeface="+mn-cs"/>
        </a:defRPr>
      </a:lvl4pPr>
      <a:lvl5pPr marL="10868193" algn="l" defTabSz="5434096" rtl="0" eaLnBrk="1" latinLnBrk="0" hangingPunct="1">
        <a:defRPr sz="10700" kern="1200">
          <a:solidFill>
            <a:schemeClr val="tx1"/>
          </a:solidFill>
          <a:latin typeface="+mn-lt"/>
          <a:ea typeface="+mn-ea"/>
          <a:cs typeface="+mn-cs"/>
        </a:defRPr>
      </a:lvl5pPr>
      <a:lvl6pPr marL="13585241" algn="l" defTabSz="5434096" rtl="0" eaLnBrk="1" latinLnBrk="0" hangingPunct="1">
        <a:defRPr sz="10700" kern="1200">
          <a:solidFill>
            <a:schemeClr val="tx1"/>
          </a:solidFill>
          <a:latin typeface="+mn-lt"/>
          <a:ea typeface="+mn-ea"/>
          <a:cs typeface="+mn-cs"/>
        </a:defRPr>
      </a:lvl6pPr>
      <a:lvl7pPr marL="16302289" algn="l" defTabSz="5434096" rtl="0" eaLnBrk="1" latinLnBrk="0" hangingPunct="1">
        <a:defRPr sz="10700" kern="1200">
          <a:solidFill>
            <a:schemeClr val="tx1"/>
          </a:solidFill>
          <a:latin typeface="+mn-lt"/>
          <a:ea typeface="+mn-ea"/>
          <a:cs typeface="+mn-cs"/>
        </a:defRPr>
      </a:lvl7pPr>
      <a:lvl8pPr marL="19019337" algn="l" defTabSz="5434096" rtl="0" eaLnBrk="1" latinLnBrk="0" hangingPunct="1">
        <a:defRPr sz="10700" kern="1200">
          <a:solidFill>
            <a:schemeClr val="tx1"/>
          </a:solidFill>
          <a:latin typeface="+mn-lt"/>
          <a:ea typeface="+mn-ea"/>
          <a:cs typeface="+mn-cs"/>
        </a:defRPr>
      </a:lvl8pPr>
      <a:lvl9pPr marL="21736385" algn="l" defTabSz="5434096" rtl="0" eaLnBrk="1" latinLnBrk="0" hangingPunct="1">
        <a:defRPr sz="10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flipV="1">
            <a:off x="0" y="0"/>
            <a:ext cx="51206400" cy="62665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charset="0"/>
              <a:ea typeface="Calibri" charset="0"/>
            </a:endParaRPr>
          </a:p>
        </p:txBody>
      </p:sp>
      <p:sp>
        <p:nvSpPr>
          <p:cNvPr id="3" name="Content Placeholder 2"/>
          <p:cNvSpPr>
            <a:spLocks noGrp="1"/>
          </p:cNvSpPr>
          <p:nvPr>
            <p:ph idx="1"/>
          </p:nvPr>
        </p:nvSpPr>
        <p:spPr>
          <a:xfrm>
            <a:off x="784889" y="6287405"/>
            <a:ext cx="15544800" cy="32086634"/>
          </a:xfrm>
          <a:noFill/>
        </p:spPr>
        <p:txBody>
          <a:bodyPr>
            <a:noAutofit/>
          </a:bodyPr>
          <a:lstStyle/>
          <a:p>
            <a:pPr>
              <a:buNone/>
            </a:pPr>
            <a:r>
              <a:rPr lang="en-US" sz="7200" b="1" dirty="0" smtClean="0">
                <a:solidFill>
                  <a:schemeClr val="tx2">
                    <a:lumMod val="60000"/>
                    <a:lumOff val="40000"/>
                  </a:schemeClr>
                </a:solidFill>
                <a:latin typeface="Calibri" charset="0"/>
                <a:ea typeface="Calibri" charset="0"/>
                <a:cs typeface="Calibri" charset="0"/>
              </a:rPr>
              <a:t>Kids these days</a:t>
            </a:r>
            <a:endParaRPr lang="en-US" sz="7200" b="1" dirty="0" smtClean="0">
              <a:solidFill>
                <a:srgbClr val="FF0000"/>
              </a:solidFill>
              <a:latin typeface="Calibri" charset="0"/>
              <a:ea typeface="Calibri" charset="0"/>
              <a:cs typeface="Calibri" charset="0"/>
            </a:endParaRPr>
          </a:p>
          <a:p>
            <a:pPr marL="0" indent="0" algn="just">
              <a:spcBef>
                <a:spcPts val="1000"/>
              </a:spcBef>
              <a:buNone/>
            </a:pPr>
            <a:r>
              <a:rPr lang="en-US" sz="3600" dirty="0">
                <a:latin typeface="Calibri" charset="0"/>
                <a:ea typeface="Calibri" charset="0"/>
                <a:cs typeface="Calibri" charset="0"/>
              </a:rPr>
              <a:t>Since the mid-2000s, car use and </a:t>
            </a:r>
            <a:r>
              <a:rPr lang="en-US" sz="3600" dirty="0" smtClean="0">
                <a:latin typeface="Calibri" charset="0"/>
                <a:ea typeface="Calibri" charset="0"/>
                <a:cs typeface="Calibri" charset="0"/>
              </a:rPr>
              <a:t>licensure declined in </a:t>
            </a:r>
            <a:r>
              <a:rPr lang="en-US" sz="3600" dirty="0">
                <a:latin typeface="Calibri" charset="0"/>
                <a:ea typeface="Calibri" charset="0"/>
                <a:cs typeface="Calibri" charset="0"/>
              </a:rPr>
              <a:t>the US and peer countries, particularly among the young. </a:t>
            </a:r>
            <a:r>
              <a:rPr lang="en-US" sz="3600" dirty="0" smtClean="0">
                <a:latin typeface="Calibri" charset="0"/>
                <a:ea typeface="Calibri" charset="0"/>
                <a:cs typeface="Calibri" charset="0"/>
              </a:rPr>
              <a:t>We explore the </a:t>
            </a:r>
            <a:r>
              <a:rPr lang="en-US" sz="3600" dirty="0">
                <a:latin typeface="Calibri" charset="0"/>
                <a:ea typeface="Calibri" charset="0"/>
                <a:cs typeface="Calibri" charset="0"/>
              </a:rPr>
              <a:t>dramatic decline in car ownership among young people in the United </a:t>
            </a:r>
            <a:r>
              <a:rPr lang="en-US" sz="3600" dirty="0" smtClean="0">
                <a:latin typeface="Calibri" charset="0"/>
                <a:ea typeface="Calibri" charset="0"/>
                <a:cs typeface="Calibri" charset="0"/>
              </a:rPr>
              <a:t>States and attempt to understand how car </a:t>
            </a:r>
            <a:r>
              <a:rPr lang="en-US" sz="3600" dirty="0">
                <a:latin typeface="Calibri" charset="0"/>
                <a:ea typeface="Calibri" charset="0"/>
                <a:cs typeface="Calibri" charset="0"/>
              </a:rPr>
              <a:t>ownership </a:t>
            </a:r>
            <a:r>
              <a:rPr lang="en-US" sz="3600" dirty="0" smtClean="0">
                <a:latin typeface="Calibri" charset="0"/>
                <a:ea typeface="Calibri" charset="0"/>
                <a:cs typeface="Calibri" charset="0"/>
              </a:rPr>
              <a:t>varies across </a:t>
            </a:r>
            <a:r>
              <a:rPr lang="en-US" sz="3600" dirty="0">
                <a:latin typeface="Calibri" charset="0"/>
                <a:ea typeface="Calibri" charset="0"/>
                <a:cs typeface="Calibri" charset="0"/>
              </a:rPr>
              <a:t>time and within </a:t>
            </a:r>
            <a:r>
              <a:rPr lang="en-US" sz="3600" dirty="0" smtClean="0">
                <a:latin typeface="Calibri" charset="0"/>
                <a:ea typeface="Calibri" charset="0"/>
                <a:cs typeface="Calibri" charset="0"/>
              </a:rPr>
              <a:t>cohorts.</a:t>
            </a:r>
            <a:endParaRPr lang="en-US" sz="3600" dirty="0">
              <a:latin typeface="Calibri" charset="0"/>
              <a:ea typeface="Calibri" charset="0"/>
              <a:cs typeface="Calibri" charset="0"/>
            </a:endParaRPr>
          </a:p>
          <a:p>
            <a:pPr marL="0" indent="0" algn="just">
              <a:spcBef>
                <a:spcPts val="1000"/>
              </a:spcBef>
              <a:buNone/>
            </a:pPr>
            <a:endParaRPr lang="en-US" sz="3600" dirty="0" smtClean="0">
              <a:latin typeface="Calibri" charset="0"/>
              <a:ea typeface="Calibri" charset="0"/>
              <a:cs typeface="Calibri" charset="0"/>
            </a:endParaRPr>
          </a:p>
          <a:p>
            <a:pPr marL="0" indent="0" algn="just">
              <a:spcBef>
                <a:spcPts val="1000"/>
              </a:spcBef>
              <a:buNone/>
            </a:pPr>
            <a:r>
              <a:rPr lang="en-US" sz="3600" dirty="0" smtClean="0">
                <a:latin typeface="Calibri" charset="0"/>
                <a:ea typeface="Calibri" charset="0"/>
                <a:cs typeface="Calibri" charset="0"/>
              </a:rPr>
              <a:t>Why has car use declined? One explanation posits that changing preferences for urban living and transit use could be leading to a decline in auto ownership. An alternative explanation suggests that economic factors are the cause this decline. For planners, the different explanations point to different policies to balance welfare and environmental sustainability.</a:t>
            </a:r>
          </a:p>
          <a:p>
            <a:pPr marL="0" indent="0" algn="just">
              <a:spcBef>
                <a:spcPts val="1000"/>
              </a:spcBef>
              <a:buNone/>
            </a:pPr>
            <a:endParaRPr lang="en-US" sz="3600" dirty="0" smtClean="0">
              <a:latin typeface="Calibri" charset="0"/>
              <a:ea typeface="Calibri" charset="0"/>
              <a:cs typeface="Calibri" charset="0"/>
            </a:endParaRPr>
          </a:p>
          <a:p>
            <a:pPr marL="0" indent="0" algn="just">
              <a:spcBef>
                <a:spcPts val="1000"/>
              </a:spcBef>
              <a:buNone/>
            </a:pPr>
            <a:r>
              <a:rPr lang="en-US" sz="7200" b="1" dirty="0" smtClean="0">
                <a:solidFill>
                  <a:schemeClr val="tx2">
                    <a:lumMod val="60000"/>
                    <a:lumOff val="40000"/>
                  </a:schemeClr>
                </a:solidFill>
                <a:latin typeface="Calibri" charset="0"/>
                <a:ea typeface="Calibri" charset="0"/>
                <a:cs typeface="Calibri" charset="0"/>
              </a:rPr>
              <a:t>Data</a:t>
            </a:r>
          </a:p>
          <a:p>
            <a:pPr marL="0" lvl="1" indent="0" algn="just">
              <a:spcBef>
                <a:spcPts val="1000"/>
              </a:spcBef>
              <a:buNone/>
            </a:pPr>
            <a:r>
              <a:rPr lang="en-US" sz="3600" dirty="0" smtClean="0">
                <a:latin typeface="Calibri" charset="0"/>
                <a:ea typeface="Calibri" charset="0"/>
                <a:cs typeface="Calibri" charset="0"/>
              </a:rPr>
              <a:t>We use eight waves of </a:t>
            </a:r>
            <a:r>
              <a:rPr lang="en-US" sz="3600" dirty="0">
                <a:latin typeface="Calibri" charset="0"/>
                <a:ea typeface="Calibri" charset="0"/>
                <a:cs typeface="Calibri" charset="0"/>
              </a:rPr>
              <a:t>the Panel Study of Income Dynamics (PSID) </a:t>
            </a:r>
            <a:r>
              <a:rPr lang="en-US" sz="3600" dirty="0" smtClean="0">
                <a:latin typeface="Calibri" charset="0"/>
                <a:ea typeface="Calibri" charset="0"/>
                <a:cs typeface="Calibri" charset="0"/>
              </a:rPr>
              <a:t>from 1999 to 2013 to </a:t>
            </a:r>
            <a:r>
              <a:rPr lang="en-US" sz="3600" dirty="0">
                <a:latin typeface="Calibri" charset="0"/>
                <a:ea typeface="Calibri" charset="0"/>
                <a:cs typeface="Calibri" charset="0"/>
              </a:rPr>
              <a:t>examine recent changes in auto ownership among US families, focusing on generational differences. Since 1968, the survey has followed the same families. The first wave included roughly 5,000 families (18,000 individuals) and recent waves have about 9,000 families (22,000 individuals). </a:t>
            </a:r>
            <a:endParaRPr lang="en-US" sz="3600" dirty="0" smtClean="0">
              <a:latin typeface="Calibri" charset="0"/>
              <a:ea typeface="Calibri" charset="0"/>
              <a:cs typeface="Calibri" charset="0"/>
            </a:endParaRPr>
          </a:p>
          <a:p>
            <a:pPr marL="0" lvl="1" indent="0" algn="just">
              <a:spcBef>
                <a:spcPts val="1000"/>
              </a:spcBef>
              <a:buNone/>
            </a:pPr>
            <a:endParaRPr lang="en-US" sz="3600" dirty="0">
              <a:latin typeface="Calibri" charset="0"/>
              <a:ea typeface="Calibri" charset="0"/>
              <a:cs typeface="Calibri" charset="0"/>
            </a:endParaRPr>
          </a:p>
          <a:p>
            <a:pPr marL="0" indent="0" algn="just">
              <a:spcBef>
                <a:spcPts val="1000"/>
              </a:spcBef>
              <a:buNone/>
            </a:pPr>
            <a:r>
              <a:rPr lang="en-US" sz="3600" dirty="0" smtClean="0">
                <a:latin typeface="Calibri" charset="0"/>
                <a:ea typeface="Calibri" charset="0"/>
                <a:cs typeface="Calibri" charset="0"/>
              </a:rPr>
              <a:t>As </a:t>
            </a:r>
            <a:r>
              <a:rPr lang="en-US" sz="3600" dirty="0">
                <a:latin typeface="Calibri" charset="0"/>
                <a:ea typeface="Calibri" charset="0"/>
                <a:cs typeface="Calibri" charset="0"/>
              </a:rPr>
              <a:t>a panel data set, the PSID </a:t>
            </a:r>
            <a:r>
              <a:rPr lang="en-US" sz="3600" dirty="0" smtClean="0">
                <a:latin typeface="Calibri" charset="0"/>
                <a:ea typeface="Calibri" charset="0"/>
                <a:cs typeface="Calibri" charset="0"/>
              </a:rPr>
              <a:t>tracks </a:t>
            </a:r>
            <a:r>
              <a:rPr lang="en-US" sz="3600" dirty="0">
                <a:latin typeface="Calibri" charset="0"/>
                <a:ea typeface="Calibri" charset="0"/>
                <a:cs typeface="Calibri" charset="0"/>
              </a:rPr>
              <a:t>the same people across more than a decade, allowing us to examine how changes in their economic, demographic, and geographic characteristics influence the decision to own one or more cars</a:t>
            </a:r>
            <a:r>
              <a:rPr lang="en-US" sz="3600" dirty="0" smtClean="0">
                <a:latin typeface="Calibri" charset="0"/>
                <a:ea typeface="Calibri" charset="0"/>
                <a:cs typeface="Calibri" charset="0"/>
              </a:rPr>
              <a:t>.</a:t>
            </a:r>
          </a:p>
          <a:p>
            <a:pPr marL="0" indent="0" algn="just">
              <a:spcBef>
                <a:spcPts val="1000"/>
              </a:spcBef>
              <a:buNone/>
            </a:pPr>
            <a:r>
              <a:rPr lang="en-US" sz="3600" dirty="0" smtClean="0">
                <a:latin typeface="Calibri" charset="0"/>
                <a:ea typeface="Calibri" charset="0"/>
                <a:cs typeface="Calibri" charset="0"/>
              </a:rPr>
              <a:t> </a:t>
            </a:r>
            <a:endParaRPr lang="en-US" sz="3600" b="1" dirty="0">
              <a:solidFill>
                <a:schemeClr val="tx2">
                  <a:lumMod val="60000"/>
                  <a:lumOff val="40000"/>
                </a:schemeClr>
              </a:solidFill>
              <a:latin typeface="Calibri" charset="0"/>
              <a:ea typeface="Calibri" charset="0"/>
              <a:cs typeface="Calibri" charset="0"/>
            </a:endParaRPr>
          </a:p>
          <a:p>
            <a:pPr marL="0" indent="0" algn="just">
              <a:spcBef>
                <a:spcPts val="1000"/>
              </a:spcBef>
              <a:buNone/>
            </a:pPr>
            <a:r>
              <a:rPr lang="en-US" sz="7200" b="1" dirty="0" smtClean="0">
                <a:solidFill>
                  <a:schemeClr val="tx2">
                    <a:lumMod val="60000"/>
                    <a:lumOff val="40000"/>
                  </a:schemeClr>
                </a:solidFill>
                <a:latin typeface="Calibri" charset="0"/>
                <a:ea typeface="Calibri" charset="0"/>
                <a:cs typeface="Calibri" charset="0"/>
              </a:rPr>
              <a:t>Analysis</a:t>
            </a:r>
            <a:endParaRPr lang="en-US" sz="7200" dirty="0">
              <a:latin typeface="Calibri" charset="0"/>
              <a:ea typeface="Calibri" charset="0"/>
              <a:cs typeface="Calibri" charset="0"/>
            </a:endParaRPr>
          </a:p>
          <a:p>
            <a:pPr marL="0" lvl="1" indent="0" algn="just">
              <a:spcBef>
                <a:spcPts val="1000"/>
              </a:spcBef>
              <a:buNone/>
            </a:pPr>
            <a:r>
              <a:rPr lang="en-US" sz="3600" dirty="0" err="1">
                <a:latin typeface="Calibri" charset="0"/>
                <a:ea typeface="Calibri" charset="0"/>
                <a:cs typeface="Calibri" charset="0"/>
              </a:rPr>
              <a:t>Millennials</a:t>
            </a:r>
            <a:r>
              <a:rPr lang="en-US" sz="3600" dirty="0">
                <a:latin typeface="Calibri" charset="0"/>
                <a:ea typeface="Calibri" charset="0"/>
                <a:cs typeface="Calibri" charset="0"/>
              </a:rPr>
              <a:t> </a:t>
            </a:r>
            <a:r>
              <a:rPr lang="en-US" sz="3600" dirty="0" smtClean="0">
                <a:latin typeface="Calibri" charset="0"/>
                <a:ea typeface="Calibri" charset="0"/>
                <a:cs typeface="Calibri" charset="0"/>
              </a:rPr>
              <a:t>have the lowest rates of car ownership – measured as the ratio of cars to adults in the family – of any cohort. Compared with those born in the 1970s, </a:t>
            </a:r>
            <a:r>
              <a:rPr lang="en-US" sz="3600" dirty="0" err="1" smtClean="0">
                <a:latin typeface="Calibri" charset="0"/>
                <a:ea typeface="Calibri" charset="0"/>
                <a:cs typeface="Calibri" charset="0"/>
              </a:rPr>
              <a:t>Millennials</a:t>
            </a:r>
            <a:r>
              <a:rPr lang="en-US" sz="3600" dirty="0" smtClean="0">
                <a:latin typeface="Calibri" charset="0"/>
                <a:ea typeface="Calibri" charset="0"/>
                <a:cs typeface="Calibri" charset="0"/>
              </a:rPr>
              <a:t> own 13 percent fewer cars. The cohort born in the 1940s are another outlier.</a:t>
            </a:r>
          </a:p>
          <a:p>
            <a:pPr marL="0" lvl="1" indent="0" algn="just">
              <a:spcBef>
                <a:spcPts val="1000"/>
              </a:spcBef>
              <a:buNone/>
            </a:pPr>
            <a:endParaRPr lang="en-US" sz="3600" dirty="0">
              <a:latin typeface="Calibri" charset="0"/>
              <a:ea typeface="Calibri" charset="0"/>
              <a:cs typeface="Calibri" charset="0"/>
            </a:endParaRPr>
          </a:p>
          <a:p>
            <a:pPr marL="0" indent="0" algn="just">
              <a:spcBef>
                <a:spcPts val="1000"/>
              </a:spcBef>
              <a:buNone/>
            </a:pPr>
            <a:endParaRPr lang="en-US" sz="3600" dirty="0" smtClean="0">
              <a:latin typeface="Calibri" charset="0"/>
              <a:ea typeface="Calibri" charset="0"/>
              <a:cs typeface="Calibri" charset="0"/>
            </a:endParaRPr>
          </a:p>
          <a:p>
            <a:pPr marL="0" indent="0" algn="just">
              <a:spcBef>
                <a:spcPts val="1000"/>
              </a:spcBef>
              <a:buNone/>
            </a:pPr>
            <a:endParaRPr lang="en-US" sz="3600" dirty="0">
              <a:latin typeface="Calibri" charset="0"/>
              <a:ea typeface="Calibri" charset="0"/>
              <a:cs typeface="Calibri" charset="0"/>
            </a:endParaRPr>
          </a:p>
          <a:p>
            <a:pPr marL="0" indent="0" algn="just">
              <a:spcBef>
                <a:spcPts val="1000"/>
              </a:spcBef>
              <a:buNone/>
            </a:pPr>
            <a:endParaRPr lang="en-US" sz="3600" dirty="0">
              <a:latin typeface="Calibri" charset="0"/>
              <a:ea typeface="Calibri" charset="0"/>
              <a:cs typeface="Calibri" charset="0"/>
            </a:endParaRPr>
          </a:p>
          <a:p>
            <a:pPr marL="0" indent="0" algn="just">
              <a:spcBef>
                <a:spcPts val="1000"/>
              </a:spcBef>
              <a:buNone/>
            </a:pPr>
            <a:endParaRPr lang="en-US" sz="3600" dirty="0" smtClean="0">
              <a:latin typeface="Calibri" charset="0"/>
              <a:ea typeface="Calibri" charset="0"/>
              <a:cs typeface="Calibri" charset="0"/>
            </a:endParaRPr>
          </a:p>
          <a:p>
            <a:pPr marL="0" indent="0" algn="just">
              <a:spcBef>
                <a:spcPts val="1000"/>
              </a:spcBef>
              <a:buNone/>
            </a:pPr>
            <a:endParaRPr lang="en-US" sz="3600" dirty="0">
              <a:latin typeface="Calibri" charset="0"/>
              <a:ea typeface="Calibri" charset="0"/>
              <a:cs typeface="Calibri" charset="0"/>
            </a:endParaRPr>
          </a:p>
          <a:p>
            <a:pPr marL="0" indent="0" algn="just">
              <a:spcBef>
                <a:spcPts val="1000"/>
              </a:spcBef>
              <a:buNone/>
            </a:pPr>
            <a:endParaRPr lang="en-US" sz="7200" dirty="0" smtClean="0">
              <a:latin typeface="Calibri" charset="0"/>
              <a:ea typeface="Calibri" charset="0"/>
              <a:cs typeface="Calibri" charset="0"/>
            </a:endParaRPr>
          </a:p>
        </p:txBody>
      </p:sp>
      <p:sp>
        <p:nvSpPr>
          <p:cNvPr id="6" name="TextBox 5"/>
          <p:cNvSpPr txBox="1"/>
          <p:nvPr/>
        </p:nvSpPr>
        <p:spPr>
          <a:xfrm>
            <a:off x="806740" y="914400"/>
            <a:ext cx="35723945" cy="4339650"/>
          </a:xfrm>
          <a:prstGeom prst="rect">
            <a:avLst/>
          </a:prstGeom>
          <a:noFill/>
        </p:spPr>
        <p:txBody>
          <a:bodyPr wrap="square" rtlCol="0">
            <a:spAutoFit/>
          </a:bodyPr>
          <a:lstStyle/>
          <a:p>
            <a:r>
              <a:rPr lang="en-US" sz="13800" b="1" dirty="0" err="1" smtClean="0">
                <a:solidFill>
                  <a:schemeClr val="bg1"/>
                </a:solidFill>
              </a:rPr>
              <a:t>Millennials</a:t>
            </a:r>
            <a:r>
              <a:rPr lang="en-US" sz="13800" b="1" dirty="0" smtClean="0">
                <a:solidFill>
                  <a:schemeClr val="bg1"/>
                </a:solidFill>
              </a:rPr>
              <a:t> </a:t>
            </a:r>
            <a:r>
              <a:rPr lang="en-US" sz="13800" b="1" dirty="0">
                <a:solidFill>
                  <a:schemeClr val="bg1"/>
                </a:solidFill>
              </a:rPr>
              <a:t>and Car Ownership: </a:t>
            </a:r>
            <a:endParaRPr lang="en-US" sz="13800" b="1" dirty="0" smtClean="0">
              <a:solidFill>
                <a:schemeClr val="bg1"/>
              </a:solidFill>
            </a:endParaRPr>
          </a:p>
          <a:p>
            <a:r>
              <a:rPr lang="en-US" sz="13800" b="1" dirty="0" smtClean="0">
                <a:solidFill>
                  <a:schemeClr val="bg1"/>
                </a:solidFill>
              </a:rPr>
              <a:t>Fewer </a:t>
            </a:r>
            <a:r>
              <a:rPr lang="en-US" sz="13800" b="1" dirty="0">
                <a:solidFill>
                  <a:schemeClr val="bg1"/>
                </a:solidFill>
              </a:rPr>
              <a:t>Cars, Less Money</a:t>
            </a:r>
            <a:endParaRPr lang="en-US" sz="13800" b="1" dirty="0">
              <a:solidFill>
                <a:schemeClr val="bg1"/>
              </a:solidFill>
              <a:latin typeface="Calibri" charset="0"/>
              <a:ea typeface="Calibri" charset="0"/>
              <a:cs typeface="Calibri" charset="0"/>
            </a:endParaRPr>
          </a:p>
        </p:txBody>
      </p:sp>
      <p:sp>
        <p:nvSpPr>
          <p:cNvPr id="9" name="TextBox 8"/>
          <p:cNvSpPr txBox="1"/>
          <p:nvPr/>
        </p:nvSpPr>
        <p:spPr>
          <a:xfrm>
            <a:off x="42364242" y="762000"/>
            <a:ext cx="7647709" cy="2154436"/>
          </a:xfrm>
          <a:prstGeom prst="rect">
            <a:avLst/>
          </a:prstGeom>
          <a:noFill/>
        </p:spPr>
        <p:txBody>
          <a:bodyPr wrap="square" rtlCol="0">
            <a:spAutoFit/>
          </a:bodyPr>
          <a:lstStyle/>
          <a:p>
            <a:pPr algn="r"/>
            <a:r>
              <a:rPr lang="en-US" sz="8000" b="1" dirty="0" smtClean="0">
                <a:solidFill>
                  <a:schemeClr val="bg1"/>
                </a:solidFill>
                <a:latin typeface="Calibri" charset="0"/>
                <a:ea typeface="Calibri" charset="0"/>
                <a:cs typeface="Calibri" charset="0"/>
              </a:rPr>
              <a:t>Nicholas J. Klein</a:t>
            </a:r>
          </a:p>
          <a:p>
            <a:pPr algn="r"/>
            <a:r>
              <a:rPr lang="en-US" sz="5400" i="1" dirty="0" err="1" smtClean="0">
                <a:solidFill>
                  <a:schemeClr val="bg1"/>
                </a:solidFill>
                <a:latin typeface="Calibri" charset="0"/>
                <a:ea typeface="Calibri" charset="0"/>
                <a:cs typeface="Calibri" charset="0"/>
              </a:rPr>
              <a:t>nick.klein@temple.edu</a:t>
            </a:r>
            <a:endParaRPr lang="en-US" sz="5400" i="1" dirty="0">
              <a:solidFill>
                <a:schemeClr val="bg1"/>
              </a:solidFill>
              <a:latin typeface="Calibri" charset="0"/>
              <a:ea typeface="Calibri" charset="0"/>
              <a:cs typeface="Calibri" charset="0"/>
            </a:endParaRPr>
          </a:p>
        </p:txBody>
      </p:sp>
      <p:sp>
        <p:nvSpPr>
          <p:cNvPr id="11" name="TextBox 10"/>
          <p:cNvSpPr txBox="1"/>
          <p:nvPr/>
        </p:nvSpPr>
        <p:spPr>
          <a:xfrm>
            <a:off x="42135642" y="3352679"/>
            <a:ext cx="7876309" cy="2154436"/>
          </a:xfrm>
          <a:prstGeom prst="rect">
            <a:avLst/>
          </a:prstGeom>
          <a:noFill/>
        </p:spPr>
        <p:txBody>
          <a:bodyPr wrap="square" rtlCol="0">
            <a:spAutoFit/>
          </a:bodyPr>
          <a:lstStyle/>
          <a:p>
            <a:pPr algn="r"/>
            <a:r>
              <a:rPr lang="en-US" sz="8000" b="1" dirty="0">
                <a:solidFill>
                  <a:schemeClr val="bg1"/>
                </a:solidFill>
                <a:latin typeface="Calibri" charset="0"/>
                <a:ea typeface="Calibri" charset="0"/>
                <a:cs typeface="Calibri" charset="0"/>
              </a:rPr>
              <a:t>Michael J. Smart</a:t>
            </a:r>
          </a:p>
          <a:p>
            <a:pPr algn="r"/>
            <a:r>
              <a:rPr lang="en-US" sz="5400" i="1" dirty="0" smtClean="0">
                <a:solidFill>
                  <a:schemeClr val="bg1"/>
                </a:solidFill>
                <a:latin typeface="Calibri" charset="0"/>
                <a:ea typeface="Calibri" charset="0"/>
                <a:cs typeface="Calibri" charset="0"/>
              </a:rPr>
              <a:t>mike.smart@rutgers.edu</a:t>
            </a:r>
            <a:endParaRPr lang="en-US" sz="5400" i="1" dirty="0">
              <a:solidFill>
                <a:schemeClr val="bg1"/>
              </a:solidFill>
              <a:latin typeface="Calibri" charset="0"/>
              <a:ea typeface="Calibri" charset="0"/>
              <a:cs typeface="Calibri" charset="0"/>
            </a:endParaRPr>
          </a:p>
        </p:txBody>
      </p:sp>
      <p:sp>
        <p:nvSpPr>
          <p:cNvPr id="14" name="Content Placeholder 2"/>
          <p:cNvSpPr txBox="1">
            <a:spLocks/>
          </p:cNvSpPr>
          <p:nvPr/>
        </p:nvSpPr>
        <p:spPr>
          <a:xfrm>
            <a:off x="34671000" y="6287406"/>
            <a:ext cx="15544800" cy="31182317"/>
          </a:xfrm>
          <a:prstGeom prst="rect">
            <a:avLst/>
          </a:prstGeom>
          <a:noFill/>
        </p:spPr>
        <p:txBody>
          <a:bodyPr vert="horz" lIns="543410" tIns="271705" rIns="543410" bIns="271705" rtlCol="0">
            <a:noAutofit/>
          </a:bodyPr>
          <a:lstStyle/>
          <a:p>
            <a:pPr marR="0" lvl="0" algn="l" defTabSz="5434096"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dirty="0" smtClean="0">
                <a:ln>
                  <a:noFill/>
                </a:ln>
                <a:solidFill>
                  <a:schemeClr val="tx2">
                    <a:lumMod val="60000"/>
                    <a:lumOff val="40000"/>
                  </a:schemeClr>
                </a:solidFill>
                <a:effectLst/>
                <a:uLnTx/>
                <a:uFillTx/>
                <a:latin typeface="Calibri" charset="0"/>
                <a:ea typeface="Calibri" charset="0"/>
                <a:cs typeface="Calibri" charset="0"/>
              </a:rPr>
              <a:t>Models</a:t>
            </a:r>
          </a:p>
          <a:p>
            <a:pPr marL="0" lvl="1" algn="just"/>
            <a:r>
              <a:rPr lang="en-US" sz="3600" dirty="0" smtClean="0">
                <a:latin typeface="Calibri" charset="0"/>
                <a:ea typeface="Calibri" charset="0"/>
                <a:cs typeface="Calibri" charset="0"/>
              </a:rPr>
              <a:t>We </a:t>
            </a:r>
            <a:r>
              <a:rPr lang="en-US" sz="3600" dirty="0">
                <a:latin typeface="Calibri" charset="0"/>
                <a:ea typeface="Calibri" charset="0"/>
                <a:cs typeface="Calibri" charset="0"/>
              </a:rPr>
              <a:t>use a series of random-effects Poisson regressions </a:t>
            </a:r>
            <a:r>
              <a:rPr lang="en-US" sz="3600" dirty="0" smtClean="0">
                <a:latin typeface="Calibri" charset="0"/>
                <a:ea typeface="Calibri" charset="0"/>
                <a:cs typeface="Calibri" charset="0"/>
              </a:rPr>
              <a:t>to test whether these demographic, economic and geographic differences explain the differences in car ownership.</a:t>
            </a:r>
          </a:p>
          <a:p>
            <a:pPr marL="0" lvl="1" algn="just"/>
            <a:endParaRPr lang="en-US" sz="3600" dirty="0">
              <a:latin typeface="Calibri" charset="0"/>
              <a:ea typeface="Calibri" charset="0"/>
              <a:cs typeface="Calibri" charset="0"/>
            </a:endParaRPr>
          </a:p>
          <a:p>
            <a:pPr marL="0" lvl="1" algn="just"/>
            <a:r>
              <a:rPr lang="en-US" sz="3600" dirty="0">
                <a:latin typeface="Calibri" charset="0"/>
                <a:ea typeface="Calibri" charset="0"/>
                <a:cs typeface="Calibri" charset="0"/>
              </a:rPr>
              <a:t>We build our preferred model in stages. In each model, we include our variables of interest, whether the respondent is a Millennial, and if so, whether </a:t>
            </a:r>
            <a:r>
              <a:rPr lang="en-US" sz="3600" dirty="0" smtClean="0">
                <a:latin typeface="Calibri" charset="0"/>
                <a:ea typeface="Calibri" charset="0"/>
                <a:cs typeface="Calibri" charset="0"/>
              </a:rPr>
              <a:t>they are economically </a:t>
            </a:r>
            <a:r>
              <a:rPr lang="en-US" sz="3600" dirty="0">
                <a:latin typeface="Calibri" charset="0"/>
                <a:ea typeface="Calibri" charset="0"/>
                <a:cs typeface="Calibri" charset="0"/>
              </a:rPr>
              <a:t>independent. We also include dummy variables indicating the panel wave year to account for temporal trends affecting all Americans</a:t>
            </a:r>
            <a:r>
              <a:rPr lang="en-US" sz="3600" dirty="0" smtClean="0">
                <a:latin typeface="Calibri" charset="0"/>
                <a:ea typeface="Calibri" charset="0"/>
                <a:cs typeface="Calibri" charset="0"/>
              </a:rPr>
              <a:t>. In </a:t>
            </a:r>
            <a:r>
              <a:rPr lang="en-US" sz="3600" dirty="0">
                <a:latin typeface="Calibri" charset="0"/>
                <a:ea typeface="Calibri" charset="0"/>
                <a:cs typeface="Calibri" charset="0"/>
              </a:rPr>
              <a:t>the next models, we substitute in suites of variables in each iteration to test the effect of each group of variables. The final model includes all the independent variables</a:t>
            </a:r>
            <a:r>
              <a:rPr lang="en-US" sz="3600" dirty="0" smtClean="0">
                <a:latin typeface="Calibri" charset="0"/>
                <a:ea typeface="Calibri" charset="0"/>
                <a:cs typeface="Calibri" charset="0"/>
              </a:rPr>
              <a:t>.</a:t>
            </a:r>
          </a:p>
          <a:p>
            <a:pPr marL="0" lvl="1" algn="just"/>
            <a:endParaRPr lang="en-US" sz="3600" dirty="0">
              <a:latin typeface="Calibri" charset="0"/>
              <a:ea typeface="Calibri" charset="0"/>
              <a:cs typeface="Calibri" charset="0"/>
            </a:endParaRPr>
          </a:p>
          <a:p>
            <a:pPr marL="0" lvl="1" algn="just"/>
            <a:r>
              <a:rPr lang="en-US" sz="3600" dirty="0" smtClean="0">
                <a:latin typeface="Calibri" charset="0"/>
                <a:ea typeface="Calibri" charset="0"/>
                <a:cs typeface="Calibri" charset="0"/>
              </a:rPr>
              <a:t>The chart below shows the estimated effect for the two groups of </a:t>
            </a:r>
            <a:r>
              <a:rPr lang="en-US" sz="3600" dirty="0" err="1" smtClean="0">
                <a:latin typeface="Calibri" charset="0"/>
                <a:ea typeface="Calibri" charset="0"/>
                <a:cs typeface="Calibri" charset="0"/>
              </a:rPr>
              <a:t>Millennials</a:t>
            </a:r>
            <a:r>
              <a:rPr lang="en-US" sz="3600" dirty="0" smtClean="0">
                <a:latin typeface="Calibri" charset="0"/>
                <a:ea typeface="Calibri" charset="0"/>
                <a:cs typeface="Calibri" charset="0"/>
              </a:rPr>
              <a:t>. Model 1 is the naïve model and model 7 is the full (preferred) model. We find that age, income, and wealth explain almost all of the differences for economically independent </a:t>
            </a:r>
            <a:r>
              <a:rPr lang="en-US" sz="3600" dirty="0" err="1" smtClean="0">
                <a:latin typeface="Calibri" charset="0"/>
                <a:ea typeface="Calibri" charset="0"/>
                <a:cs typeface="Calibri" charset="0"/>
              </a:rPr>
              <a:t>Millennials</a:t>
            </a:r>
            <a:r>
              <a:rPr lang="en-US" sz="3600" dirty="0" smtClean="0">
                <a:latin typeface="Calibri" charset="0"/>
                <a:ea typeface="Calibri" charset="0"/>
                <a:cs typeface="Calibri" charset="0"/>
              </a:rPr>
              <a:t>.</a:t>
            </a:r>
          </a:p>
          <a:p>
            <a:pPr marL="0" lvl="1" algn="just"/>
            <a:endParaRPr lang="en-US" sz="3600" dirty="0">
              <a:latin typeface="Calibri" charset="0"/>
              <a:ea typeface="Calibri" charset="0"/>
              <a:cs typeface="Calibri" charset="0"/>
            </a:endParaRPr>
          </a:p>
          <a:p>
            <a:pPr marL="0" lvl="1" algn="just"/>
            <a:endParaRPr lang="en-US" sz="4000" dirty="0" smtClean="0">
              <a:latin typeface="Calibri" charset="0"/>
              <a:ea typeface="Calibri" charset="0"/>
              <a:cs typeface="Calibri" charset="0"/>
            </a:endParaRPr>
          </a:p>
          <a:p>
            <a:pPr marL="0" lvl="1" algn="just"/>
            <a:endParaRPr lang="en-US" sz="4000" dirty="0">
              <a:latin typeface="Calibri" charset="0"/>
              <a:ea typeface="Calibri" charset="0"/>
              <a:cs typeface="Calibri" charset="0"/>
            </a:endParaRPr>
          </a:p>
          <a:p>
            <a:pPr marL="0" lvl="1" algn="just"/>
            <a:endParaRPr lang="en-US" sz="4000" dirty="0" smtClean="0">
              <a:latin typeface="Calibri" charset="0"/>
              <a:ea typeface="Calibri" charset="0"/>
              <a:cs typeface="Calibri" charset="0"/>
            </a:endParaRPr>
          </a:p>
          <a:p>
            <a:pPr marL="0" lvl="1" algn="just"/>
            <a:endParaRPr lang="en-US" sz="4000" dirty="0">
              <a:latin typeface="Calibri" charset="0"/>
              <a:ea typeface="Calibri" charset="0"/>
              <a:cs typeface="Calibri" charset="0"/>
            </a:endParaRPr>
          </a:p>
          <a:p>
            <a:pPr marL="0" lvl="1" algn="just"/>
            <a:endParaRPr lang="en-US" sz="4000" dirty="0" smtClean="0">
              <a:latin typeface="Calibri" charset="0"/>
              <a:ea typeface="Calibri" charset="0"/>
              <a:cs typeface="Calibri" charset="0"/>
            </a:endParaRPr>
          </a:p>
          <a:p>
            <a:pPr marL="0" lvl="1" algn="just"/>
            <a:endParaRPr lang="en-US" sz="4000" dirty="0">
              <a:latin typeface="Calibri" charset="0"/>
              <a:ea typeface="Calibri" charset="0"/>
              <a:cs typeface="Calibri" charset="0"/>
            </a:endParaRPr>
          </a:p>
          <a:p>
            <a:pPr marL="0" lvl="1" algn="just"/>
            <a:endParaRPr lang="en-US" sz="4000" dirty="0">
              <a:latin typeface="Calibri" charset="0"/>
              <a:ea typeface="Calibri" charset="0"/>
              <a:cs typeface="Calibri" charset="0"/>
            </a:endParaRPr>
          </a:p>
          <a:p>
            <a:pPr marL="0" lvl="1" algn="just"/>
            <a:endParaRPr lang="en-US" sz="4000" dirty="0" smtClean="0">
              <a:latin typeface="Calibri" charset="0"/>
              <a:ea typeface="Calibri" charset="0"/>
              <a:cs typeface="Calibri" charset="0"/>
            </a:endParaRPr>
          </a:p>
          <a:p>
            <a:pPr marL="0" lvl="1" algn="just"/>
            <a:endParaRPr lang="en-US" sz="4000" dirty="0">
              <a:latin typeface="Calibri" charset="0"/>
              <a:ea typeface="Calibri" charset="0"/>
              <a:cs typeface="Calibri" charset="0"/>
            </a:endParaRPr>
          </a:p>
          <a:p>
            <a:pPr marL="0" lvl="1" algn="just"/>
            <a:endParaRPr lang="en-US" sz="4000" dirty="0" smtClean="0">
              <a:latin typeface="Calibri" charset="0"/>
              <a:ea typeface="Calibri" charset="0"/>
              <a:cs typeface="Calibri" charset="0"/>
            </a:endParaRPr>
          </a:p>
          <a:p>
            <a:pPr marL="0" lvl="1" algn="just"/>
            <a:endParaRPr lang="en-US" sz="4000" dirty="0">
              <a:latin typeface="Calibri" charset="0"/>
              <a:ea typeface="Calibri" charset="0"/>
              <a:cs typeface="Calibri" charset="0"/>
            </a:endParaRPr>
          </a:p>
          <a:p>
            <a:pPr marL="0" lvl="1" algn="just"/>
            <a:endParaRPr lang="en-US" sz="4000" dirty="0" smtClean="0">
              <a:latin typeface="Calibri" charset="0"/>
              <a:ea typeface="Calibri" charset="0"/>
              <a:cs typeface="Calibri" charset="0"/>
            </a:endParaRPr>
          </a:p>
          <a:p>
            <a:pPr marL="0" lvl="1" algn="just"/>
            <a:endParaRPr lang="en-US" sz="4000" dirty="0">
              <a:latin typeface="Calibri" charset="0"/>
              <a:ea typeface="Calibri" charset="0"/>
              <a:cs typeface="Calibri" charset="0"/>
            </a:endParaRPr>
          </a:p>
          <a:p>
            <a:pPr marL="0" lvl="1" algn="just"/>
            <a:endParaRPr lang="en-US" sz="4000" dirty="0" smtClean="0">
              <a:latin typeface="Calibri" charset="0"/>
              <a:ea typeface="Calibri" charset="0"/>
              <a:cs typeface="Calibri" charset="0"/>
            </a:endParaRPr>
          </a:p>
          <a:p>
            <a:pPr marL="0" lvl="1" algn="just"/>
            <a:endParaRPr lang="en-US" sz="4000" dirty="0" smtClean="0">
              <a:latin typeface="Calibri" charset="0"/>
              <a:ea typeface="Calibri" charset="0"/>
              <a:cs typeface="Calibri" charset="0"/>
            </a:endParaRPr>
          </a:p>
          <a:p>
            <a:pPr marL="0" lvl="1" algn="just"/>
            <a:endParaRPr lang="en-US" sz="4000" dirty="0" smtClean="0">
              <a:latin typeface="Calibri" charset="0"/>
              <a:ea typeface="Calibri" charset="0"/>
              <a:cs typeface="Calibri" charset="0"/>
            </a:endParaRPr>
          </a:p>
          <a:p>
            <a:pPr marL="0" lvl="1" algn="just"/>
            <a:endParaRPr lang="en-US" sz="4000" dirty="0" smtClean="0">
              <a:latin typeface="Calibri" charset="0"/>
              <a:ea typeface="Calibri" charset="0"/>
              <a:cs typeface="Calibri" charset="0"/>
            </a:endParaRPr>
          </a:p>
          <a:p>
            <a:pPr marL="0" lvl="1" algn="just"/>
            <a:endParaRPr lang="en-US" sz="4000" dirty="0">
              <a:latin typeface="Calibri" charset="0"/>
              <a:ea typeface="Calibri" charset="0"/>
              <a:cs typeface="Calibri" charset="0"/>
            </a:endParaRPr>
          </a:p>
          <a:p>
            <a:pPr marL="0" lvl="1" algn="just"/>
            <a:endParaRPr lang="en-US" sz="4000" dirty="0">
              <a:latin typeface="Calibri" charset="0"/>
              <a:ea typeface="Calibri" charset="0"/>
              <a:cs typeface="Calibri" charset="0"/>
            </a:endParaRPr>
          </a:p>
          <a:p>
            <a:pPr>
              <a:spcBef>
                <a:spcPct val="20000"/>
              </a:spcBef>
              <a:defRPr/>
            </a:pPr>
            <a:r>
              <a:rPr lang="en-US" sz="7200" b="1" dirty="0" smtClean="0">
                <a:solidFill>
                  <a:schemeClr val="tx2">
                    <a:lumMod val="60000"/>
                    <a:lumOff val="40000"/>
                  </a:schemeClr>
                </a:solidFill>
                <a:latin typeface="Calibri" charset="0"/>
                <a:ea typeface="Calibri" charset="0"/>
                <a:cs typeface="Calibri" charset="0"/>
              </a:rPr>
              <a:t>Discussion</a:t>
            </a:r>
          </a:p>
          <a:p>
            <a:pPr algn="just">
              <a:spcBef>
                <a:spcPct val="20000"/>
              </a:spcBef>
              <a:defRPr/>
            </a:pPr>
            <a:r>
              <a:rPr lang="en-US" sz="3600" dirty="0" smtClean="0">
                <a:latin typeface="Calibri" charset="0"/>
                <a:ea typeface="Calibri" charset="0"/>
                <a:cs typeface="Calibri" charset="0"/>
              </a:rPr>
              <a:t>Millennials, on </a:t>
            </a:r>
            <a:r>
              <a:rPr lang="en-US" sz="3600" dirty="0">
                <a:latin typeface="Calibri" charset="0"/>
                <a:ea typeface="Calibri" charset="0"/>
                <a:cs typeface="Calibri" charset="0"/>
              </a:rPr>
              <a:t>average, </a:t>
            </a:r>
            <a:r>
              <a:rPr lang="en-US" sz="3600" dirty="0" smtClean="0">
                <a:latin typeface="Calibri" charset="0"/>
                <a:ea typeface="Calibri" charset="0"/>
                <a:cs typeface="Calibri" charset="0"/>
              </a:rPr>
              <a:t>own fewer </a:t>
            </a:r>
            <a:r>
              <a:rPr lang="en-US" sz="3600" dirty="0">
                <a:latin typeface="Calibri" charset="0"/>
                <a:ea typeface="Calibri" charset="0"/>
                <a:cs typeface="Calibri" charset="0"/>
              </a:rPr>
              <a:t>cars than </a:t>
            </a:r>
            <a:r>
              <a:rPr lang="en-US" sz="3600" dirty="0" smtClean="0">
                <a:latin typeface="Calibri" charset="0"/>
                <a:ea typeface="Calibri" charset="0"/>
                <a:cs typeface="Calibri" charset="0"/>
              </a:rPr>
              <a:t>older </a:t>
            </a:r>
            <a:r>
              <a:rPr lang="en-US" sz="3600" dirty="0">
                <a:latin typeface="Calibri" charset="0"/>
                <a:ea typeface="Calibri" charset="0"/>
                <a:cs typeface="Calibri" charset="0"/>
              </a:rPr>
              <a:t>cohorts. However, when we control for age and economic factors, we find that </a:t>
            </a:r>
            <a:r>
              <a:rPr lang="en-US" sz="3600" i="1" dirty="0">
                <a:latin typeface="Calibri" charset="0"/>
                <a:ea typeface="Calibri" charset="0"/>
                <a:cs typeface="Calibri" charset="0"/>
              </a:rPr>
              <a:t>only</a:t>
            </a:r>
            <a:r>
              <a:rPr lang="en-US" sz="3600" dirty="0">
                <a:latin typeface="Calibri" charset="0"/>
                <a:ea typeface="Calibri" charset="0"/>
                <a:cs typeface="Calibri" charset="0"/>
              </a:rPr>
              <a:t> those </a:t>
            </a:r>
            <a:r>
              <a:rPr lang="en-US" sz="3600" dirty="0" err="1">
                <a:latin typeface="Calibri" charset="0"/>
                <a:ea typeface="Calibri" charset="0"/>
                <a:cs typeface="Calibri" charset="0"/>
              </a:rPr>
              <a:t>Millennials</a:t>
            </a:r>
            <a:r>
              <a:rPr lang="en-US" sz="3600" dirty="0">
                <a:latin typeface="Calibri" charset="0"/>
                <a:ea typeface="Calibri" charset="0"/>
                <a:cs typeface="Calibri" charset="0"/>
              </a:rPr>
              <a:t> who remain economically dependent </a:t>
            </a:r>
            <a:r>
              <a:rPr lang="en-US" sz="3600">
                <a:latin typeface="Calibri" charset="0"/>
                <a:ea typeface="Calibri" charset="0"/>
                <a:cs typeface="Calibri" charset="0"/>
              </a:rPr>
              <a:t>have </a:t>
            </a:r>
            <a:r>
              <a:rPr lang="en-US" sz="3600" smtClean="0">
                <a:latin typeface="Calibri" charset="0"/>
                <a:ea typeface="Calibri" charset="0"/>
                <a:cs typeface="Calibri" charset="0"/>
              </a:rPr>
              <a:t>lower </a:t>
            </a:r>
            <a:r>
              <a:rPr lang="en-US" sz="3600" dirty="0">
                <a:latin typeface="Calibri" charset="0"/>
                <a:ea typeface="Calibri" charset="0"/>
                <a:cs typeface="Calibri" charset="0"/>
              </a:rPr>
              <a:t>car access, about 11 percent fewer cars per adult. </a:t>
            </a:r>
            <a:endParaRPr lang="en-US" sz="3600" dirty="0" smtClean="0">
              <a:latin typeface="Calibri" charset="0"/>
              <a:ea typeface="Calibri" charset="0"/>
              <a:cs typeface="Calibri" charset="0"/>
            </a:endParaRPr>
          </a:p>
          <a:p>
            <a:pPr algn="just">
              <a:spcBef>
                <a:spcPct val="20000"/>
              </a:spcBef>
              <a:defRPr/>
            </a:pPr>
            <a:endParaRPr lang="en-US" sz="3600" dirty="0">
              <a:latin typeface="Calibri" charset="0"/>
              <a:ea typeface="Calibri" charset="0"/>
              <a:cs typeface="Calibri" charset="0"/>
            </a:endParaRPr>
          </a:p>
          <a:p>
            <a:pPr algn="just">
              <a:spcBef>
                <a:spcPct val="20000"/>
              </a:spcBef>
              <a:defRPr/>
            </a:pPr>
            <a:r>
              <a:rPr lang="en-US" sz="3600" dirty="0" err="1" smtClean="0">
                <a:latin typeface="Calibri" charset="0"/>
                <a:ea typeface="Calibri" charset="0"/>
                <a:cs typeface="Calibri" charset="0"/>
              </a:rPr>
              <a:t>Millennials</a:t>
            </a:r>
            <a:r>
              <a:rPr lang="en-US" sz="3600" dirty="0" smtClean="0">
                <a:latin typeface="Calibri" charset="0"/>
                <a:ea typeface="Calibri" charset="0"/>
                <a:cs typeface="Calibri" charset="0"/>
              </a:rPr>
              <a:t> </a:t>
            </a:r>
            <a:r>
              <a:rPr lang="en-US" sz="3600" dirty="0">
                <a:latin typeface="Calibri" charset="0"/>
                <a:ea typeface="Calibri" charset="0"/>
                <a:cs typeface="Calibri" charset="0"/>
              </a:rPr>
              <a:t>who have struck </a:t>
            </a:r>
            <a:r>
              <a:rPr lang="en-US" sz="3600" dirty="0" smtClean="0">
                <a:latin typeface="Calibri" charset="0"/>
                <a:ea typeface="Calibri" charset="0"/>
                <a:cs typeface="Calibri" charset="0"/>
              </a:rPr>
              <a:t>out </a:t>
            </a:r>
            <a:r>
              <a:rPr lang="en-US" sz="3600" dirty="0">
                <a:latin typeface="Calibri" charset="0"/>
                <a:ea typeface="Calibri" charset="0"/>
                <a:cs typeface="Calibri" charset="0"/>
              </a:rPr>
              <a:t>own their own actually own slightly more cars than we would expect given their low incomes, wealth, and other factors</a:t>
            </a:r>
            <a:r>
              <a:rPr lang="en-US" sz="3600" dirty="0" smtClean="0">
                <a:latin typeface="Calibri" charset="0"/>
                <a:ea typeface="Calibri" charset="0"/>
                <a:cs typeface="Calibri" charset="0"/>
              </a:rPr>
              <a:t>. Decreased employment, </a:t>
            </a:r>
            <a:r>
              <a:rPr lang="en-US" sz="3600" dirty="0">
                <a:latin typeface="Calibri" charset="0"/>
                <a:ea typeface="Calibri" charset="0"/>
                <a:cs typeface="Calibri" charset="0"/>
              </a:rPr>
              <a:t>lower incomes and less </a:t>
            </a:r>
            <a:r>
              <a:rPr lang="en-US" sz="3600" dirty="0" smtClean="0">
                <a:latin typeface="Calibri" charset="0"/>
                <a:ea typeface="Calibri" charset="0"/>
                <a:cs typeface="Calibri" charset="0"/>
              </a:rPr>
              <a:t>wealth likely explain </a:t>
            </a:r>
            <a:r>
              <a:rPr lang="en-US" sz="3600" dirty="0">
                <a:latin typeface="Calibri" charset="0"/>
                <a:ea typeface="Calibri" charset="0"/>
                <a:cs typeface="Calibri" charset="0"/>
              </a:rPr>
              <a:t>most of the differences in </a:t>
            </a:r>
            <a:r>
              <a:rPr lang="en-US" sz="3600" dirty="0" smtClean="0">
                <a:latin typeface="Calibri" charset="0"/>
                <a:ea typeface="Calibri" charset="0"/>
                <a:cs typeface="Calibri" charset="0"/>
              </a:rPr>
              <a:t>car </a:t>
            </a:r>
            <a:r>
              <a:rPr lang="en-US" sz="3600" dirty="0">
                <a:latin typeface="Calibri" charset="0"/>
                <a:ea typeface="Calibri" charset="0"/>
                <a:cs typeface="Calibri" charset="0"/>
              </a:rPr>
              <a:t>ownership between </a:t>
            </a:r>
            <a:r>
              <a:rPr lang="en-US" sz="3600" dirty="0" err="1">
                <a:latin typeface="Calibri" charset="0"/>
                <a:ea typeface="Calibri" charset="0"/>
                <a:cs typeface="Calibri" charset="0"/>
              </a:rPr>
              <a:t>Millennials</a:t>
            </a:r>
            <a:r>
              <a:rPr lang="en-US" sz="3600" dirty="0">
                <a:latin typeface="Calibri" charset="0"/>
                <a:ea typeface="Calibri" charset="0"/>
                <a:cs typeface="Calibri" charset="0"/>
              </a:rPr>
              <a:t> and older generations. </a:t>
            </a:r>
            <a:endParaRPr lang="en-US" sz="3600" dirty="0" smtClean="0">
              <a:latin typeface="Calibri" charset="0"/>
              <a:ea typeface="Calibri" charset="0"/>
              <a:cs typeface="Calibri" charset="0"/>
            </a:endParaRPr>
          </a:p>
          <a:p>
            <a:pPr algn="just">
              <a:spcBef>
                <a:spcPct val="20000"/>
              </a:spcBef>
              <a:defRPr/>
            </a:pPr>
            <a:endParaRPr lang="en-US" sz="3600" dirty="0">
              <a:latin typeface="Calibri" charset="0"/>
              <a:ea typeface="Calibri" charset="0"/>
              <a:cs typeface="Calibri" charset="0"/>
            </a:endParaRPr>
          </a:p>
          <a:p>
            <a:pPr algn="just">
              <a:spcBef>
                <a:spcPct val="20000"/>
              </a:spcBef>
              <a:defRPr/>
            </a:pPr>
            <a:r>
              <a:rPr lang="en-US" sz="3600" dirty="0">
                <a:latin typeface="Calibri" charset="0"/>
                <a:ea typeface="Calibri" charset="0"/>
                <a:cs typeface="Calibri" charset="0"/>
              </a:rPr>
              <a:t>We caution planners to temper their enthusiasm about the travel choices that young adults are making. </a:t>
            </a:r>
          </a:p>
        </p:txBody>
      </p:sp>
      <p:sp>
        <p:nvSpPr>
          <p:cNvPr id="15" name="Content Placeholder 2"/>
          <p:cNvSpPr txBox="1">
            <a:spLocks/>
          </p:cNvSpPr>
          <p:nvPr/>
        </p:nvSpPr>
        <p:spPr>
          <a:xfrm>
            <a:off x="17145001" y="6287406"/>
            <a:ext cx="15544799" cy="31182317"/>
          </a:xfrm>
          <a:prstGeom prst="rect">
            <a:avLst/>
          </a:prstGeom>
          <a:noFill/>
        </p:spPr>
        <p:txBody>
          <a:bodyPr vert="horz" lIns="543358" tIns="271676" rIns="543358" bIns="271676" rtlCol="0">
            <a:noAutofit/>
          </a:bodyPr>
          <a:lstStyle/>
          <a:p>
            <a:pPr marL="0" lvl="1"/>
            <a:endParaRPr lang="en-US" sz="3600" dirty="0" smtClean="0">
              <a:latin typeface="Calibri" charset="0"/>
              <a:ea typeface="Calibri" charset="0"/>
              <a:cs typeface="Calibri" charset="0"/>
            </a:endParaRPr>
          </a:p>
          <a:p>
            <a:pPr marL="0" lvl="1"/>
            <a:endParaRPr lang="en-US" sz="3600" dirty="0">
              <a:latin typeface="Calibri" charset="0"/>
              <a:ea typeface="Calibri" charset="0"/>
              <a:cs typeface="Calibri" charset="0"/>
            </a:endParaRPr>
          </a:p>
          <a:p>
            <a:pPr marL="0" lvl="1"/>
            <a:r>
              <a:rPr lang="en-US" sz="3600" dirty="0" smtClean="0">
                <a:latin typeface="Calibri" charset="0"/>
                <a:ea typeface="Calibri" charset="0"/>
                <a:cs typeface="Calibri" charset="0"/>
              </a:rPr>
              <a:t>But not all </a:t>
            </a:r>
            <a:r>
              <a:rPr lang="en-US" sz="3600" dirty="0" err="1" smtClean="0">
                <a:latin typeface="Calibri" charset="0"/>
                <a:ea typeface="Calibri" charset="0"/>
                <a:cs typeface="Calibri" charset="0"/>
              </a:rPr>
              <a:t>Millennials</a:t>
            </a:r>
            <a:r>
              <a:rPr lang="en-US" sz="3600" dirty="0" smtClean="0">
                <a:latin typeface="Calibri" charset="0"/>
                <a:ea typeface="Calibri" charset="0"/>
                <a:cs typeface="Calibri" charset="0"/>
              </a:rPr>
              <a:t> are the same. We </a:t>
            </a:r>
            <a:r>
              <a:rPr lang="en-US" sz="3600" dirty="0">
                <a:latin typeface="Calibri" charset="0"/>
                <a:ea typeface="Calibri" charset="0"/>
                <a:cs typeface="Calibri" charset="0"/>
              </a:rPr>
              <a:t>separated </a:t>
            </a:r>
            <a:r>
              <a:rPr lang="en-US" sz="3600" dirty="0" smtClean="0">
                <a:latin typeface="Calibri" charset="0"/>
                <a:ea typeface="Calibri" charset="0"/>
                <a:cs typeface="Calibri" charset="0"/>
              </a:rPr>
              <a:t>this group into </a:t>
            </a:r>
            <a:r>
              <a:rPr lang="en-US" sz="3600" dirty="0">
                <a:latin typeface="Calibri" charset="0"/>
                <a:ea typeface="Calibri" charset="0"/>
                <a:cs typeface="Calibri" charset="0"/>
              </a:rPr>
              <a:t>two distinct </a:t>
            </a:r>
            <a:r>
              <a:rPr lang="en-US" sz="3600" dirty="0" smtClean="0">
                <a:latin typeface="Calibri" charset="0"/>
                <a:ea typeface="Calibri" charset="0"/>
                <a:cs typeface="Calibri" charset="0"/>
              </a:rPr>
              <a:t>categories, those </a:t>
            </a:r>
            <a:r>
              <a:rPr lang="en-US" sz="3600" dirty="0">
                <a:latin typeface="Calibri" charset="0"/>
                <a:ea typeface="Calibri" charset="0"/>
                <a:cs typeface="Calibri" charset="0"/>
              </a:rPr>
              <a:t>who </a:t>
            </a:r>
            <a:r>
              <a:rPr lang="en-US" sz="3600" dirty="0" smtClean="0">
                <a:latin typeface="Calibri" charset="0"/>
                <a:ea typeface="Calibri" charset="0"/>
                <a:cs typeface="Calibri" charset="0"/>
              </a:rPr>
              <a:t>are:</a:t>
            </a:r>
          </a:p>
          <a:p>
            <a:pPr marL="1651000" lvl="2" indent="-762000">
              <a:buFont typeface="+mj-lt"/>
              <a:buAutoNum type="arabicPeriod"/>
            </a:pPr>
            <a:endParaRPr lang="en-US" sz="3600" dirty="0" smtClean="0">
              <a:latin typeface="Calibri" charset="0"/>
              <a:ea typeface="Calibri" charset="0"/>
              <a:cs typeface="Calibri" charset="0"/>
            </a:endParaRPr>
          </a:p>
          <a:p>
            <a:pPr marL="1651000" lvl="2" indent="-762000">
              <a:buFont typeface="+mj-lt"/>
              <a:buAutoNum type="arabicPeriod"/>
            </a:pPr>
            <a:r>
              <a:rPr lang="en-US" sz="3600" dirty="0" smtClean="0">
                <a:latin typeface="Calibri" charset="0"/>
                <a:ea typeface="Calibri" charset="0"/>
                <a:cs typeface="Calibri" charset="0"/>
              </a:rPr>
              <a:t>Economically </a:t>
            </a:r>
            <a:r>
              <a:rPr lang="en-US" sz="3600" dirty="0">
                <a:latin typeface="Calibri" charset="0"/>
                <a:ea typeface="Calibri" charset="0"/>
                <a:cs typeface="Calibri" charset="0"/>
              </a:rPr>
              <a:t>dependent </a:t>
            </a:r>
            <a:r>
              <a:rPr lang="en-US" sz="3600" dirty="0" smtClean="0">
                <a:latin typeface="Calibri" charset="0"/>
                <a:ea typeface="Calibri" charset="0"/>
                <a:cs typeface="Calibri" charset="0"/>
              </a:rPr>
              <a:t>on </a:t>
            </a:r>
            <a:r>
              <a:rPr lang="en-US" sz="3600" dirty="0">
                <a:latin typeface="Calibri" charset="0"/>
                <a:ea typeface="Calibri" charset="0"/>
                <a:cs typeface="Calibri" charset="0"/>
              </a:rPr>
              <a:t>their family (n≈</a:t>
            </a:r>
            <a:r>
              <a:rPr lang="en-US" sz="3600" dirty="0" smtClean="0">
                <a:latin typeface="Calibri" charset="0"/>
                <a:ea typeface="Calibri" charset="0"/>
                <a:cs typeface="Calibri" charset="0"/>
              </a:rPr>
              <a:t>15,000 </a:t>
            </a:r>
            <a:r>
              <a:rPr lang="en-US" sz="3600" dirty="0" smtClean="0">
                <a:latin typeface="Calibri" charset="0"/>
                <a:ea typeface="Calibri" charset="0"/>
                <a:cs typeface="Calibri" charset="0"/>
              </a:rPr>
              <a:t>person-years</a:t>
            </a:r>
            <a:r>
              <a:rPr lang="en-US" sz="3600" dirty="0" smtClean="0">
                <a:latin typeface="Calibri" charset="0"/>
                <a:ea typeface="Calibri" charset="0"/>
                <a:cs typeface="Calibri" charset="0"/>
              </a:rPr>
              <a:t>) </a:t>
            </a:r>
          </a:p>
          <a:p>
            <a:pPr marL="1651000" lvl="2" indent="-762000">
              <a:buFont typeface="+mj-lt"/>
              <a:buAutoNum type="arabicPeriod"/>
            </a:pPr>
            <a:r>
              <a:rPr lang="en-US" sz="3600" dirty="0" smtClean="0">
                <a:latin typeface="Calibri" charset="0"/>
                <a:ea typeface="Calibri" charset="0"/>
                <a:cs typeface="Calibri" charset="0"/>
              </a:rPr>
              <a:t>Economically independent, i.e</a:t>
            </a:r>
            <a:r>
              <a:rPr lang="en-US" sz="3600" dirty="0">
                <a:latin typeface="Calibri" charset="0"/>
                <a:ea typeface="Calibri" charset="0"/>
                <a:cs typeface="Calibri" charset="0"/>
              </a:rPr>
              <a:t>. </a:t>
            </a:r>
            <a:r>
              <a:rPr lang="en-US" sz="3600" dirty="0" smtClean="0">
                <a:latin typeface="Calibri" charset="0"/>
                <a:ea typeface="Calibri" charset="0"/>
                <a:cs typeface="Calibri" charset="0"/>
              </a:rPr>
              <a:t>left </a:t>
            </a:r>
            <a:r>
              <a:rPr lang="en-US" sz="3600" dirty="0">
                <a:latin typeface="Calibri" charset="0"/>
                <a:ea typeface="Calibri" charset="0"/>
                <a:cs typeface="Calibri" charset="0"/>
              </a:rPr>
              <a:t>the </a:t>
            </a:r>
            <a:r>
              <a:rPr lang="en-US" sz="3600" dirty="0" smtClean="0">
                <a:latin typeface="Calibri" charset="0"/>
                <a:ea typeface="Calibri" charset="0"/>
                <a:cs typeface="Calibri" charset="0"/>
              </a:rPr>
              <a:t>nest </a:t>
            </a:r>
            <a:r>
              <a:rPr lang="en-US" sz="3600" dirty="0">
                <a:latin typeface="Calibri" charset="0"/>
                <a:ea typeface="Calibri" charset="0"/>
                <a:cs typeface="Calibri" charset="0"/>
              </a:rPr>
              <a:t>(n≈13,000 </a:t>
            </a:r>
            <a:r>
              <a:rPr lang="en-US" sz="3600" dirty="0" smtClean="0">
                <a:latin typeface="Calibri" charset="0"/>
                <a:ea typeface="Calibri" charset="0"/>
                <a:cs typeface="Calibri" charset="0"/>
              </a:rPr>
              <a:t>person-years</a:t>
            </a:r>
            <a:r>
              <a:rPr lang="en-US" sz="3600" dirty="0">
                <a:latin typeface="Calibri" charset="0"/>
                <a:ea typeface="Calibri" charset="0"/>
                <a:cs typeface="Calibri" charset="0"/>
              </a:rPr>
              <a:t>)</a:t>
            </a:r>
            <a:endParaRPr lang="en-US" sz="3600" dirty="0" smtClean="0">
              <a:latin typeface="Calibri" charset="0"/>
              <a:ea typeface="Calibri" charset="0"/>
              <a:cs typeface="Calibri" charset="0"/>
            </a:endParaRPr>
          </a:p>
          <a:p>
            <a:pPr marL="0" lvl="1"/>
            <a:endParaRPr lang="en-US" sz="3600" dirty="0">
              <a:latin typeface="Calibri" charset="0"/>
              <a:ea typeface="Calibri" charset="0"/>
              <a:cs typeface="Calibri" charset="0"/>
            </a:endParaRPr>
          </a:p>
          <a:p>
            <a:pPr marL="0" lvl="1"/>
            <a:r>
              <a:rPr lang="en-US" sz="3600" dirty="0" smtClean="0">
                <a:latin typeface="Calibri" charset="0"/>
                <a:ea typeface="Calibri" charset="0"/>
                <a:cs typeface="Calibri" charset="0"/>
              </a:rPr>
              <a:t>The </a:t>
            </a:r>
            <a:r>
              <a:rPr lang="en-US" sz="3600" dirty="0" smtClean="0">
                <a:latin typeface="Calibri" charset="0"/>
                <a:ea typeface="Calibri" charset="0"/>
                <a:cs typeface="Calibri" charset="0"/>
              </a:rPr>
              <a:t>rates of car ownership are vey different among these two groups.</a:t>
            </a:r>
          </a:p>
          <a:p>
            <a:pPr marL="0" lvl="1"/>
            <a:endParaRPr lang="en-US" sz="3600" dirty="0">
              <a:latin typeface="Calibri" charset="0"/>
              <a:ea typeface="Calibri" charset="0"/>
              <a:cs typeface="Calibri" charset="0"/>
            </a:endParaRPr>
          </a:p>
          <a:p>
            <a:pPr marL="0" lvl="1"/>
            <a:endParaRPr lang="en-US" sz="3600" dirty="0" smtClean="0">
              <a:latin typeface="Calibri" charset="0"/>
              <a:ea typeface="Calibri" charset="0"/>
              <a:cs typeface="Calibri" charset="0"/>
            </a:endParaRPr>
          </a:p>
          <a:p>
            <a:pPr marL="0" lvl="1" algn="just"/>
            <a:endParaRPr lang="en-US" sz="3600" dirty="0">
              <a:latin typeface="Calibri" charset="0"/>
              <a:ea typeface="Calibri" charset="0"/>
              <a:cs typeface="Calibri" charset="0"/>
            </a:endParaRPr>
          </a:p>
          <a:p>
            <a:pPr marL="0" lvl="1" algn="just"/>
            <a:endParaRPr lang="en-US" sz="3600" dirty="0" smtClean="0">
              <a:latin typeface="Calibri" charset="0"/>
              <a:ea typeface="Calibri" charset="0"/>
              <a:cs typeface="Calibri" charset="0"/>
            </a:endParaRPr>
          </a:p>
          <a:p>
            <a:pPr marL="0" lvl="1" algn="just"/>
            <a:endParaRPr lang="en-US" sz="3600" dirty="0">
              <a:latin typeface="Calibri" charset="0"/>
              <a:ea typeface="Calibri" charset="0"/>
              <a:cs typeface="Calibri" charset="0"/>
            </a:endParaRPr>
          </a:p>
          <a:p>
            <a:pPr marL="0" lvl="1" algn="just"/>
            <a:endParaRPr lang="en-US" sz="3600" dirty="0" smtClean="0">
              <a:latin typeface="Calibri" charset="0"/>
              <a:ea typeface="Calibri" charset="0"/>
              <a:cs typeface="Calibri" charset="0"/>
            </a:endParaRPr>
          </a:p>
          <a:p>
            <a:pPr marL="0" lvl="1" algn="just"/>
            <a:endParaRPr lang="en-US" sz="3600" dirty="0">
              <a:latin typeface="Calibri" charset="0"/>
              <a:ea typeface="Calibri" charset="0"/>
              <a:cs typeface="Calibri" charset="0"/>
            </a:endParaRPr>
          </a:p>
          <a:p>
            <a:pPr marL="0" lvl="1" algn="just"/>
            <a:endParaRPr lang="en-US" sz="3600" dirty="0" smtClean="0">
              <a:latin typeface="Calibri" charset="0"/>
              <a:ea typeface="Calibri" charset="0"/>
              <a:cs typeface="Calibri" charset="0"/>
            </a:endParaRPr>
          </a:p>
          <a:p>
            <a:pPr marL="0" lvl="1" algn="just"/>
            <a:endParaRPr lang="en-US" sz="3600" dirty="0">
              <a:latin typeface="Calibri" charset="0"/>
              <a:ea typeface="Calibri" charset="0"/>
              <a:cs typeface="Calibri" charset="0"/>
            </a:endParaRPr>
          </a:p>
          <a:p>
            <a:pPr marL="0" lvl="1" algn="just"/>
            <a:endParaRPr lang="en-US" sz="3600" dirty="0" smtClean="0">
              <a:latin typeface="Calibri" charset="0"/>
              <a:ea typeface="Calibri" charset="0"/>
              <a:cs typeface="Calibri" charset="0"/>
            </a:endParaRPr>
          </a:p>
          <a:p>
            <a:pPr marL="0" lvl="1" algn="just"/>
            <a:endParaRPr lang="en-US" sz="3600" dirty="0">
              <a:latin typeface="Calibri" charset="0"/>
              <a:ea typeface="Calibri" charset="0"/>
              <a:cs typeface="Calibri" charset="0"/>
            </a:endParaRPr>
          </a:p>
          <a:p>
            <a:pPr marL="0" lvl="1" algn="just"/>
            <a:endParaRPr lang="en-US" sz="3600" dirty="0" smtClean="0">
              <a:latin typeface="Calibri" charset="0"/>
              <a:ea typeface="Calibri" charset="0"/>
              <a:cs typeface="Calibri" charset="0"/>
            </a:endParaRPr>
          </a:p>
          <a:p>
            <a:pPr marL="0" lvl="1" algn="just"/>
            <a:endParaRPr lang="en-US" sz="3600" dirty="0">
              <a:latin typeface="Calibri" charset="0"/>
              <a:ea typeface="Calibri" charset="0"/>
              <a:cs typeface="Calibri" charset="0"/>
            </a:endParaRPr>
          </a:p>
          <a:p>
            <a:pPr marL="0" lvl="1" algn="just"/>
            <a:endParaRPr lang="en-US" sz="3600" dirty="0" smtClean="0">
              <a:latin typeface="Calibri" charset="0"/>
              <a:ea typeface="Calibri" charset="0"/>
              <a:cs typeface="Calibri" charset="0"/>
            </a:endParaRPr>
          </a:p>
          <a:p>
            <a:pPr marL="0" lvl="1" algn="just"/>
            <a:endParaRPr lang="en-US" sz="3600" dirty="0">
              <a:latin typeface="Calibri" charset="0"/>
              <a:ea typeface="Calibri" charset="0"/>
              <a:cs typeface="Calibri" charset="0"/>
            </a:endParaRPr>
          </a:p>
          <a:p>
            <a:pPr marL="0" lvl="1" algn="just"/>
            <a:endParaRPr lang="en-US" sz="3600" dirty="0" smtClean="0">
              <a:latin typeface="Calibri" charset="0"/>
              <a:ea typeface="Calibri" charset="0"/>
              <a:cs typeface="Calibri" charset="0"/>
            </a:endParaRPr>
          </a:p>
          <a:p>
            <a:pPr marL="0" lvl="1" algn="just"/>
            <a:endParaRPr lang="en-US" sz="3600" dirty="0" smtClean="0">
              <a:latin typeface="Calibri" charset="0"/>
              <a:ea typeface="Calibri" charset="0"/>
              <a:cs typeface="Calibri" charset="0"/>
            </a:endParaRPr>
          </a:p>
          <a:p>
            <a:pPr marL="0" lvl="1" algn="just"/>
            <a:endParaRPr lang="en-US" sz="3600" dirty="0">
              <a:latin typeface="Calibri" charset="0"/>
              <a:ea typeface="Calibri" charset="0"/>
              <a:cs typeface="Calibri" charset="0"/>
            </a:endParaRPr>
          </a:p>
          <a:p>
            <a:pPr marL="0" lvl="1" algn="just"/>
            <a:endParaRPr lang="en-US" sz="3600" dirty="0" smtClean="0">
              <a:latin typeface="Calibri" charset="0"/>
              <a:ea typeface="Calibri" charset="0"/>
              <a:cs typeface="Calibri" charset="0"/>
            </a:endParaRPr>
          </a:p>
          <a:p>
            <a:pPr marL="0" lvl="1" algn="just"/>
            <a:endParaRPr lang="en-US" sz="3600" dirty="0">
              <a:latin typeface="Calibri" charset="0"/>
              <a:ea typeface="Calibri" charset="0"/>
              <a:cs typeface="Calibri" charset="0"/>
            </a:endParaRPr>
          </a:p>
          <a:p>
            <a:pPr marL="0" lvl="1" algn="just"/>
            <a:endParaRPr lang="en-US" sz="3600" dirty="0" smtClean="0">
              <a:latin typeface="Calibri" charset="0"/>
              <a:ea typeface="Calibri" charset="0"/>
              <a:cs typeface="Calibri" charset="0"/>
            </a:endParaRPr>
          </a:p>
          <a:p>
            <a:pPr marL="0" lvl="1" algn="just"/>
            <a:r>
              <a:rPr lang="en-US" sz="3600" dirty="0" smtClean="0">
                <a:latin typeface="Calibri" charset="0"/>
                <a:ea typeface="Calibri" charset="0"/>
                <a:cs typeface="Calibri" charset="0"/>
              </a:rPr>
              <a:t>Of course, these differences may be explained by socioeconomic and geographic differences. We find that </a:t>
            </a:r>
            <a:r>
              <a:rPr lang="en-US" sz="3600" dirty="0" err="1" smtClean="0">
                <a:latin typeface="Calibri" charset="0"/>
                <a:ea typeface="Calibri" charset="0"/>
                <a:cs typeface="Calibri" charset="0"/>
              </a:rPr>
              <a:t>Millennials</a:t>
            </a:r>
            <a:r>
              <a:rPr lang="en-US" sz="3600" dirty="0" smtClean="0">
                <a:latin typeface="Calibri" charset="0"/>
                <a:ea typeface="Calibri" charset="0"/>
                <a:cs typeface="Calibri" charset="0"/>
              </a:rPr>
              <a:t> have lower incomes and are more racially/ethnically diverse. Economically independent Millennials  have smaller households, less family wealth, and live in places that are denser and have greater transit accessibility (see chart below). </a:t>
            </a:r>
            <a:endParaRPr lang="en-US" sz="3600" b="1" dirty="0" smtClean="0">
              <a:solidFill>
                <a:srgbClr val="FF0000"/>
              </a:solidFill>
              <a:latin typeface="Calibri" charset="0"/>
              <a:ea typeface="Calibri" charset="0"/>
              <a:cs typeface="Calibri" charset="0"/>
            </a:endParaRPr>
          </a:p>
          <a:p>
            <a:pPr marL="0" lvl="1" algn="just"/>
            <a:endParaRPr lang="en-US" sz="3600" b="1" dirty="0" smtClean="0">
              <a:solidFill>
                <a:srgbClr val="FF0000"/>
              </a:solidFill>
              <a:latin typeface="Calibri" charset="0"/>
              <a:ea typeface="Calibri" charset="0"/>
              <a:cs typeface="Calibri" charset="0"/>
            </a:endParaRPr>
          </a:p>
          <a:p>
            <a:pPr marL="0" lvl="1" algn="just"/>
            <a:endParaRPr lang="en-US" sz="3600" b="1" dirty="0" smtClean="0">
              <a:solidFill>
                <a:srgbClr val="FF0000"/>
              </a:solidFill>
              <a:latin typeface="Calibri" charset="0"/>
              <a:ea typeface="Calibri" charset="0"/>
              <a:cs typeface="Calibri" charset="0"/>
            </a:endParaRPr>
          </a:p>
          <a:p>
            <a:pPr marL="0" lvl="1" algn="just"/>
            <a:endParaRPr lang="en-US" sz="3600" b="1" dirty="0">
              <a:solidFill>
                <a:srgbClr val="FF0000"/>
              </a:solidFill>
              <a:latin typeface="Calibri" charset="0"/>
              <a:ea typeface="Calibri" charset="0"/>
              <a:cs typeface="Calibri" charset="0"/>
            </a:endParaRPr>
          </a:p>
          <a:p>
            <a:pPr marL="0" lvl="1" algn="just"/>
            <a:endParaRPr lang="en-US" sz="3600" b="1" dirty="0" smtClean="0">
              <a:solidFill>
                <a:srgbClr val="FF0000"/>
              </a:solidFill>
              <a:latin typeface="Calibri" charset="0"/>
              <a:ea typeface="Calibri" charset="0"/>
              <a:cs typeface="Calibri" charset="0"/>
            </a:endParaRPr>
          </a:p>
          <a:p>
            <a:pPr marL="0" lvl="1" algn="just"/>
            <a:endParaRPr lang="en-US" sz="3600" b="1" dirty="0">
              <a:solidFill>
                <a:srgbClr val="FF0000"/>
              </a:solidFill>
              <a:latin typeface="Calibri" charset="0"/>
              <a:ea typeface="Calibri" charset="0"/>
              <a:cs typeface="Calibri" charset="0"/>
            </a:endParaRPr>
          </a:p>
          <a:p>
            <a:pPr marL="0" lvl="1" algn="just"/>
            <a:endParaRPr lang="en-US" sz="3600" b="1" dirty="0">
              <a:solidFill>
                <a:srgbClr val="FF0000"/>
              </a:solidFill>
              <a:latin typeface="Calibri" charset="0"/>
              <a:ea typeface="Calibri" charset="0"/>
              <a:cs typeface="Calibri" charset="0"/>
            </a:endParaRPr>
          </a:p>
          <a:p>
            <a:pPr marL="0" lvl="1" algn="just"/>
            <a:endParaRPr lang="en-US" sz="3600" b="1" dirty="0" smtClean="0">
              <a:solidFill>
                <a:srgbClr val="FF0000"/>
              </a:solidFill>
              <a:latin typeface="Calibri" charset="0"/>
              <a:ea typeface="Calibri" charset="0"/>
              <a:cs typeface="Calibri" charset="0"/>
            </a:endParaRPr>
          </a:p>
          <a:p>
            <a:pPr marL="0" lvl="1" algn="just"/>
            <a:endParaRPr lang="en-US" sz="3600" b="1" dirty="0">
              <a:solidFill>
                <a:srgbClr val="FF0000"/>
              </a:solidFill>
              <a:latin typeface="Calibri" charset="0"/>
              <a:ea typeface="Calibri" charset="0"/>
              <a:cs typeface="Calibri" charset="0"/>
            </a:endParaRPr>
          </a:p>
          <a:p>
            <a:pPr marL="0" lvl="1" algn="just"/>
            <a:endParaRPr lang="en-US" sz="3600" b="1" dirty="0" smtClean="0">
              <a:solidFill>
                <a:srgbClr val="FF0000"/>
              </a:solidFill>
              <a:latin typeface="Calibri" charset="0"/>
              <a:ea typeface="Calibri" charset="0"/>
              <a:cs typeface="Calibri" charset="0"/>
            </a:endParaRPr>
          </a:p>
          <a:p>
            <a:pPr marL="0" lvl="1" algn="just"/>
            <a:endParaRPr lang="en-US" sz="3600" b="1" dirty="0">
              <a:solidFill>
                <a:srgbClr val="FF0000"/>
              </a:solidFill>
              <a:latin typeface="Calibri" charset="0"/>
              <a:ea typeface="Calibri" charset="0"/>
              <a:cs typeface="Calibri" charset="0"/>
            </a:endParaRPr>
          </a:p>
          <a:p>
            <a:pPr marL="0" lvl="1" algn="just"/>
            <a:endParaRPr lang="en-US" sz="3600" b="1" dirty="0" smtClean="0">
              <a:solidFill>
                <a:srgbClr val="FF0000"/>
              </a:solidFill>
              <a:latin typeface="Calibri" charset="0"/>
              <a:ea typeface="Calibri" charset="0"/>
              <a:cs typeface="Calibri" charset="0"/>
            </a:endParaRPr>
          </a:p>
          <a:p>
            <a:pPr marL="0" lvl="1" algn="just"/>
            <a:endParaRPr lang="en-US" sz="3600" b="1" dirty="0" smtClean="0">
              <a:solidFill>
                <a:srgbClr val="FF0000"/>
              </a:solidFill>
              <a:latin typeface="Calibri" charset="0"/>
              <a:ea typeface="Calibri" charset="0"/>
              <a:cs typeface="Calibri" charset="0"/>
            </a:endParaRPr>
          </a:p>
          <a:p>
            <a:pPr marL="0" lvl="1" algn="just"/>
            <a:endParaRPr lang="en-US" sz="3600" b="1" dirty="0" smtClean="0">
              <a:solidFill>
                <a:srgbClr val="FF0000"/>
              </a:solidFill>
              <a:latin typeface="Calibri" charset="0"/>
              <a:ea typeface="Calibri" charset="0"/>
              <a:cs typeface="Calibri" charset="0"/>
            </a:endParaRPr>
          </a:p>
          <a:p>
            <a:pPr lvl="0" algn="just">
              <a:spcBef>
                <a:spcPct val="20000"/>
              </a:spcBef>
            </a:pPr>
            <a:endParaRPr lang="en-US" sz="3600" dirty="0" smtClean="0">
              <a:solidFill>
                <a:prstClr val="black"/>
              </a:solidFill>
              <a:latin typeface="Calibri" charset="0"/>
              <a:ea typeface="Calibri" charset="0"/>
              <a:cs typeface="Calibri" charset="0"/>
            </a:endParaRPr>
          </a:p>
          <a:p>
            <a:pPr lvl="0" algn="just">
              <a:spcBef>
                <a:spcPct val="20000"/>
              </a:spcBef>
            </a:pPr>
            <a:endParaRPr lang="en-US" sz="3600" dirty="0" smtClean="0">
              <a:solidFill>
                <a:prstClr val="black"/>
              </a:solidFill>
              <a:latin typeface="Calibri" charset="0"/>
              <a:ea typeface="Calibri" charset="0"/>
              <a:cs typeface="Calibri" charset="0"/>
            </a:endParaRPr>
          </a:p>
          <a:p>
            <a:pPr lvl="0" algn="just">
              <a:spcBef>
                <a:spcPct val="20000"/>
              </a:spcBef>
            </a:pPr>
            <a:endParaRPr lang="en-US" sz="3600" dirty="0">
              <a:solidFill>
                <a:prstClr val="black"/>
              </a:solidFill>
              <a:latin typeface="Calibri" charset="0"/>
              <a:ea typeface="Calibri" charset="0"/>
              <a:cs typeface="Calibri" charset="0"/>
            </a:endParaRPr>
          </a:p>
          <a:p>
            <a:pPr lvl="0" algn="just">
              <a:spcBef>
                <a:spcPct val="20000"/>
              </a:spcBef>
            </a:pPr>
            <a:endParaRPr lang="en-US" sz="3700" dirty="0" smtClean="0">
              <a:solidFill>
                <a:prstClr val="black"/>
              </a:solidFill>
              <a:latin typeface="Calibri" charset="0"/>
              <a:ea typeface="Calibri" charset="0"/>
              <a:cs typeface="Calibri" charset="0"/>
            </a:endParaRPr>
          </a:p>
          <a:p>
            <a:pPr lvl="0" algn="just">
              <a:spcBef>
                <a:spcPct val="20000"/>
              </a:spcBef>
            </a:pPr>
            <a:endParaRPr lang="en-US" sz="3700" dirty="0">
              <a:solidFill>
                <a:prstClr val="black"/>
              </a:solidFill>
              <a:latin typeface="Calibri" charset="0"/>
              <a:ea typeface="Calibri" charset="0"/>
              <a:cs typeface="Calibri" charset="0"/>
            </a:endParaRPr>
          </a:p>
          <a:p>
            <a:pPr lvl="0" algn="just">
              <a:spcBef>
                <a:spcPct val="20000"/>
              </a:spcBef>
            </a:pPr>
            <a:endParaRPr lang="en-US" sz="3700" dirty="0" smtClean="0">
              <a:solidFill>
                <a:prstClr val="black"/>
              </a:solidFill>
              <a:latin typeface="Calibri" charset="0"/>
              <a:ea typeface="Calibri" charset="0"/>
              <a:cs typeface="Calibri"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99325" y="12265600"/>
            <a:ext cx="14630400" cy="103658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4850" y="17183283"/>
            <a:ext cx="15137101" cy="10705917"/>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02200" y="27052473"/>
            <a:ext cx="14630400" cy="10438097"/>
          </a:xfrm>
          <a:prstGeom prst="rect">
            <a:avLst/>
          </a:prstGeom>
        </p:spPr>
      </p:pic>
      <p:sp>
        <p:nvSpPr>
          <p:cNvPr id="29" name="TextBox 28"/>
          <p:cNvSpPr txBox="1"/>
          <p:nvPr/>
        </p:nvSpPr>
        <p:spPr>
          <a:xfrm>
            <a:off x="23012525" y="11713503"/>
            <a:ext cx="5181355" cy="646331"/>
          </a:xfrm>
          <a:prstGeom prst="rect">
            <a:avLst/>
          </a:prstGeom>
          <a:noFill/>
        </p:spPr>
        <p:txBody>
          <a:bodyPr wrap="none" rtlCol="0">
            <a:spAutoFit/>
          </a:bodyPr>
          <a:lstStyle/>
          <a:p>
            <a:pPr algn="ctr"/>
            <a:r>
              <a:rPr lang="en-US" sz="3600" u="sng" dirty="0" smtClean="0"/>
              <a:t>Car Ownership, 1999-2013</a:t>
            </a:r>
            <a:endParaRPr lang="en-US" sz="3600" u="sng" dirty="0"/>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79" y="27151945"/>
            <a:ext cx="14630400" cy="10338625"/>
          </a:xfrm>
          <a:prstGeom prst="rect">
            <a:avLst/>
          </a:prstGeom>
        </p:spPr>
      </p:pic>
      <p:sp>
        <p:nvSpPr>
          <p:cNvPr id="36" name="TextBox 35"/>
          <p:cNvSpPr txBox="1"/>
          <p:nvPr/>
        </p:nvSpPr>
        <p:spPr>
          <a:xfrm>
            <a:off x="5837104" y="26633269"/>
            <a:ext cx="5181355" cy="646331"/>
          </a:xfrm>
          <a:prstGeom prst="rect">
            <a:avLst/>
          </a:prstGeom>
          <a:noFill/>
        </p:spPr>
        <p:txBody>
          <a:bodyPr wrap="none" rtlCol="0">
            <a:spAutoFit/>
          </a:bodyPr>
          <a:lstStyle/>
          <a:p>
            <a:pPr algn="ctr"/>
            <a:r>
              <a:rPr lang="en-US" sz="3600" u="sng" dirty="0" smtClean="0"/>
              <a:t>Car Ownership, 1999-2013</a:t>
            </a:r>
            <a:endParaRPr lang="en-US" sz="3600" u="sng" dirty="0"/>
          </a:p>
        </p:txBody>
      </p:sp>
      <p:sp>
        <p:nvSpPr>
          <p:cNvPr id="37" name="TextBox 36"/>
          <p:cNvSpPr txBox="1"/>
          <p:nvPr/>
        </p:nvSpPr>
        <p:spPr>
          <a:xfrm>
            <a:off x="22655808" y="26633269"/>
            <a:ext cx="6017545" cy="646331"/>
          </a:xfrm>
          <a:prstGeom prst="rect">
            <a:avLst/>
          </a:prstGeom>
          <a:noFill/>
        </p:spPr>
        <p:txBody>
          <a:bodyPr wrap="none" rtlCol="0">
            <a:spAutoFit/>
          </a:bodyPr>
          <a:lstStyle/>
          <a:p>
            <a:pPr algn="ctr"/>
            <a:r>
              <a:rPr lang="en-US" sz="3600" u="sng" dirty="0" smtClean="0"/>
              <a:t>Transit Accessibility, 1999-2013</a:t>
            </a:r>
            <a:endParaRPr lang="en-US" sz="3600" u="sng" dirty="0"/>
          </a:p>
        </p:txBody>
      </p:sp>
      <p:sp>
        <p:nvSpPr>
          <p:cNvPr id="8" name="TextBox 7"/>
          <p:cNvSpPr txBox="1"/>
          <p:nvPr/>
        </p:nvSpPr>
        <p:spPr>
          <a:xfrm>
            <a:off x="52338514" y="3875314"/>
            <a:ext cx="184731" cy="1738938"/>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2230</TotalTime>
  <Words>700</Words>
  <Application>Microsoft Macintosh PowerPoint</Application>
  <PresentationFormat>Custom</PresentationFormat>
  <Paragraphs>105</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k</dc:creator>
  <cp:lastModifiedBy>Nicholas J. Klein</cp:lastModifiedBy>
  <cp:revision>107</cp:revision>
  <dcterms:created xsi:type="dcterms:W3CDTF">2010-11-12T05:20:17Z</dcterms:created>
  <dcterms:modified xsi:type="dcterms:W3CDTF">2015-12-30T18:04:45Z</dcterms:modified>
</cp:coreProperties>
</file>