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1" r:id="rId3"/>
    <p:sldId id="280" r:id="rId4"/>
    <p:sldId id="282" r:id="rId5"/>
    <p:sldId id="283" r:id="rId6"/>
    <p:sldId id="260" r:id="rId7"/>
    <p:sldId id="264" r:id="rId8"/>
    <p:sldId id="265" r:id="rId9"/>
    <p:sldId id="278" r:id="rId10"/>
    <p:sldId id="266" r:id="rId11"/>
    <p:sldId id="267" r:id="rId12"/>
    <p:sldId id="268" r:id="rId13"/>
    <p:sldId id="272" r:id="rId14"/>
    <p:sldId id="269" r:id="rId15"/>
    <p:sldId id="270" r:id="rId16"/>
    <p:sldId id="275" r:id="rId17"/>
    <p:sldId id="271" r:id="rId18"/>
    <p:sldId id="277" r:id="rId19"/>
    <p:sldId id="259" r:id="rId20"/>
    <p:sldId id="279" r:id="rId21"/>
    <p:sldId id="2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Shockley" initials="DS" lastIdx="1" clrIdx="0">
    <p:extLst>
      <p:ext uri="{19B8F6BF-5375-455C-9EA6-DF929625EA0E}">
        <p15:presenceInfo xmlns:p15="http://schemas.microsoft.com/office/powerpoint/2012/main" userId="S-1-5-21-73586283-1844237615-839522115-369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33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72152" autoAdjust="0"/>
  </p:normalViewPr>
  <p:slideViewPr>
    <p:cSldViewPr snapToGrid="0">
      <p:cViewPr varScale="1">
        <p:scale>
          <a:sx n="84" d="100"/>
          <a:sy n="84" d="100"/>
        </p:scale>
        <p:origin x="1632" y="60"/>
      </p:cViewPr>
      <p:guideLst/>
    </p:cSldViewPr>
  </p:slideViewPr>
  <p:outlineViewPr>
    <p:cViewPr>
      <p:scale>
        <a:sx n="33" d="100"/>
        <a:sy n="33" d="100"/>
      </p:scale>
      <p:origin x="0" y="-105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9FA1CB-5121-44E8-A095-ED28B69149D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60E3C7B-3649-4EE0-9E34-D3ABE625DB05}">
      <dgm:prSet phldrT="[Text]" custT="1"/>
      <dgm:spPr>
        <a:solidFill>
          <a:schemeClr val="accent5">
            <a:lumMod val="75000"/>
          </a:schemeClr>
        </a:solidFill>
        <a:ln>
          <a:noFill/>
        </a:ln>
      </dgm:spPr>
      <dgm:t>
        <a:bodyPr/>
        <a:lstStyle/>
        <a:p>
          <a:r>
            <a:rPr lang="en-US" sz="1800" dirty="0" smtClean="0"/>
            <a:t>Bus Transit Route Capacity</a:t>
          </a:r>
          <a:endParaRPr lang="en-US" sz="1800" dirty="0"/>
        </a:p>
      </dgm:t>
    </dgm:pt>
    <dgm:pt modelId="{39514850-1ACB-44A4-A6C3-251830C818A0}" type="parTrans" cxnId="{17EDB5FD-5F67-403E-AF7D-DC2AE987CA9C}">
      <dgm:prSet/>
      <dgm:spPr/>
      <dgm:t>
        <a:bodyPr/>
        <a:lstStyle/>
        <a:p>
          <a:endParaRPr lang="en-US"/>
        </a:p>
      </dgm:t>
    </dgm:pt>
    <dgm:pt modelId="{4905B592-2369-4A4E-B306-848341DA2C97}" type="sibTrans" cxnId="{17EDB5FD-5F67-403E-AF7D-DC2AE987CA9C}">
      <dgm:prSet/>
      <dgm:spPr/>
      <dgm:t>
        <a:bodyPr/>
        <a:lstStyle/>
        <a:p>
          <a:endParaRPr lang="en-US"/>
        </a:p>
      </dgm:t>
    </dgm:pt>
    <dgm:pt modelId="{FE5A67AE-7972-4DDC-B0D0-5DCD02CCC44A}">
      <dgm:prSet phldrT="[Text]" custT="1"/>
      <dgm:spPr>
        <a:solidFill>
          <a:schemeClr val="accent5">
            <a:lumMod val="75000"/>
          </a:schemeClr>
        </a:solidFill>
        <a:ln>
          <a:noFill/>
        </a:ln>
      </dgm:spPr>
      <dgm:t>
        <a:bodyPr/>
        <a:lstStyle/>
        <a:p>
          <a:r>
            <a:rPr lang="en-US" sz="1800" dirty="0" smtClean="0"/>
            <a:t>Bus Loading Area</a:t>
          </a:r>
        </a:p>
      </dgm:t>
    </dgm:pt>
    <dgm:pt modelId="{5AA73B71-E53D-486C-B0BA-7F6DDCB2AB21}" type="parTrans" cxnId="{7F1E6237-1684-4782-91BE-92286A6A75EA}">
      <dgm:prSet/>
      <dgm:spPr>
        <a:ln>
          <a:solidFill>
            <a:schemeClr val="tx1">
              <a:lumMod val="50000"/>
            </a:schemeClr>
          </a:solidFill>
        </a:ln>
      </dgm:spPr>
      <dgm:t>
        <a:bodyPr/>
        <a:lstStyle/>
        <a:p>
          <a:endParaRPr lang="en-US"/>
        </a:p>
      </dgm:t>
    </dgm:pt>
    <dgm:pt modelId="{6214CB24-0306-41A5-B484-A441EE69DF36}" type="sibTrans" cxnId="{7F1E6237-1684-4782-91BE-92286A6A75EA}">
      <dgm:prSet/>
      <dgm:spPr/>
      <dgm:t>
        <a:bodyPr/>
        <a:lstStyle/>
        <a:p>
          <a:endParaRPr lang="en-US"/>
        </a:p>
      </dgm:t>
    </dgm:pt>
    <dgm:pt modelId="{C6D29DE1-7C9B-4D36-8C16-FC77062A1C53}">
      <dgm:prSet phldrT="[Text]" custT="1"/>
      <dgm:spPr>
        <a:solidFill>
          <a:schemeClr val="accent3">
            <a:lumMod val="50000"/>
          </a:schemeClr>
        </a:solidFill>
        <a:ln>
          <a:noFill/>
        </a:ln>
      </dgm:spPr>
      <dgm:t>
        <a:bodyPr/>
        <a:lstStyle/>
        <a:p>
          <a:r>
            <a:rPr lang="en-US" sz="1800" dirty="0" smtClean="0"/>
            <a:t>Bus Stops</a:t>
          </a:r>
          <a:endParaRPr lang="en-US" sz="1800" dirty="0"/>
        </a:p>
      </dgm:t>
    </dgm:pt>
    <dgm:pt modelId="{8A4AA0EA-6069-44E9-97AA-FD11324BF629}" type="parTrans" cxnId="{E215E0EA-812B-4903-8D9B-436BF42C6B58}">
      <dgm:prSet/>
      <dgm:spPr>
        <a:ln>
          <a:solidFill>
            <a:schemeClr val="tx1">
              <a:lumMod val="50000"/>
            </a:schemeClr>
          </a:solidFill>
        </a:ln>
      </dgm:spPr>
      <dgm:t>
        <a:bodyPr/>
        <a:lstStyle/>
        <a:p>
          <a:endParaRPr lang="en-US"/>
        </a:p>
      </dgm:t>
    </dgm:pt>
    <dgm:pt modelId="{7E4B3FF1-C429-4DF6-A69B-E2B66D4926EA}" type="sibTrans" cxnId="{E215E0EA-812B-4903-8D9B-436BF42C6B58}">
      <dgm:prSet/>
      <dgm:spPr/>
      <dgm:t>
        <a:bodyPr/>
        <a:lstStyle/>
        <a:p>
          <a:endParaRPr lang="en-US"/>
        </a:p>
      </dgm:t>
    </dgm:pt>
    <dgm:pt modelId="{7F8CE8CD-1CE2-4C9D-BA85-F951694EB911}">
      <dgm:prSet phldrT="[Text]" custT="1"/>
      <dgm:spPr>
        <a:solidFill>
          <a:schemeClr val="accent3">
            <a:lumMod val="50000"/>
          </a:schemeClr>
        </a:solidFill>
        <a:ln>
          <a:noFill/>
        </a:ln>
      </dgm:spPr>
      <dgm:t>
        <a:bodyPr/>
        <a:lstStyle/>
        <a:p>
          <a:r>
            <a:rPr lang="en-US" sz="1800" dirty="0" smtClean="0"/>
            <a:t>Bus Facilities</a:t>
          </a:r>
          <a:endParaRPr lang="en-US" sz="1800" dirty="0"/>
        </a:p>
      </dgm:t>
    </dgm:pt>
    <dgm:pt modelId="{C40CC0D0-B485-42D4-B607-1E13166B2DAA}" type="parTrans" cxnId="{7CC442F7-CDA4-4B49-B2F7-2FB20E763D81}">
      <dgm:prSet/>
      <dgm:spPr>
        <a:ln>
          <a:solidFill>
            <a:schemeClr val="tx1">
              <a:lumMod val="50000"/>
            </a:schemeClr>
          </a:solidFill>
        </a:ln>
      </dgm:spPr>
      <dgm:t>
        <a:bodyPr/>
        <a:lstStyle/>
        <a:p>
          <a:endParaRPr lang="en-US"/>
        </a:p>
      </dgm:t>
    </dgm:pt>
    <dgm:pt modelId="{55B903B2-2E99-4BFB-B4FC-08A6A9C3C8A3}" type="sibTrans" cxnId="{7CC442F7-CDA4-4B49-B2F7-2FB20E763D81}">
      <dgm:prSet/>
      <dgm:spPr/>
      <dgm:t>
        <a:bodyPr/>
        <a:lstStyle/>
        <a:p>
          <a:endParaRPr lang="en-US"/>
        </a:p>
      </dgm:t>
    </dgm:pt>
    <dgm:pt modelId="{04CF7D32-13AB-4B5A-B245-635F133294C0}">
      <dgm:prSet phldrT="[Text]" custT="1"/>
      <dgm:spPr>
        <a:solidFill>
          <a:schemeClr val="accent3">
            <a:lumMod val="50000"/>
          </a:schemeClr>
        </a:solidFill>
        <a:ln>
          <a:noFill/>
        </a:ln>
      </dgm:spPr>
      <dgm:t>
        <a:bodyPr/>
        <a:lstStyle/>
        <a:p>
          <a:r>
            <a:rPr lang="en-US" sz="1800" dirty="0" smtClean="0"/>
            <a:t>Clearance Time</a:t>
          </a:r>
        </a:p>
      </dgm:t>
    </dgm:pt>
    <dgm:pt modelId="{EE40C6F0-ED40-47F2-8A28-E68C566B35B5}" type="parTrans" cxnId="{7DD78C77-9722-4873-91DA-3E7C1A0F17E0}">
      <dgm:prSet/>
      <dgm:spPr>
        <a:ln>
          <a:solidFill>
            <a:schemeClr val="tx1">
              <a:lumMod val="50000"/>
            </a:schemeClr>
          </a:solidFill>
        </a:ln>
      </dgm:spPr>
      <dgm:t>
        <a:bodyPr/>
        <a:lstStyle/>
        <a:p>
          <a:endParaRPr lang="en-US"/>
        </a:p>
      </dgm:t>
    </dgm:pt>
    <dgm:pt modelId="{5DB30E57-2A29-418A-932C-DFA30D42A781}" type="sibTrans" cxnId="{7DD78C77-9722-4873-91DA-3E7C1A0F17E0}">
      <dgm:prSet/>
      <dgm:spPr/>
      <dgm:t>
        <a:bodyPr/>
        <a:lstStyle/>
        <a:p>
          <a:endParaRPr lang="en-US"/>
        </a:p>
      </dgm:t>
    </dgm:pt>
    <dgm:pt modelId="{710C69B6-D6AF-474C-81E7-5ED869F5B04C}">
      <dgm:prSet phldrT="[Text]" custT="1"/>
      <dgm:spPr>
        <a:solidFill>
          <a:schemeClr val="accent3">
            <a:lumMod val="50000"/>
          </a:schemeClr>
        </a:solidFill>
        <a:ln>
          <a:noFill/>
        </a:ln>
      </dgm:spPr>
      <dgm:t>
        <a:bodyPr/>
        <a:lstStyle/>
        <a:p>
          <a:r>
            <a:rPr lang="en-US" sz="1800" dirty="0" smtClean="0"/>
            <a:t>Bus Time Variability</a:t>
          </a:r>
        </a:p>
      </dgm:t>
    </dgm:pt>
    <dgm:pt modelId="{E75FC23A-45AC-4D7C-A739-2B46C331542B}" type="parTrans" cxnId="{D8FE2912-8F75-45B6-A5AA-DF70E13BD4D7}">
      <dgm:prSet/>
      <dgm:spPr>
        <a:ln>
          <a:solidFill>
            <a:schemeClr val="tx1">
              <a:lumMod val="50000"/>
            </a:schemeClr>
          </a:solidFill>
        </a:ln>
      </dgm:spPr>
      <dgm:t>
        <a:bodyPr/>
        <a:lstStyle/>
        <a:p>
          <a:endParaRPr lang="en-US"/>
        </a:p>
      </dgm:t>
    </dgm:pt>
    <dgm:pt modelId="{93596350-465F-4EDF-815D-ECA692077617}" type="sibTrans" cxnId="{D8FE2912-8F75-45B6-A5AA-DF70E13BD4D7}">
      <dgm:prSet/>
      <dgm:spPr/>
      <dgm:t>
        <a:bodyPr/>
        <a:lstStyle/>
        <a:p>
          <a:endParaRPr lang="en-US"/>
        </a:p>
      </dgm:t>
    </dgm:pt>
    <dgm:pt modelId="{0A183129-8276-4910-B79B-9A892241D18F}">
      <dgm:prSet phldrT="[Text]" custT="1"/>
      <dgm:spPr>
        <a:solidFill>
          <a:schemeClr val="accent3">
            <a:lumMod val="50000"/>
          </a:schemeClr>
        </a:solidFill>
        <a:ln>
          <a:noFill/>
        </a:ln>
      </dgm:spPr>
      <dgm:t>
        <a:bodyPr/>
        <a:lstStyle/>
        <a:p>
          <a:r>
            <a:rPr lang="en-US" sz="1800" dirty="0" smtClean="0"/>
            <a:t>Failure Rate</a:t>
          </a:r>
        </a:p>
      </dgm:t>
    </dgm:pt>
    <dgm:pt modelId="{DAB28649-633A-48BF-A1DC-0119EFFEAC91}" type="parTrans" cxnId="{F781BE7C-8512-4449-987B-7234FBD8431F}">
      <dgm:prSet/>
      <dgm:spPr>
        <a:ln>
          <a:solidFill>
            <a:schemeClr val="tx1">
              <a:lumMod val="50000"/>
            </a:schemeClr>
          </a:solidFill>
        </a:ln>
      </dgm:spPr>
      <dgm:t>
        <a:bodyPr/>
        <a:lstStyle/>
        <a:p>
          <a:endParaRPr lang="en-US"/>
        </a:p>
      </dgm:t>
    </dgm:pt>
    <dgm:pt modelId="{9AE5F37B-A51C-48AD-A2A0-95B0707DB827}" type="sibTrans" cxnId="{F781BE7C-8512-4449-987B-7234FBD8431F}">
      <dgm:prSet/>
      <dgm:spPr/>
      <dgm:t>
        <a:bodyPr/>
        <a:lstStyle/>
        <a:p>
          <a:endParaRPr lang="en-US"/>
        </a:p>
      </dgm:t>
    </dgm:pt>
    <dgm:pt modelId="{C186FFF8-7A58-4D0D-9265-7F7582C44DBD}">
      <dgm:prSet phldrT="[Text]" custT="1"/>
      <dgm:spPr>
        <a:solidFill>
          <a:schemeClr val="accent5">
            <a:lumMod val="75000"/>
          </a:schemeClr>
        </a:solidFill>
        <a:ln>
          <a:noFill/>
        </a:ln>
      </dgm:spPr>
      <dgm:t>
        <a:bodyPr/>
        <a:lstStyle/>
        <a:p>
          <a:r>
            <a:rPr lang="en-US" sz="1800" dirty="0" smtClean="0"/>
            <a:t>Dwell Time</a:t>
          </a:r>
        </a:p>
      </dgm:t>
    </dgm:pt>
    <dgm:pt modelId="{D6E54CC8-821C-4C72-8C65-DF782286BCFD}" type="parTrans" cxnId="{F8B948F1-51CE-4612-AC72-C9D465C40B31}">
      <dgm:prSet/>
      <dgm:spPr>
        <a:ln>
          <a:solidFill>
            <a:schemeClr val="tx1">
              <a:lumMod val="50000"/>
            </a:schemeClr>
          </a:solidFill>
        </a:ln>
      </dgm:spPr>
      <dgm:t>
        <a:bodyPr/>
        <a:lstStyle/>
        <a:p>
          <a:endParaRPr lang="en-US"/>
        </a:p>
      </dgm:t>
    </dgm:pt>
    <dgm:pt modelId="{2E8C25C8-6A0F-48AC-AF20-D4CA63CD29D3}" type="sibTrans" cxnId="{F8B948F1-51CE-4612-AC72-C9D465C40B31}">
      <dgm:prSet/>
      <dgm:spPr/>
      <dgm:t>
        <a:bodyPr/>
        <a:lstStyle/>
        <a:p>
          <a:endParaRPr lang="en-US"/>
        </a:p>
      </dgm:t>
    </dgm:pt>
    <dgm:pt modelId="{03499A40-9386-4EF5-B671-85525E6878DF}">
      <dgm:prSet phldrT="[Text]" custT="1"/>
      <dgm:spPr>
        <a:noFill/>
        <a:ln>
          <a:noFill/>
        </a:ln>
      </dgm:spPr>
      <dgm:t>
        <a:bodyPr/>
        <a:lstStyle/>
        <a:p>
          <a:pPr algn="l"/>
          <a:r>
            <a:rPr lang="en-US" sz="1800" dirty="0" smtClean="0"/>
            <a:t>Passenger Demand and Loading</a:t>
          </a:r>
        </a:p>
      </dgm:t>
    </dgm:pt>
    <dgm:pt modelId="{A913EBA4-DD66-4E90-9ACB-2330E96C444E}" type="parTrans" cxnId="{873160E8-BBE0-4CF8-AA35-69E96BC8504A}">
      <dgm:prSet/>
      <dgm:spPr>
        <a:ln>
          <a:solidFill>
            <a:schemeClr val="tx1">
              <a:lumMod val="50000"/>
            </a:schemeClr>
          </a:solidFill>
        </a:ln>
      </dgm:spPr>
      <dgm:t>
        <a:bodyPr/>
        <a:lstStyle/>
        <a:p>
          <a:endParaRPr lang="en-US"/>
        </a:p>
      </dgm:t>
    </dgm:pt>
    <dgm:pt modelId="{766284E2-F23E-4849-9259-1496FFF18E92}" type="sibTrans" cxnId="{873160E8-BBE0-4CF8-AA35-69E96BC8504A}">
      <dgm:prSet/>
      <dgm:spPr/>
      <dgm:t>
        <a:bodyPr/>
        <a:lstStyle/>
        <a:p>
          <a:endParaRPr lang="en-US"/>
        </a:p>
      </dgm:t>
    </dgm:pt>
    <dgm:pt modelId="{FCFC5A3E-93A3-4E92-9BE9-51AF112C0287}">
      <dgm:prSet phldrT="[Text]" custT="1"/>
      <dgm:spPr>
        <a:noFill/>
        <a:ln>
          <a:noFill/>
        </a:ln>
      </dgm:spPr>
      <dgm:t>
        <a:bodyPr/>
        <a:lstStyle/>
        <a:p>
          <a:pPr algn="l"/>
          <a:r>
            <a:rPr lang="en-US" sz="1800" dirty="0" smtClean="0"/>
            <a:t>Bus Stop Spacing</a:t>
          </a:r>
        </a:p>
      </dgm:t>
    </dgm:pt>
    <dgm:pt modelId="{D6336B57-7F77-46D8-9D76-F2BA15320C45}" type="parTrans" cxnId="{66B42ABA-08E4-4AFC-94E4-6556BA317084}">
      <dgm:prSet/>
      <dgm:spPr>
        <a:ln>
          <a:solidFill>
            <a:schemeClr val="tx1">
              <a:lumMod val="50000"/>
            </a:schemeClr>
          </a:solidFill>
        </a:ln>
      </dgm:spPr>
      <dgm:t>
        <a:bodyPr/>
        <a:lstStyle/>
        <a:p>
          <a:endParaRPr lang="en-US"/>
        </a:p>
      </dgm:t>
    </dgm:pt>
    <dgm:pt modelId="{83052354-F894-4958-B14D-95858F93F367}" type="sibTrans" cxnId="{66B42ABA-08E4-4AFC-94E4-6556BA317084}">
      <dgm:prSet/>
      <dgm:spPr/>
      <dgm:t>
        <a:bodyPr/>
        <a:lstStyle/>
        <a:p>
          <a:endParaRPr lang="en-US"/>
        </a:p>
      </dgm:t>
    </dgm:pt>
    <dgm:pt modelId="{F36471AA-4B8A-466C-B3BD-DE909687BB82}">
      <dgm:prSet phldrT="[Text]" custT="1"/>
      <dgm:spPr>
        <a:noFill/>
        <a:ln>
          <a:noFill/>
        </a:ln>
      </dgm:spPr>
      <dgm:t>
        <a:bodyPr/>
        <a:lstStyle/>
        <a:p>
          <a:pPr algn="l"/>
          <a:r>
            <a:rPr lang="en-US" sz="1800" dirty="0" smtClean="0"/>
            <a:t>In-vehicle Circulation</a:t>
          </a:r>
        </a:p>
      </dgm:t>
    </dgm:pt>
    <dgm:pt modelId="{556EFE48-E831-44ED-AD92-D9CF5EAE6DB6}" type="parTrans" cxnId="{88A079AD-91C3-419D-B61F-B401556A17F8}">
      <dgm:prSet/>
      <dgm:spPr>
        <a:ln>
          <a:solidFill>
            <a:schemeClr val="tx1">
              <a:lumMod val="50000"/>
            </a:schemeClr>
          </a:solidFill>
        </a:ln>
      </dgm:spPr>
      <dgm:t>
        <a:bodyPr/>
        <a:lstStyle/>
        <a:p>
          <a:endParaRPr lang="en-US"/>
        </a:p>
      </dgm:t>
    </dgm:pt>
    <dgm:pt modelId="{3E0FB237-1B25-46A9-BFBB-E70B5F43FF74}" type="sibTrans" cxnId="{88A079AD-91C3-419D-B61F-B401556A17F8}">
      <dgm:prSet/>
      <dgm:spPr/>
      <dgm:t>
        <a:bodyPr/>
        <a:lstStyle/>
        <a:p>
          <a:endParaRPr lang="en-US"/>
        </a:p>
      </dgm:t>
    </dgm:pt>
    <dgm:pt modelId="{FF5F04FB-3549-40C0-AE6F-04BEE466241A}">
      <dgm:prSet phldrT="[Text]" custT="1"/>
      <dgm:spPr>
        <a:solidFill>
          <a:schemeClr val="accent2">
            <a:lumMod val="75000"/>
          </a:schemeClr>
        </a:solidFill>
        <a:ln>
          <a:noFill/>
        </a:ln>
      </dgm:spPr>
      <dgm:t>
        <a:bodyPr/>
        <a:lstStyle/>
        <a:p>
          <a:pPr algn="ctr"/>
          <a:r>
            <a:rPr lang="en-US" sz="1800" b="0" dirty="0" smtClean="0"/>
            <a:t>Fare Payment Procedures</a:t>
          </a:r>
        </a:p>
      </dgm:t>
    </dgm:pt>
    <dgm:pt modelId="{17EB89D4-7725-4673-9C05-B5F7444DD970}" type="sibTrans" cxnId="{EFF2FA80-8961-4C53-B3E9-1785E044EFC4}">
      <dgm:prSet/>
      <dgm:spPr/>
      <dgm:t>
        <a:bodyPr/>
        <a:lstStyle/>
        <a:p>
          <a:endParaRPr lang="en-US"/>
        </a:p>
      </dgm:t>
    </dgm:pt>
    <dgm:pt modelId="{563BECD0-91AC-4FF1-94AC-E4C68438A9AF}" type="parTrans" cxnId="{EFF2FA80-8961-4C53-B3E9-1785E044EFC4}">
      <dgm:prSet/>
      <dgm:spPr>
        <a:ln>
          <a:solidFill>
            <a:schemeClr val="tx1">
              <a:lumMod val="50000"/>
            </a:schemeClr>
          </a:solidFill>
        </a:ln>
      </dgm:spPr>
      <dgm:t>
        <a:bodyPr/>
        <a:lstStyle/>
        <a:p>
          <a:endParaRPr lang="en-US"/>
        </a:p>
      </dgm:t>
    </dgm:pt>
    <dgm:pt modelId="{A225CE56-BDD4-48C7-BDC3-1CD5AA04FB88}" type="pres">
      <dgm:prSet presAssocID="{099FA1CB-5121-44E8-A095-ED28B69149DE}" presName="hierChild1" presStyleCnt="0">
        <dgm:presLayoutVars>
          <dgm:orgChart val="1"/>
          <dgm:chPref val="1"/>
          <dgm:dir/>
          <dgm:animOne val="branch"/>
          <dgm:animLvl val="lvl"/>
          <dgm:resizeHandles/>
        </dgm:presLayoutVars>
      </dgm:prSet>
      <dgm:spPr/>
      <dgm:t>
        <a:bodyPr/>
        <a:lstStyle/>
        <a:p>
          <a:endParaRPr lang="en-US"/>
        </a:p>
      </dgm:t>
    </dgm:pt>
    <dgm:pt modelId="{51F40DCE-22AA-4B6F-AA34-9A86B8FA05CD}" type="pres">
      <dgm:prSet presAssocID="{C60E3C7B-3649-4EE0-9E34-D3ABE625DB05}" presName="hierRoot1" presStyleCnt="0">
        <dgm:presLayoutVars>
          <dgm:hierBranch val="init"/>
        </dgm:presLayoutVars>
      </dgm:prSet>
      <dgm:spPr/>
    </dgm:pt>
    <dgm:pt modelId="{C428CF72-8F24-4517-B450-6445FE110903}" type="pres">
      <dgm:prSet presAssocID="{C60E3C7B-3649-4EE0-9E34-D3ABE625DB05}" presName="rootComposite1" presStyleCnt="0"/>
      <dgm:spPr/>
    </dgm:pt>
    <dgm:pt modelId="{725C076F-3550-498C-80AF-1E4DB9F9FDA1}" type="pres">
      <dgm:prSet presAssocID="{C60E3C7B-3649-4EE0-9E34-D3ABE625DB05}" presName="rootText1" presStyleLbl="node0" presStyleIdx="0" presStyleCnt="1" custScaleX="272010" custScaleY="167618">
        <dgm:presLayoutVars>
          <dgm:chPref val="3"/>
        </dgm:presLayoutVars>
      </dgm:prSet>
      <dgm:spPr>
        <a:prstGeom prst="roundRect">
          <a:avLst/>
        </a:prstGeom>
      </dgm:spPr>
      <dgm:t>
        <a:bodyPr/>
        <a:lstStyle/>
        <a:p>
          <a:endParaRPr lang="en-US"/>
        </a:p>
      </dgm:t>
    </dgm:pt>
    <dgm:pt modelId="{C2EDF110-83ED-4390-80A1-578014C4522D}" type="pres">
      <dgm:prSet presAssocID="{C60E3C7B-3649-4EE0-9E34-D3ABE625DB05}" presName="rootConnector1" presStyleLbl="node1" presStyleIdx="0" presStyleCnt="0"/>
      <dgm:spPr/>
      <dgm:t>
        <a:bodyPr/>
        <a:lstStyle/>
        <a:p>
          <a:endParaRPr lang="en-US"/>
        </a:p>
      </dgm:t>
    </dgm:pt>
    <dgm:pt modelId="{BECCB3E5-CC92-4C67-84C7-A685982B6792}" type="pres">
      <dgm:prSet presAssocID="{C60E3C7B-3649-4EE0-9E34-D3ABE625DB05}" presName="hierChild2" presStyleCnt="0"/>
      <dgm:spPr/>
    </dgm:pt>
    <dgm:pt modelId="{D94F2373-A01D-4DD8-8D20-78B663490F3C}" type="pres">
      <dgm:prSet presAssocID="{5AA73B71-E53D-486C-B0BA-7F6DDCB2AB21}" presName="Name37" presStyleLbl="parChTrans1D2" presStyleIdx="0" presStyleCnt="3" custSzX="1951788" custSzY="338741"/>
      <dgm:spPr/>
      <dgm:t>
        <a:bodyPr/>
        <a:lstStyle/>
        <a:p>
          <a:endParaRPr lang="en-US"/>
        </a:p>
      </dgm:t>
    </dgm:pt>
    <dgm:pt modelId="{8895D3CE-1988-4956-85C6-6AA3FB1EB08A}" type="pres">
      <dgm:prSet presAssocID="{FE5A67AE-7972-4DDC-B0D0-5DCD02CCC44A}" presName="hierRoot2" presStyleCnt="0">
        <dgm:presLayoutVars>
          <dgm:hierBranch val="init"/>
        </dgm:presLayoutVars>
      </dgm:prSet>
      <dgm:spPr/>
    </dgm:pt>
    <dgm:pt modelId="{287CDDDF-73BD-4856-BDCB-20D3D7EE4437}" type="pres">
      <dgm:prSet presAssocID="{FE5A67AE-7972-4DDC-B0D0-5DCD02CCC44A}" presName="rootComposite" presStyleCnt="0"/>
      <dgm:spPr/>
    </dgm:pt>
    <dgm:pt modelId="{EE2307CC-43DB-4DBB-93C9-C077CF78B709}" type="pres">
      <dgm:prSet presAssocID="{FE5A67AE-7972-4DDC-B0D0-5DCD02CCC44A}" presName="rootText" presStyleLbl="node2" presStyleIdx="0" presStyleCnt="3" custScaleX="171187" custScaleY="171188">
        <dgm:presLayoutVars>
          <dgm:chPref val="3"/>
        </dgm:presLayoutVars>
      </dgm:prSet>
      <dgm:spPr>
        <a:prstGeom prst="roundRect">
          <a:avLst/>
        </a:prstGeom>
      </dgm:spPr>
      <dgm:t>
        <a:bodyPr/>
        <a:lstStyle/>
        <a:p>
          <a:endParaRPr lang="en-US"/>
        </a:p>
      </dgm:t>
    </dgm:pt>
    <dgm:pt modelId="{B14944E2-15B3-470C-BB2F-A33D1BA1FAAF}" type="pres">
      <dgm:prSet presAssocID="{FE5A67AE-7972-4DDC-B0D0-5DCD02CCC44A}" presName="rootConnector" presStyleLbl="node2" presStyleIdx="0" presStyleCnt="3"/>
      <dgm:spPr/>
      <dgm:t>
        <a:bodyPr/>
        <a:lstStyle/>
        <a:p>
          <a:endParaRPr lang="en-US"/>
        </a:p>
      </dgm:t>
    </dgm:pt>
    <dgm:pt modelId="{DDEE701F-97E1-430B-8933-279F197A4E31}" type="pres">
      <dgm:prSet presAssocID="{FE5A67AE-7972-4DDC-B0D0-5DCD02CCC44A}" presName="hierChild4" presStyleCnt="0"/>
      <dgm:spPr/>
    </dgm:pt>
    <dgm:pt modelId="{1654B046-C53A-4134-9984-725718819FFB}" type="pres">
      <dgm:prSet presAssocID="{EE40C6F0-ED40-47F2-8A28-E68C566B35B5}" presName="Name37" presStyleLbl="parChTrans1D3" presStyleIdx="0" presStyleCnt="4" custSzX="2927683" custSzY="338741"/>
      <dgm:spPr/>
      <dgm:t>
        <a:bodyPr/>
        <a:lstStyle/>
        <a:p>
          <a:endParaRPr lang="en-US"/>
        </a:p>
      </dgm:t>
    </dgm:pt>
    <dgm:pt modelId="{01CC9C99-CD19-4796-9999-33AD0E7A0E6F}" type="pres">
      <dgm:prSet presAssocID="{04CF7D32-13AB-4B5A-B245-635F133294C0}" presName="hierRoot2" presStyleCnt="0">
        <dgm:presLayoutVars>
          <dgm:hierBranch val="init"/>
        </dgm:presLayoutVars>
      </dgm:prSet>
      <dgm:spPr/>
    </dgm:pt>
    <dgm:pt modelId="{9D5000E7-25EA-4D08-824C-48045595E388}" type="pres">
      <dgm:prSet presAssocID="{04CF7D32-13AB-4B5A-B245-635F133294C0}" presName="rootComposite" presStyleCnt="0"/>
      <dgm:spPr/>
    </dgm:pt>
    <dgm:pt modelId="{7E18CDFA-0290-472F-9DEE-D72A5231EBA5}" type="pres">
      <dgm:prSet presAssocID="{04CF7D32-13AB-4B5A-B245-635F133294C0}" presName="rootText" presStyleLbl="node3" presStyleIdx="0" presStyleCnt="4" custScaleX="171187" custScaleY="171188">
        <dgm:presLayoutVars>
          <dgm:chPref val="3"/>
        </dgm:presLayoutVars>
      </dgm:prSet>
      <dgm:spPr>
        <a:prstGeom prst="roundRect">
          <a:avLst/>
        </a:prstGeom>
      </dgm:spPr>
      <dgm:t>
        <a:bodyPr/>
        <a:lstStyle/>
        <a:p>
          <a:endParaRPr lang="en-US"/>
        </a:p>
      </dgm:t>
    </dgm:pt>
    <dgm:pt modelId="{480F8969-C25D-40E2-A84F-533A1C7188AF}" type="pres">
      <dgm:prSet presAssocID="{04CF7D32-13AB-4B5A-B245-635F133294C0}" presName="rootConnector" presStyleLbl="node3" presStyleIdx="0" presStyleCnt="4"/>
      <dgm:spPr/>
      <dgm:t>
        <a:bodyPr/>
        <a:lstStyle/>
        <a:p>
          <a:endParaRPr lang="en-US"/>
        </a:p>
      </dgm:t>
    </dgm:pt>
    <dgm:pt modelId="{58C66CEE-3971-4B1F-8569-CFD45262B69C}" type="pres">
      <dgm:prSet presAssocID="{04CF7D32-13AB-4B5A-B245-635F133294C0}" presName="hierChild4" presStyleCnt="0"/>
      <dgm:spPr/>
    </dgm:pt>
    <dgm:pt modelId="{22FB403E-F6B3-472D-9B2D-2ABF139E6EAB}" type="pres">
      <dgm:prSet presAssocID="{04CF7D32-13AB-4B5A-B245-635F133294C0}" presName="hierChild5" presStyleCnt="0"/>
      <dgm:spPr/>
    </dgm:pt>
    <dgm:pt modelId="{2EC620B3-1737-4D59-8948-C9B78DB2FA8F}" type="pres">
      <dgm:prSet presAssocID="{E75FC23A-45AC-4D7C-A739-2B46C331542B}" presName="Name37" presStyleLbl="parChTrans1D3" presStyleIdx="1" presStyleCnt="4" custSzX="975894" custSzY="338741"/>
      <dgm:spPr/>
      <dgm:t>
        <a:bodyPr/>
        <a:lstStyle/>
        <a:p>
          <a:endParaRPr lang="en-US"/>
        </a:p>
      </dgm:t>
    </dgm:pt>
    <dgm:pt modelId="{17E40C02-2C51-451A-B62C-C0046B44E49C}" type="pres">
      <dgm:prSet presAssocID="{710C69B6-D6AF-474C-81E7-5ED869F5B04C}" presName="hierRoot2" presStyleCnt="0">
        <dgm:presLayoutVars>
          <dgm:hierBranch val="init"/>
        </dgm:presLayoutVars>
      </dgm:prSet>
      <dgm:spPr/>
    </dgm:pt>
    <dgm:pt modelId="{3C0669B4-136F-45DA-84F8-37F8A21E2109}" type="pres">
      <dgm:prSet presAssocID="{710C69B6-D6AF-474C-81E7-5ED869F5B04C}" presName="rootComposite" presStyleCnt="0"/>
      <dgm:spPr/>
    </dgm:pt>
    <dgm:pt modelId="{223A3BD5-192F-468B-8C39-E30B734FD17B}" type="pres">
      <dgm:prSet presAssocID="{710C69B6-D6AF-474C-81E7-5ED869F5B04C}" presName="rootText" presStyleLbl="node3" presStyleIdx="1" presStyleCnt="4" custScaleX="171187" custScaleY="171188">
        <dgm:presLayoutVars>
          <dgm:chPref val="3"/>
        </dgm:presLayoutVars>
      </dgm:prSet>
      <dgm:spPr>
        <a:prstGeom prst="roundRect">
          <a:avLst/>
        </a:prstGeom>
      </dgm:spPr>
      <dgm:t>
        <a:bodyPr/>
        <a:lstStyle/>
        <a:p>
          <a:endParaRPr lang="en-US"/>
        </a:p>
      </dgm:t>
    </dgm:pt>
    <dgm:pt modelId="{CBEB3BB5-BB2F-44FC-B7CD-B32DCE8EEE85}" type="pres">
      <dgm:prSet presAssocID="{710C69B6-D6AF-474C-81E7-5ED869F5B04C}" presName="rootConnector" presStyleLbl="node3" presStyleIdx="1" presStyleCnt="4"/>
      <dgm:spPr/>
      <dgm:t>
        <a:bodyPr/>
        <a:lstStyle/>
        <a:p>
          <a:endParaRPr lang="en-US"/>
        </a:p>
      </dgm:t>
    </dgm:pt>
    <dgm:pt modelId="{081F7A82-A686-4D32-A227-6042FD6A94D7}" type="pres">
      <dgm:prSet presAssocID="{710C69B6-D6AF-474C-81E7-5ED869F5B04C}" presName="hierChild4" presStyleCnt="0"/>
      <dgm:spPr/>
    </dgm:pt>
    <dgm:pt modelId="{F213F2E1-5A1F-4E5D-A86F-3548FC1C968E}" type="pres">
      <dgm:prSet presAssocID="{710C69B6-D6AF-474C-81E7-5ED869F5B04C}" presName="hierChild5" presStyleCnt="0"/>
      <dgm:spPr/>
    </dgm:pt>
    <dgm:pt modelId="{9558957B-8761-4F9F-83FF-A4B535E5E0B5}" type="pres">
      <dgm:prSet presAssocID="{DAB28649-633A-48BF-A1DC-0119EFFEAC91}" presName="Name37" presStyleLbl="parChTrans1D3" presStyleIdx="2" presStyleCnt="4" custSzX="975894" custSzY="338741"/>
      <dgm:spPr/>
      <dgm:t>
        <a:bodyPr/>
        <a:lstStyle/>
        <a:p>
          <a:endParaRPr lang="en-US"/>
        </a:p>
      </dgm:t>
    </dgm:pt>
    <dgm:pt modelId="{E45EDA85-8F4A-46AD-B73F-45387738FC48}" type="pres">
      <dgm:prSet presAssocID="{0A183129-8276-4910-B79B-9A892241D18F}" presName="hierRoot2" presStyleCnt="0">
        <dgm:presLayoutVars>
          <dgm:hierBranch val="init"/>
        </dgm:presLayoutVars>
      </dgm:prSet>
      <dgm:spPr/>
    </dgm:pt>
    <dgm:pt modelId="{7D790EB4-FC55-48D3-B2D2-F5672982893C}" type="pres">
      <dgm:prSet presAssocID="{0A183129-8276-4910-B79B-9A892241D18F}" presName="rootComposite" presStyleCnt="0"/>
      <dgm:spPr/>
    </dgm:pt>
    <dgm:pt modelId="{881B2E98-D42B-4C6F-B0F4-27E26955A38E}" type="pres">
      <dgm:prSet presAssocID="{0A183129-8276-4910-B79B-9A892241D18F}" presName="rootText" presStyleLbl="node3" presStyleIdx="2" presStyleCnt="4" custScaleX="171187" custScaleY="171188">
        <dgm:presLayoutVars>
          <dgm:chPref val="3"/>
        </dgm:presLayoutVars>
      </dgm:prSet>
      <dgm:spPr>
        <a:prstGeom prst="roundRect">
          <a:avLst/>
        </a:prstGeom>
      </dgm:spPr>
      <dgm:t>
        <a:bodyPr/>
        <a:lstStyle/>
        <a:p>
          <a:endParaRPr lang="en-US"/>
        </a:p>
      </dgm:t>
    </dgm:pt>
    <dgm:pt modelId="{B8262E0B-3EEF-4D00-A64D-53349C6FE48D}" type="pres">
      <dgm:prSet presAssocID="{0A183129-8276-4910-B79B-9A892241D18F}" presName="rootConnector" presStyleLbl="node3" presStyleIdx="2" presStyleCnt="4"/>
      <dgm:spPr/>
      <dgm:t>
        <a:bodyPr/>
        <a:lstStyle/>
        <a:p>
          <a:endParaRPr lang="en-US"/>
        </a:p>
      </dgm:t>
    </dgm:pt>
    <dgm:pt modelId="{A5204CC7-0DE2-4A24-9C6A-F5ABD111FB57}" type="pres">
      <dgm:prSet presAssocID="{0A183129-8276-4910-B79B-9A892241D18F}" presName="hierChild4" presStyleCnt="0"/>
      <dgm:spPr/>
    </dgm:pt>
    <dgm:pt modelId="{C42D1064-7024-4643-ADB6-813F8509B04E}" type="pres">
      <dgm:prSet presAssocID="{0A183129-8276-4910-B79B-9A892241D18F}" presName="hierChild5" presStyleCnt="0"/>
      <dgm:spPr/>
    </dgm:pt>
    <dgm:pt modelId="{5EE11990-A963-4F35-8E86-787E5EC4C9DA}" type="pres">
      <dgm:prSet presAssocID="{D6E54CC8-821C-4C72-8C65-DF782286BCFD}" presName="Name37" presStyleLbl="parChTrans1D3" presStyleIdx="3" presStyleCnt="4" custSzX="2927683" custSzY="338741"/>
      <dgm:spPr/>
      <dgm:t>
        <a:bodyPr/>
        <a:lstStyle/>
        <a:p>
          <a:endParaRPr lang="en-US"/>
        </a:p>
      </dgm:t>
    </dgm:pt>
    <dgm:pt modelId="{B169BC5D-881F-40F8-B5F6-D3EDC15957B7}" type="pres">
      <dgm:prSet presAssocID="{C186FFF8-7A58-4D0D-9265-7F7582C44DBD}" presName="hierRoot2" presStyleCnt="0">
        <dgm:presLayoutVars>
          <dgm:hierBranch val="init"/>
        </dgm:presLayoutVars>
      </dgm:prSet>
      <dgm:spPr/>
    </dgm:pt>
    <dgm:pt modelId="{C55F6D88-366A-4B2E-9BAC-4175AEDC2E6E}" type="pres">
      <dgm:prSet presAssocID="{C186FFF8-7A58-4D0D-9265-7F7582C44DBD}" presName="rootComposite" presStyleCnt="0"/>
      <dgm:spPr/>
    </dgm:pt>
    <dgm:pt modelId="{C566FAAB-A845-4250-80F3-968645FAEDDD}" type="pres">
      <dgm:prSet presAssocID="{C186FFF8-7A58-4D0D-9265-7F7582C44DBD}" presName="rootText" presStyleLbl="node3" presStyleIdx="3" presStyleCnt="4" custScaleX="171187" custScaleY="171188">
        <dgm:presLayoutVars>
          <dgm:chPref val="3"/>
        </dgm:presLayoutVars>
      </dgm:prSet>
      <dgm:spPr>
        <a:prstGeom prst="roundRect">
          <a:avLst/>
        </a:prstGeom>
      </dgm:spPr>
      <dgm:t>
        <a:bodyPr/>
        <a:lstStyle/>
        <a:p>
          <a:endParaRPr lang="en-US"/>
        </a:p>
      </dgm:t>
    </dgm:pt>
    <dgm:pt modelId="{B0CD221C-E25D-4202-8B87-604EBA90F805}" type="pres">
      <dgm:prSet presAssocID="{C186FFF8-7A58-4D0D-9265-7F7582C44DBD}" presName="rootConnector" presStyleLbl="node3" presStyleIdx="3" presStyleCnt="4"/>
      <dgm:spPr/>
      <dgm:t>
        <a:bodyPr/>
        <a:lstStyle/>
        <a:p>
          <a:endParaRPr lang="en-US"/>
        </a:p>
      </dgm:t>
    </dgm:pt>
    <dgm:pt modelId="{D1378607-C95E-488F-962B-8DD7D325155C}" type="pres">
      <dgm:prSet presAssocID="{C186FFF8-7A58-4D0D-9265-7F7582C44DBD}" presName="hierChild4" presStyleCnt="0"/>
      <dgm:spPr/>
    </dgm:pt>
    <dgm:pt modelId="{52B30D53-A56E-49C1-BD31-EBE02EE52D0F}" type="pres">
      <dgm:prSet presAssocID="{A913EBA4-DD66-4E90-9ACB-2330E96C444E}" presName="Name37" presStyleLbl="parChTrans1D4" presStyleIdx="0" presStyleCnt="4" custSzX="241957" custSzY="742005"/>
      <dgm:spPr/>
      <dgm:t>
        <a:bodyPr/>
        <a:lstStyle/>
        <a:p>
          <a:endParaRPr lang="en-US"/>
        </a:p>
      </dgm:t>
    </dgm:pt>
    <dgm:pt modelId="{9338DFDB-D49F-447B-9866-BAC54E16D612}" type="pres">
      <dgm:prSet presAssocID="{03499A40-9386-4EF5-B671-85525E6878DF}" presName="hierRoot2" presStyleCnt="0">
        <dgm:presLayoutVars>
          <dgm:hierBranch val="init"/>
        </dgm:presLayoutVars>
      </dgm:prSet>
      <dgm:spPr/>
    </dgm:pt>
    <dgm:pt modelId="{C80E3A82-3C30-4298-A22E-48B67625F24D}" type="pres">
      <dgm:prSet presAssocID="{03499A40-9386-4EF5-B671-85525E6878DF}" presName="rootComposite" presStyleCnt="0"/>
      <dgm:spPr/>
    </dgm:pt>
    <dgm:pt modelId="{68ADACBF-8374-401A-B59D-3204E2D1045A}" type="pres">
      <dgm:prSet presAssocID="{03499A40-9386-4EF5-B671-85525E6878DF}" presName="rootText" presStyleLbl="node4" presStyleIdx="0" presStyleCnt="4" custScaleX="423185" custScaleY="98131">
        <dgm:presLayoutVars>
          <dgm:chPref val="3"/>
        </dgm:presLayoutVars>
      </dgm:prSet>
      <dgm:spPr/>
      <dgm:t>
        <a:bodyPr/>
        <a:lstStyle/>
        <a:p>
          <a:endParaRPr lang="en-US"/>
        </a:p>
      </dgm:t>
    </dgm:pt>
    <dgm:pt modelId="{F6CC5633-0939-475D-90C0-A2EA505EAE35}" type="pres">
      <dgm:prSet presAssocID="{03499A40-9386-4EF5-B671-85525E6878DF}" presName="rootConnector" presStyleLbl="node4" presStyleIdx="0" presStyleCnt="4"/>
      <dgm:spPr/>
      <dgm:t>
        <a:bodyPr/>
        <a:lstStyle/>
        <a:p>
          <a:endParaRPr lang="en-US"/>
        </a:p>
      </dgm:t>
    </dgm:pt>
    <dgm:pt modelId="{50F21443-16D7-44CB-848B-710E24C33E92}" type="pres">
      <dgm:prSet presAssocID="{03499A40-9386-4EF5-B671-85525E6878DF}" presName="hierChild4" presStyleCnt="0"/>
      <dgm:spPr/>
    </dgm:pt>
    <dgm:pt modelId="{B0B978B1-0A48-45A0-9C7B-C18301D68CEE}" type="pres">
      <dgm:prSet presAssocID="{03499A40-9386-4EF5-B671-85525E6878DF}" presName="hierChild5" presStyleCnt="0"/>
      <dgm:spPr/>
    </dgm:pt>
    <dgm:pt modelId="{DF785B40-9B32-420C-9ACD-5C7E119BE0C6}" type="pres">
      <dgm:prSet presAssocID="{D6336B57-7F77-46D8-9D76-F2BA15320C45}" presName="Name37" presStyleLbl="parChTrans1D4" presStyleIdx="1" presStyleCnt="4" custSzX="241957" custSzY="1887273"/>
      <dgm:spPr/>
      <dgm:t>
        <a:bodyPr/>
        <a:lstStyle/>
        <a:p>
          <a:endParaRPr lang="en-US"/>
        </a:p>
      </dgm:t>
    </dgm:pt>
    <dgm:pt modelId="{3D087EBA-56D0-49C4-8D9B-FA18689D9059}" type="pres">
      <dgm:prSet presAssocID="{FCFC5A3E-93A3-4E92-9BE9-51AF112C0287}" presName="hierRoot2" presStyleCnt="0">
        <dgm:presLayoutVars>
          <dgm:hierBranch val="init"/>
        </dgm:presLayoutVars>
      </dgm:prSet>
      <dgm:spPr/>
    </dgm:pt>
    <dgm:pt modelId="{D31941C8-5545-4B87-9F45-BDC854A6AB75}" type="pres">
      <dgm:prSet presAssocID="{FCFC5A3E-93A3-4E92-9BE9-51AF112C0287}" presName="rootComposite" presStyleCnt="0"/>
      <dgm:spPr/>
    </dgm:pt>
    <dgm:pt modelId="{2DDD3A90-90D0-49C2-ADAD-4ADB51210AB6}" type="pres">
      <dgm:prSet presAssocID="{FCFC5A3E-93A3-4E92-9BE9-51AF112C0287}" presName="rootText" presStyleLbl="node4" presStyleIdx="1" presStyleCnt="4" custScaleX="222692" custScaleY="77696">
        <dgm:presLayoutVars>
          <dgm:chPref val="3"/>
        </dgm:presLayoutVars>
      </dgm:prSet>
      <dgm:spPr/>
      <dgm:t>
        <a:bodyPr/>
        <a:lstStyle/>
        <a:p>
          <a:endParaRPr lang="en-US"/>
        </a:p>
      </dgm:t>
    </dgm:pt>
    <dgm:pt modelId="{BFFB1EB6-EB93-47AD-869B-93FBCDD216A8}" type="pres">
      <dgm:prSet presAssocID="{FCFC5A3E-93A3-4E92-9BE9-51AF112C0287}" presName="rootConnector" presStyleLbl="node4" presStyleIdx="1" presStyleCnt="4"/>
      <dgm:spPr/>
      <dgm:t>
        <a:bodyPr/>
        <a:lstStyle/>
        <a:p>
          <a:endParaRPr lang="en-US"/>
        </a:p>
      </dgm:t>
    </dgm:pt>
    <dgm:pt modelId="{E44A352F-CE3F-4A5A-B164-DED15A6D9405}" type="pres">
      <dgm:prSet presAssocID="{FCFC5A3E-93A3-4E92-9BE9-51AF112C0287}" presName="hierChild4" presStyleCnt="0"/>
      <dgm:spPr/>
    </dgm:pt>
    <dgm:pt modelId="{9FF884A6-DC96-4774-9AA6-8B012FEC2C23}" type="pres">
      <dgm:prSet presAssocID="{FCFC5A3E-93A3-4E92-9BE9-51AF112C0287}" presName="hierChild5" presStyleCnt="0"/>
      <dgm:spPr/>
    </dgm:pt>
    <dgm:pt modelId="{7103F7E8-DDF9-4176-95E2-AD602D6C9A3D}" type="pres">
      <dgm:prSet presAssocID="{563BECD0-91AC-4FF1-94AC-E4C68438A9AF}" presName="Name37" presStyleLbl="parChTrans1D4" presStyleIdx="2" presStyleCnt="4" custSzX="241957" custSzY="3132696"/>
      <dgm:spPr/>
      <dgm:t>
        <a:bodyPr/>
        <a:lstStyle/>
        <a:p>
          <a:endParaRPr lang="en-US"/>
        </a:p>
      </dgm:t>
    </dgm:pt>
    <dgm:pt modelId="{5D1F24A6-F8FC-4B84-9870-6FC81E14EBC1}" type="pres">
      <dgm:prSet presAssocID="{FF5F04FB-3549-40C0-AE6F-04BEE466241A}" presName="hierRoot2" presStyleCnt="0">
        <dgm:presLayoutVars>
          <dgm:hierBranch val="init"/>
        </dgm:presLayoutVars>
      </dgm:prSet>
      <dgm:spPr/>
    </dgm:pt>
    <dgm:pt modelId="{5E2C2677-5C3C-4D00-A728-462943C031AC}" type="pres">
      <dgm:prSet presAssocID="{FF5F04FB-3549-40C0-AE6F-04BEE466241A}" presName="rootComposite" presStyleCnt="0"/>
      <dgm:spPr/>
    </dgm:pt>
    <dgm:pt modelId="{43DFF837-040A-41AA-93A2-FE6DE6254032}" type="pres">
      <dgm:prSet presAssocID="{FF5F04FB-3549-40C0-AE6F-04BEE466241A}" presName="rootText" presStyleLbl="node4" presStyleIdx="2" presStyleCnt="4" custScaleX="294373" custScaleY="123151">
        <dgm:presLayoutVars>
          <dgm:chPref val="3"/>
        </dgm:presLayoutVars>
      </dgm:prSet>
      <dgm:spPr>
        <a:prstGeom prst="roundRect">
          <a:avLst/>
        </a:prstGeom>
      </dgm:spPr>
      <dgm:t>
        <a:bodyPr/>
        <a:lstStyle/>
        <a:p>
          <a:endParaRPr lang="en-US"/>
        </a:p>
      </dgm:t>
    </dgm:pt>
    <dgm:pt modelId="{73CED6CF-3717-4048-8DEF-A0C7B247F3F2}" type="pres">
      <dgm:prSet presAssocID="{FF5F04FB-3549-40C0-AE6F-04BEE466241A}" presName="rootConnector" presStyleLbl="node4" presStyleIdx="2" presStyleCnt="4"/>
      <dgm:spPr/>
      <dgm:t>
        <a:bodyPr/>
        <a:lstStyle/>
        <a:p>
          <a:endParaRPr lang="en-US"/>
        </a:p>
      </dgm:t>
    </dgm:pt>
    <dgm:pt modelId="{7013514E-809F-4164-A428-53B5209874DF}" type="pres">
      <dgm:prSet presAssocID="{FF5F04FB-3549-40C0-AE6F-04BEE466241A}" presName="hierChild4" presStyleCnt="0"/>
      <dgm:spPr/>
    </dgm:pt>
    <dgm:pt modelId="{CD3DAFF3-9D76-40B4-A61F-27717B16D335}" type="pres">
      <dgm:prSet presAssocID="{FF5F04FB-3549-40C0-AE6F-04BEE466241A}" presName="hierChild5" presStyleCnt="0"/>
      <dgm:spPr/>
    </dgm:pt>
    <dgm:pt modelId="{CFEE76A6-4B74-46CD-A621-9E807093E931}" type="pres">
      <dgm:prSet presAssocID="{556EFE48-E831-44ED-AD92-D9CF5EAE6DB6}" presName="Name37" presStyleLbl="parChTrans1D4" presStyleIdx="3" presStyleCnt="4" custSzX="241957" custSzY="4378120"/>
      <dgm:spPr/>
      <dgm:t>
        <a:bodyPr/>
        <a:lstStyle/>
        <a:p>
          <a:endParaRPr lang="en-US"/>
        </a:p>
      </dgm:t>
    </dgm:pt>
    <dgm:pt modelId="{470191EE-6297-4F6A-84F0-932427B42EF8}" type="pres">
      <dgm:prSet presAssocID="{F36471AA-4B8A-466C-B3BD-DE909687BB82}" presName="hierRoot2" presStyleCnt="0">
        <dgm:presLayoutVars>
          <dgm:hierBranch val="init"/>
        </dgm:presLayoutVars>
      </dgm:prSet>
      <dgm:spPr/>
    </dgm:pt>
    <dgm:pt modelId="{99E426A0-4E43-4FE1-8952-721CDB26636C}" type="pres">
      <dgm:prSet presAssocID="{F36471AA-4B8A-466C-B3BD-DE909687BB82}" presName="rootComposite" presStyleCnt="0"/>
      <dgm:spPr/>
    </dgm:pt>
    <dgm:pt modelId="{E25CE825-5CAB-4F98-9B4B-A97247C892E3}" type="pres">
      <dgm:prSet presAssocID="{F36471AA-4B8A-466C-B3BD-DE909687BB82}" presName="rootText" presStyleLbl="node4" presStyleIdx="3" presStyleCnt="4" custScaleX="274519" custScaleY="98284">
        <dgm:presLayoutVars>
          <dgm:chPref val="3"/>
        </dgm:presLayoutVars>
      </dgm:prSet>
      <dgm:spPr/>
      <dgm:t>
        <a:bodyPr/>
        <a:lstStyle/>
        <a:p>
          <a:endParaRPr lang="en-US"/>
        </a:p>
      </dgm:t>
    </dgm:pt>
    <dgm:pt modelId="{4C505E98-E564-4BED-8D30-8153D42208E1}" type="pres">
      <dgm:prSet presAssocID="{F36471AA-4B8A-466C-B3BD-DE909687BB82}" presName="rootConnector" presStyleLbl="node4" presStyleIdx="3" presStyleCnt="4"/>
      <dgm:spPr/>
      <dgm:t>
        <a:bodyPr/>
        <a:lstStyle/>
        <a:p>
          <a:endParaRPr lang="en-US"/>
        </a:p>
      </dgm:t>
    </dgm:pt>
    <dgm:pt modelId="{2AE8D986-297E-4BEF-A145-4658ACBD26B5}" type="pres">
      <dgm:prSet presAssocID="{F36471AA-4B8A-466C-B3BD-DE909687BB82}" presName="hierChild4" presStyleCnt="0"/>
      <dgm:spPr/>
    </dgm:pt>
    <dgm:pt modelId="{9E468D04-DB75-4C14-BA6B-14736F0E25F6}" type="pres">
      <dgm:prSet presAssocID="{F36471AA-4B8A-466C-B3BD-DE909687BB82}" presName="hierChild5" presStyleCnt="0"/>
      <dgm:spPr/>
    </dgm:pt>
    <dgm:pt modelId="{1171FD85-200F-4FAB-BAC3-E03DFFAE62F8}" type="pres">
      <dgm:prSet presAssocID="{C186FFF8-7A58-4D0D-9265-7F7582C44DBD}" presName="hierChild5" presStyleCnt="0"/>
      <dgm:spPr/>
    </dgm:pt>
    <dgm:pt modelId="{DE0065F5-85A0-480A-AE0B-B5622CB613DE}" type="pres">
      <dgm:prSet presAssocID="{FE5A67AE-7972-4DDC-B0D0-5DCD02CCC44A}" presName="hierChild5" presStyleCnt="0"/>
      <dgm:spPr/>
    </dgm:pt>
    <dgm:pt modelId="{F0DB7923-DCD8-4922-AE87-2F78558199CC}" type="pres">
      <dgm:prSet presAssocID="{8A4AA0EA-6069-44E9-97AA-FD11324BF629}" presName="Name37" presStyleLbl="parChTrans1D2" presStyleIdx="1" presStyleCnt="3" custSzX="156533" custSzY="338741"/>
      <dgm:spPr/>
      <dgm:t>
        <a:bodyPr/>
        <a:lstStyle/>
        <a:p>
          <a:endParaRPr lang="en-US"/>
        </a:p>
      </dgm:t>
    </dgm:pt>
    <dgm:pt modelId="{B2498A93-9FC9-4C68-A659-6DB9E67A4AFF}" type="pres">
      <dgm:prSet presAssocID="{C6D29DE1-7C9B-4D36-8C16-FC77062A1C53}" presName="hierRoot2" presStyleCnt="0">
        <dgm:presLayoutVars>
          <dgm:hierBranch val="init"/>
        </dgm:presLayoutVars>
      </dgm:prSet>
      <dgm:spPr/>
    </dgm:pt>
    <dgm:pt modelId="{5B50295A-9400-4A17-B15B-8ACDEC2A5FC2}" type="pres">
      <dgm:prSet presAssocID="{C6D29DE1-7C9B-4D36-8C16-FC77062A1C53}" presName="rootComposite" presStyleCnt="0"/>
      <dgm:spPr/>
    </dgm:pt>
    <dgm:pt modelId="{4FB5761C-6CBF-4054-B976-FA414DED18D7}" type="pres">
      <dgm:prSet presAssocID="{C6D29DE1-7C9B-4D36-8C16-FC77062A1C53}" presName="rootText" presStyleLbl="node2" presStyleIdx="1" presStyleCnt="3" custScaleX="171187" custScaleY="171188">
        <dgm:presLayoutVars>
          <dgm:chPref val="3"/>
        </dgm:presLayoutVars>
      </dgm:prSet>
      <dgm:spPr>
        <a:prstGeom prst="roundRect">
          <a:avLst/>
        </a:prstGeom>
      </dgm:spPr>
      <dgm:t>
        <a:bodyPr/>
        <a:lstStyle/>
        <a:p>
          <a:endParaRPr lang="en-US"/>
        </a:p>
      </dgm:t>
    </dgm:pt>
    <dgm:pt modelId="{BA74206D-BD78-4EBA-B149-FE5635E03C1D}" type="pres">
      <dgm:prSet presAssocID="{C6D29DE1-7C9B-4D36-8C16-FC77062A1C53}" presName="rootConnector" presStyleLbl="node2" presStyleIdx="1" presStyleCnt="3"/>
      <dgm:spPr/>
      <dgm:t>
        <a:bodyPr/>
        <a:lstStyle/>
        <a:p>
          <a:endParaRPr lang="en-US"/>
        </a:p>
      </dgm:t>
    </dgm:pt>
    <dgm:pt modelId="{7B0BB929-48C3-42AF-893A-9C9B92B840E4}" type="pres">
      <dgm:prSet presAssocID="{C6D29DE1-7C9B-4D36-8C16-FC77062A1C53}" presName="hierChild4" presStyleCnt="0"/>
      <dgm:spPr/>
    </dgm:pt>
    <dgm:pt modelId="{FE85CAEA-0254-4EDE-A197-0F4140ACEDB6}" type="pres">
      <dgm:prSet presAssocID="{C6D29DE1-7C9B-4D36-8C16-FC77062A1C53}" presName="hierChild5" presStyleCnt="0"/>
      <dgm:spPr/>
    </dgm:pt>
    <dgm:pt modelId="{A8B75B6C-B048-4D9E-81E9-0DD32E37FBDF}" type="pres">
      <dgm:prSet presAssocID="{C40CC0D0-B485-42D4-B607-1E13166B2DAA}" presName="Name37" presStyleLbl="parChTrans1D2" presStyleIdx="2" presStyleCnt="3" custSzX="1951788" custSzY="338741"/>
      <dgm:spPr/>
      <dgm:t>
        <a:bodyPr/>
        <a:lstStyle/>
        <a:p>
          <a:endParaRPr lang="en-US"/>
        </a:p>
      </dgm:t>
    </dgm:pt>
    <dgm:pt modelId="{768367EF-67A3-4B84-A875-310E7A5755C0}" type="pres">
      <dgm:prSet presAssocID="{7F8CE8CD-1CE2-4C9D-BA85-F951694EB911}" presName="hierRoot2" presStyleCnt="0">
        <dgm:presLayoutVars>
          <dgm:hierBranch val="init"/>
        </dgm:presLayoutVars>
      </dgm:prSet>
      <dgm:spPr/>
    </dgm:pt>
    <dgm:pt modelId="{A9B9A09E-1A06-468B-AEF8-13244ED63218}" type="pres">
      <dgm:prSet presAssocID="{7F8CE8CD-1CE2-4C9D-BA85-F951694EB911}" presName="rootComposite" presStyleCnt="0"/>
      <dgm:spPr/>
    </dgm:pt>
    <dgm:pt modelId="{2D08323A-B0C1-43B8-95D3-A7D48FA337DD}" type="pres">
      <dgm:prSet presAssocID="{7F8CE8CD-1CE2-4C9D-BA85-F951694EB911}" presName="rootText" presStyleLbl="node2" presStyleIdx="2" presStyleCnt="3" custScaleX="171187" custScaleY="171188">
        <dgm:presLayoutVars>
          <dgm:chPref val="3"/>
        </dgm:presLayoutVars>
      </dgm:prSet>
      <dgm:spPr>
        <a:prstGeom prst="roundRect">
          <a:avLst/>
        </a:prstGeom>
      </dgm:spPr>
      <dgm:t>
        <a:bodyPr/>
        <a:lstStyle/>
        <a:p>
          <a:endParaRPr lang="en-US"/>
        </a:p>
      </dgm:t>
    </dgm:pt>
    <dgm:pt modelId="{B84328C5-0686-4271-934A-8C483D222950}" type="pres">
      <dgm:prSet presAssocID="{7F8CE8CD-1CE2-4C9D-BA85-F951694EB911}" presName="rootConnector" presStyleLbl="node2" presStyleIdx="2" presStyleCnt="3"/>
      <dgm:spPr/>
      <dgm:t>
        <a:bodyPr/>
        <a:lstStyle/>
        <a:p>
          <a:endParaRPr lang="en-US"/>
        </a:p>
      </dgm:t>
    </dgm:pt>
    <dgm:pt modelId="{5D6ACF97-FCC3-4CC7-8E46-FD69BDA895AE}" type="pres">
      <dgm:prSet presAssocID="{7F8CE8CD-1CE2-4C9D-BA85-F951694EB911}" presName="hierChild4" presStyleCnt="0"/>
      <dgm:spPr/>
    </dgm:pt>
    <dgm:pt modelId="{E32223A4-E47D-46AA-B08B-98303E69F213}" type="pres">
      <dgm:prSet presAssocID="{7F8CE8CD-1CE2-4C9D-BA85-F951694EB911}" presName="hierChild5" presStyleCnt="0"/>
      <dgm:spPr/>
    </dgm:pt>
    <dgm:pt modelId="{ED128700-9A06-47EA-9E59-D19597BB911E}" type="pres">
      <dgm:prSet presAssocID="{C60E3C7B-3649-4EE0-9E34-D3ABE625DB05}" presName="hierChild3" presStyleCnt="0"/>
      <dgm:spPr/>
    </dgm:pt>
  </dgm:ptLst>
  <dgm:cxnLst>
    <dgm:cxn modelId="{F01A9FC8-885F-4E35-BAAF-34DCB356D76C}" type="presOf" srcId="{EE40C6F0-ED40-47F2-8A28-E68C566B35B5}" destId="{1654B046-C53A-4134-9984-725718819FFB}" srcOrd="0" destOrd="0" presId="urn:microsoft.com/office/officeart/2005/8/layout/orgChart1"/>
    <dgm:cxn modelId="{B31B99C7-5EEB-4351-8463-F1732699E4EA}" type="presOf" srcId="{FF5F04FB-3549-40C0-AE6F-04BEE466241A}" destId="{73CED6CF-3717-4048-8DEF-A0C7B247F3F2}" srcOrd="1" destOrd="0" presId="urn:microsoft.com/office/officeart/2005/8/layout/orgChart1"/>
    <dgm:cxn modelId="{F8B948F1-51CE-4612-AC72-C9D465C40B31}" srcId="{FE5A67AE-7972-4DDC-B0D0-5DCD02CCC44A}" destId="{C186FFF8-7A58-4D0D-9265-7F7582C44DBD}" srcOrd="3" destOrd="0" parTransId="{D6E54CC8-821C-4C72-8C65-DF782286BCFD}" sibTransId="{2E8C25C8-6A0F-48AC-AF20-D4CA63CD29D3}"/>
    <dgm:cxn modelId="{BC378538-C801-4788-98CF-631E27F99154}" type="presOf" srcId="{C40CC0D0-B485-42D4-B607-1E13166B2DAA}" destId="{A8B75B6C-B048-4D9E-81E9-0DD32E37FBDF}" srcOrd="0" destOrd="0" presId="urn:microsoft.com/office/officeart/2005/8/layout/orgChart1"/>
    <dgm:cxn modelId="{ABA02083-CBCA-4D16-A97A-49074D66B8F3}" type="presOf" srcId="{8A4AA0EA-6069-44E9-97AA-FD11324BF629}" destId="{F0DB7923-DCD8-4922-AE87-2F78558199CC}" srcOrd="0" destOrd="0" presId="urn:microsoft.com/office/officeart/2005/8/layout/orgChart1"/>
    <dgm:cxn modelId="{3C50ECDB-1E6E-4D7C-AEB6-F6ADBD7CAE26}" type="presOf" srcId="{099FA1CB-5121-44E8-A095-ED28B69149DE}" destId="{A225CE56-BDD4-48C7-BDC3-1CD5AA04FB88}" srcOrd="0" destOrd="0" presId="urn:microsoft.com/office/officeart/2005/8/layout/orgChart1"/>
    <dgm:cxn modelId="{B8375FD1-7700-455B-B871-BFE67313F4C8}" type="presOf" srcId="{F36471AA-4B8A-466C-B3BD-DE909687BB82}" destId="{4C505E98-E564-4BED-8D30-8153D42208E1}" srcOrd="1" destOrd="0" presId="urn:microsoft.com/office/officeart/2005/8/layout/orgChart1"/>
    <dgm:cxn modelId="{A7EE3033-81B4-47E9-9A66-294CC438E14E}" type="presOf" srcId="{C60E3C7B-3649-4EE0-9E34-D3ABE625DB05}" destId="{C2EDF110-83ED-4390-80A1-578014C4522D}" srcOrd="1" destOrd="0" presId="urn:microsoft.com/office/officeart/2005/8/layout/orgChart1"/>
    <dgm:cxn modelId="{F781BE7C-8512-4449-987B-7234FBD8431F}" srcId="{FE5A67AE-7972-4DDC-B0D0-5DCD02CCC44A}" destId="{0A183129-8276-4910-B79B-9A892241D18F}" srcOrd="2" destOrd="0" parTransId="{DAB28649-633A-48BF-A1DC-0119EFFEAC91}" sibTransId="{9AE5F37B-A51C-48AD-A2A0-95B0707DB827}"/>
    <dgm:cxn modelId="{7FECB00A-DCBA-40FF-9F8E-80AC4043BB3D}" type="presOf" srcId="{D6E54CC8-821C-4C72-8C65-DF782286BCFD}" destId="{5EE11990-A963-4F35-8E86-787E5EC4C9DA}" srcOrd="0" destOrd="0" presId="urn:microsoft.com/office/officeart/2005/8/layout/orgChart1"/>
    <dgm:cxn modelId="{4E6DC52D-0F40-4311-87D8-636045D5FE87}" type="presOf" srcId="{FCFC5A3E-93A3-4E92-9BE9-51AF112C0287}" destId="{BFFB1EB6-EB93-47AD-869B-93FBCDD216A8}" srcOrd="1" destOrd="0" presId="urn:microsoft.com/office/officeart/2005/8/layout/orgChart1"/>
    <dgm:cxn modelId="{0534A3BB-819A-4FD4-B9E5-BCC541B5C5BD}" type="presOf" srcId="{556EFE48-E831-44ED-AD92-D9CF5EAE6DB6}" destId="{CFEE76A6-4B74-46CD-A621-9E807093E931}" srcOrd="0" destOrd="0" presId="urn:microsoft.com/office/officeart/2005/8/layout/orgChart1"/>
    <dgm:cxn modelId="{18236191-4A62-49C4-AE4A-0A899FF01DAB}" type="presOf" srcId="{C186FFF8-7A58-4D0D-9265-7F7582C44DBD}" destId="{B0CD221C-E25D-4202-8B87-604EBA90F805}" srcOrd="1" destOrd="0" presId="urn:microsoft.com/office/officeart/2005/8/layout/orgChart1"/>
    <dgm:cxn modelId="{4E35D463-95AF-4AD9-90BD-5DEA0E74B1DA}" type="presOf" srcId="{FF5F04FB-3549-40C0-AE6F-04BEE466241A}" destId="{43DFF837-040A-41AA-93A2-FE6DE6254032}" srcOrd="0" destOrd="0" presId="urn:microsoft.com/office/officeart/2005/8/layout/orgChart1"/>
    <dgm:cxn modelId="{A7CF58A3-DE84-4CCD-B8B6-9998980FCADB}" type="presOf" srcId="{03499A40-9386-4EF5-B671-85525E6878DF}" destId="{68ADACBF-8374-401A-B59D-3204E2D1045A}" srcOrd="0" destOrd="0" presId="urn:microsoft.com/office/officeart/2005/8/layout/orgChart1"/>
    <dgm:cxn modelId="{EFF2FA80-8961-4C53-B3E9-1785E044EFC4}" srcId="{C186FFF8-7A58-4D0D-9265-7F7582C44DBD}" destId="{FF5F04FB-3549-40C0-AE6F-04BEE466241A}" srcOrd="2" destOrd="0" parTransId="{563BECD0-91AC-4FF1-94AC-E4C68438A9AF}" sibTransId="{17EB89D4-7725-4673-9C05-B5F7444DD970}"/>
    <dgm:cxn modelId="{64D49DBC-CA5E-4991-96A8-F934566B789C}" type="presOf" srcId="{03499A40-9386-4EF5-B671-85525E6878DF}" destId="{F6CC5633-0939-475D-90C0-A2EA505EAE35}" srcOrd="1" destOrd="0" presId="urn:microsoft.com/office/officeart/2005/8/layout/orgChart1"/>
    <dgm:cxn modelId="{D17C6C91-332C-47FD-B354-C7509BCE9B5A}" type="presOf" srcId="{5AA73B71-E53D-486C-B0BA-7F6DDCB2AB21}" destId="{D94F2373-A01D-4DD8-8D20-78B663490F3C}" srcOrd="0" destOrd="0" presId="urn:microsoft.com/office/officeart/2005/8/layout/orgChart1"/>
    <dgm:cxn modelId="{8D859622-BE97-4170-9902-B40805215C3A}" type="presOf" srcId="{7F8CE8CD-1CE2-4C9D-BA85-F951694EB911}" destId="{B84328C5-0686-4271-934A-8C483D222950}" srcOrd="1" destOrd="0" presId="urn:microsoft.com/office/officeart/2005/8/layout/orgChart1"/>
    <dgm:cxn modelId="{D8FE2912-8F75-45B6-A5AA-DF70E13BD4D7}" srcId="{FE5A67AE-7972-4DDC-B0D0-5DCD02CCC44A}" destId="{710C69B6-D6AF-474C-81E7-5ED869F5B04C}" srcOrd="1" destOrd="0" parTransId="{E75FC23A-45AC-4D7C-A739-2B46C331542B}" sibTransId="{93596350-465F-4EDF-815D-ECA692077617}"/>
    <dgm:cxn modelId="{F699C81B-0EE7-4B6A-B183-F5929D658A04}" type="presOf" srcId="{DAB28649-633A-48BF-A1DC-0119EFFEAC91}" destId="{9558957B-8761-4F9F-83FF-A4B535E5E0B5}" srcOrd="0" destOrd="0" presId="urn:microsoft.com/office/officeart/2005/8/layout/orgChart1"/>
    <dgm:cxn modelId="{6C2F13DB-0E59-4254-9B0E-22D8A3EC2D5A}" type="presOf" srcId="{FE5A67AE-7972-4DDC-B0D0-5DCD02CCC44A}" destId="{B14944E2-15B3-470C-BB2F-A33D1BA1FAAF}" srcOrd="1" destOrd="0" presId="urn:microsoft.com/office/officeart/2005/8/layout/orgChart1"/>
    <dgm:cxn modelId="{BD79EF80-2BEF-4863-A4E9-8C91275F7D8A}" type="presOf" srcId="{E75FC23A-45AC-4D7C-A739-2B46C331542B}" destId="{2EC620B3-1737-4D59-8948-C9B78DB2FA8F}" srcOrd="0" destOrd="0" presId="urn:microsoft.com/office/officeart/2005/8/layout/orgChart1"/>
    <dgm:cxn modelId="{68C00BFE-7F0A-4421-9B7C-8CC5AC6266A0}" type="presOf" srcId="{F36471AA-4B8A-466C-B3BD-DE909687BB82}" destId="{E25CE825-5CAB-4F98-9B4B-A97247C892E3}" srcOrd="0" destOrd="0" presId="urn:microsoft.com/office/officeart/2005/8/layout/orgChart1"/>
    <dgm:cxn modelId="{7F1E6237-1684-4782-91BE-92286A6A75EA}" srcId="{C60E3C7B-3649-4EE0-9E34-D3ABE625DB05}" destId="{FE5A67AE-7972-4DDC-B0D0-5DCD02CCC44A}" srcOrd="0" destOrd="0" parTransId="{5AA73B71-E53D-486C-B0BA-7F6DDCB2AB21}" sibTransId="{6214CB24-0306-41A5-B484-A441EE69DF36}"/>
    <dgm:cxn modelId="{88A079AD-91C3-419D-B61F-B401556A17F8}" srcId="{C186FFF8-7A58-4D0D-9265-7F7582C44DBD}" destId="{F36471AA-4B8A-466C-B3BD-DE909687BB82}" srcOrd="3" destOrd="0" parTransId="{556EFE48-E831-44ED-AD92-D9CF5EAE6DB6}" sibTransId="{3E0FB237-1B25-46A9-BFBB-E70B5F43FF74}"/>
    <dgm:cxn modelId="{0D5C267E-CFFB-4365-9B01-0AD72AD0E267}" type="presOf" srcId="{0A183129-8276-4910-B79B-9A892241D18F}" destId="{B8262E0B-3EEF-4D00-A64D-53349C6FE48D}" srcOrd="1" destOrd="0" presId="urn:microsoft.com/office/officeart/2005/8/layout/orgChart1"/>
    <dgm:cxn modelId="{E108BA20-5DA1-46A0-8E67-A2D646242AF6}" type="presOf" srcId="{C60E3C7B-3649-4EE0-9E34-D3ABE625DB05}" destId="{725C076F-3550-498C-80AF-1E4DB9F9FDA1}" srcOrd="0" destOrd="0" presId="urn:microsoft.com/office/officeart/2005/8/layout/orgChart1"/>
    <dgm:cxn modelId="{7CC442F7-CDA4-4B49-B2F7-2FB20E763D81}" srcId="{C60E3C7B-3649-4EE0-9E34-D3ABE625DB05}" destId="{7F8CE8CD-1CE2-4C9D-BA85-F951694EB911}" srcOrd="2" destOrd="0" parTransId="{C40CC0D0-B485-42D4-B607-1E13166B2DAA}" sibTransId="{55B903B2-2E99-4BFB-B4FC-08A6A9C3C8A3}"/>
    <dgm:cxn modelId="{EC8E6361-E61A-471F-B8C1-C415D954F9E1}" type="presOf" srcId="{A913EBA4-DD66-4E90-9ACB-2330E96C444E}" destId="{52B30D53-A56E-49C1-BD31-EBE02EE52D0F}" srcOrd="0" destOrd="0" presId="urn:microsoft.com/office/officeart/2005/8/layout/orgChart1"/>
    <dgm:cxn modelId="{557D7B1D-B8D3-41FC-8AEA-D8797A44F92A}" type="presOf" srcId="{C6D29DE1-7C9B-4D36-8C16-FC77062A1C53}" destId="{BA74206D-BD78-4EBA-B149-FE5635E03C1D}" srcOrd="1" destOrd="0" presId="urn:microsoft.com/office/officeart/2005/8/layout/orgChart1"/>
    <dgm:cxn modelId="{17EDB5FD-5F67-403E-AF7D-DC2AE987CA9C}" srcId="{099FA1CB-5121-44E8-A095-ED28B69149DE}" destId="{C60E3C7B-3649-4EE0-9E34-D3ABE625DB05}" srcOrd="0" destOrd="0" parTransId="{39514850-1ACB-44A4-A6C3-251830C818A0}" sibTransId="{4905B592-2369-4A4E-B306-848341DA2C97}"/>
    <dgm:cxn modelId="{0A251273-EFA4-4D52-A361-CE7520D1271A}" type="presOf" srcId="{C6D29DE1-7C9B-4D36-8C16-FC77062A1C53}" destId="{4FB5761C-6CBF-4054-B976-FA414DED18D7}" srcOrd="0" destOrd="0" presId="urn:microsoft.com/office/officeart/2005/8/layout/orgChart1"/>
    <dgm:cxn modelId="{66B42ABA-08E4-4AFC-94E4-6556BA317084}" srcId="{C186FFF8-7A58-4D0D-9265-7F7582C44DBD}" destId="{FCFC5A3E-93A3-4E92-9BE9-51AF112C0287}" srcOrd="1" destOrd="0" parTransId="{D6336B57-7F77-46D8-9D76-F2BA15320C45}" sibTransId="{83052354-F894-4958-B14D-95858F93F367}"/>
    <dgm:cxn modelId="{BA41F155-426E-458C-B745-B87CA4BF9EA9}" type="presOf" srcId="{7F8CE8CD-1CE2-4C9D-BA85-F951694EB911}" destId="{2D08323A-B0C1-43B8-95D3-A7D48FA337DD}" srcOrd="0" destOrd="0" presId="urn:microsoft.com/office/officeart/2005/8/layout/orgChart1"/>
    <dgm:cxn modelId="{873160E8-BBE0-4CF8-AA35-69E96BC8504A}" srcId="{C186FFF8-7A58-4D0D-9265-7F7582C44DBD}" destId="{03499A40-9386-4EF5-B671-85525E6878DF}" srcOrd="0" destOrd="0" parTransId="{A913EBA4-DD66-4E90-9ACB-2330E96C444E}" sibTransId="{766284E2-F23E-4849-9259-1496FFF18E92}"/>
    <dgm:cxn modelId="{1A5E77EA-0AD9-4D8D-93E0-F693B3E4D2FD}" type="presOf" srcId="{04CF7D32-13AB-4B5A-B245-635F133294C0}" destId="{480F8969-C25D-40E2-A84F-533A1C7188AF}" srcOrd="1" destOrd="0" presId="urn:microsoft.com/office/officeart/2005/8/layout/orgChart1"/>
    <dgm:cxn modelId="{293CD4E2-A45E-468C-8423-A55DD29F9904}" type="presOf" srcId="{710C69B6-D6AF-474C-81E7-5ED869F5B04C}" destId="{223A3BD5-192F-468B-8C39-E30B734FD17B}" srcOrd="0" destOrd="0" presId="urn:microsoft.com/office/officeart/2005/8/layout/orgChart1"/>
    <dgm:cxn modelId="{868916CA-86F1-4A45-BF4B-79C7BDA04D8D}" type="presOf" srcId="{0A183129-8276-4910-B79B-9A892241D18F}" destId="{881B2E98-D42B-4C6F-B0F4-27E26955A38E}" srcOrd="0" destOrd="0" presId="urn:microsoft.com/office/officeart/2005/8/layout/orgChart1"/>
    <dgm:cxn modelId="{7DD78C77-9722-4873-91DA-3E7C1A0F17E0}" srcId="{FE5A67AE-7972-4DDC-B0D0-5DCD02CCC44A}" destId="{04CF7D32-13AB-4B5A-B245-635F133294C0}" srcOrd="0" destOrd="0" parTransId="{EE40C6F0-ED40-47F2-8A28-E68C566B35B5}" sibTransId="{5DB30E57-2A29-418A-932C-DFA30D42A781}"/>
    <dgm:cxn modelId="{1953A3F5-9122-4A59-BD63-FC2C9F9C965F}" type="presOf" srcId="{FCFC5A3E-93A3-4E92-9BE9-51AF112C0287}" destId="{2DDD3A90-90D0-49C2-ADAD-4ADB51210AB6}" srcOrd="0" destOrd="0" presId="urn:microsoft.com/office/officeart/2005/8/layout/orgChart1"/>
    <dgm:cxn modelId="{E215E0EA-812B-4903-8D9B-436BF42C6B58}" srcId="{C60E3C7B-3649-4EE0-9E34-D3ABE625DB05}" destId="{C6D29DE1-7C9B-4D36-8C16-FC77062A1C53}" srcOrd="1" destOrd="0" parTransId="{8A4AA0EA-6069-44E9-97AA-FD11324BF629}" sibTransId="{7E4B3FF1-C429-4DF6-A69B-E2B66D4926EA}"/>
    <dgm:cxn modelId="{BFE21274-A7BA-486E-ADDB-B67371FA24D6}" type="presOf" srcId="{563BECD0-91AC-4FF1-94AC-E4C68438A9AF}" destId="{7103F7E8-DDF9-4176-95E2-AD602D6C9A3D}" srcOrd="0" destOrd="0" presId="urn:microsoft.com/office/officeart/2005/8/layout/orgChart1"/>
    <dgm:cxn modelId="{6BA1F68C-3EA2-4A98-9ED5-EF5F34B67068}" type="presOf" srcId="{710C69B6-D6AF-474C-81E7-5ED869F5B04C}" destId="{CBEB3BB5-BB2F-44FC-B7CD-B32DCE8EEE85}" srcOrd="1" destOrd="0" presId="urn:microsoft.com/office/officeart/2005/8/layout/orgChart1"/>
    <dgm:cxn modelId="{A26945BE-8403-48C2-AF0D-E3CA79D78088}" type="presOf" srcId="{FE5A67AE-7972-4DDC-B0D0-5DCD02CCC44A}" destId="{EE2307CC-43DB-4DBB-93C9-C077CF78B709}" srcOrd="0" destOrd="0" presId="urn:microsoft.com/office/officeart/2005/8/layout/orgChart1"/>
    <dgm:cxn modelId="{4FC33302-F97F-48EE-9E14-DBA3C4344A2B}" type="presOf" srcId="{C186FFF8-7A58-4D0D-9265-7F7582C44DBD}" destId="{C566FAAB-A845-4250-80F3-968645FAEDDD}" srcOrd="0" destOrd="0" presId="urn:microsoft.com/office/officeart/2005/8/layout/orgChart1"/>
    <dgm:cxn modelId="{F82C8AE6-AEAE-4C7B-8741-6A707E361D5C}" type="presOf" srcId="{04CF7D32-13AB-4B5A-B245-635F133294C0}" destId="{7E18CDFA-0290-472F-9DEE-D72A5231EBA5}" srcOrd="0" destOrd="0" presId="urn:microsoft.com/office/officeart/2005/8/layout/orgChart1"/>
    <dgm:cxn modelId="{E71B38D9-1D2F-4488-AA1A-12B79A9DC559}" type="presOf" srcId="{D6336B57-7F77-46D8-9D76-F2BA15320C45}" destId="{DF785B40-9B32-420C-9ACD-5C7E119BE0C6}" srcOrd="0" destOrd="0" presId="urn:microsoft.com/office/officeart/2005/8/layout/orgChart1"/>
    <dgm:cxn modelId="{E39BEC77-330F-44DE-953C-25BFEE740AFA}" type="presParOf" srcId="{A225CE56-BDD4-48C7-BDC3-1CD5AA04FB88}" destId="{51F40DCE-22AA-4B6F-AA34-9A86B8FA05CD}" srcOrd="0" destOrd="0" presId="urn:microsoft.com/office/officeart/2005/8/layout/orgChart1"/>
    <dgm:cxn modelId="{AF0AEB43-0DFA-482C-B155-11E3B1989E69}" type="presParOf" srcId="{51F40DCE-22AA-4B6F-AA34-9A86B8FA05CD}" destId="{C428CF72-8F24-4517-B450-6445FE110903}" srcOrd="0" destOrd="0" presId="urn:microsoft.com/office/officeart/2005/8/layout/orgChart1"/>
    <dgm:cxn modelId="{3D6FDAA7-C738-4536-994C-3FE0C4B54FEA}" type="presParOf" srcId="{C428CF72-8F24-4517-B450-6445FE110903}" destId="{725C076F-3550-498C-80AF-1E4DB9F9FDA1}" srcOrd="0" destOrd="0" presId="urn:microsoft.com/office/officeart/2005/8/layout/orgChart1"/>
    <dgm:cxn modelId="{226AB033-2F67-48D8-A49C-5B1AFFF03F5A}" type="presParOf" srcId="{C428CF72-8F24-4517-B450-6445FE110903}" destId="{C2EDF110-83ED-4390-80A1-578014C4522D}" srcOrd="1" destOrd="0" presId="urn:microsoft.com/office/officeart/2005/8/layout/orgChart1"/>
    <dgm:cxn modelId="{010A55CA-0090-4B33-8288-7F9B915874C0}" type="presParOf" srcId="{51F40DCE-22AA-4B6F-AA34-9A86B8FA05CD}" destId="{BECCB3E5-CC92-4C67-84C7-A685982B6792}" srcOrd="1" destOrd="0" presId="urn:microsoft.com/office/officeart/2005/8/layout/orgChart1"/>
    <dgm:cxn modelId="{FA20B817-4949-4F61-99A1-D650BD38F0CE}" type="presParOf" srcId="{BECCB3E5-CC92-4C67-84C7-A685982B6792}" destId="{D94F2373-A01D-4DD8-8D20-78B663490F3C}" srcOrd="0" destOrd="0" presId="urn:microsoft.com/office/officeart/2005/8/layout/orgChart1"/>
    <dgm:cxn modelId="{17C8E858-75D8-4ADC-9823-EFEB01966FD2}" type="presParOf" srcId="{BECCB3E5-CC92-4C67-84C7-A685982B6792}" destId="{8895D3CE-1988-4956-85C6-6AA3FB1EB08A}" srcOrd="1" destOrd="0" presId="urn:microsoft.com/office/officeart/2005/8/layout/orgChart1"/>
    <dgm:cxn modelId="{19393C59-FCBB-4E14-BCA3-7DF1A14EA054}" type="presParOf" srcId="{8895D3CE-1988-4956-85C6-6AA3FB1EB08A}" destId="{287CDDDF-73BD-4856-BDCB-20D3D7EE4437}" srcOrd="0" destOrd="0" presId="urn:microsoft.com/office/officeart/2005/8/layout/orgChart1"/>
    <dgm:cxn modelId="{C4EDE5DB-D0AC-4DEA-B11C-ADE3F899B110}" type="presParOf" srcId="{287CDDDF-73BD-4856-BDCB-20D3D7EE4437}" destId="{EE2307CC-43DB-4DBB-93C9-C077CF78B709}" srcOrd="0" destOrd="0" presId="urn:microsoft.com/office/officeart/2005/8/layout/orgChart1"/>
    <dgm:cxn modelId="{0981DBF4-9B64-4D30-9133-C710C24BEA3C}" type="presParOf" srcId="{287CDDDF-73BD-4856-BDCB-20D3D7EE4437}" destId="{B14944E2-15B3-470C-BB2F-A33D1BA1FAAF}" srcOrd="1" destOrd="0" presId="urn:microsoft.com/office/officeart/2005/8/layout/orgChart1"/>
    <dgm:cxn modelId="{4607F7A2-290F-4041-828B-710985D1A27C}" type="presParOf" srcId="{8895D3CE-1988-4956-85C6-6AA3FB1EB08A}" destId="{DDEE701F-97E1-430B-8933-279F197A4E31}" srcOrd="1" destOrd="0" presId="urn:microsoft.com/office/officeart/2005/8/layout/orgChart1"/>
    <dgm:cxn modelId="{90AA21EE-2C65-4908-9B85-CD4CBF38B688}" type="presParOf" srcId="{DDEE701F-97E1-430B-8933-279F197A4E31}" destId="{1654B046-C53A-4134-9984-725718819FFB}" srcOrd="0" destOrd="0" presId="urn:microsoft.com/office/officeart/2005/8/layout/orgChart1"/>
    <dgm:cxn modelId="{E61E5C93-304C-4D6C-BE35-8043BB2D2377}" type="presParOf" srcId="{DDEE701F-97E1-430B-8933-279F197A4E31}" destId="{01CC9C99-CD19-4796-9999-33AD0E7A0E6F}" srcOrd="1" destOrd="0" presId="urn:microsoft.com/office/officeart/2005/8/layout/orgChart1"/>
    <dgm:cxn modelId="{6147410C-4A8E-4090-AA13-0A336C9A897B}" type="presParOf" srcId="{01CC9C99-CD19-4796-9999-33AD0E7A0E6F}" destId="{9D5000E7-25EA-4D08-824C-48045595E388}" srcOrd="0" destOrd="0" presId="urn:microsoft.com/office/officeart/2005/8/layout/orgChart1"/>
    <dgm:cxn modelId="{D5B4D925-D1A0-4FE0-B3FC-D7E785828A7B}" type="presParOf" srcId="{9D5000E7-25EA-4D08-824C-48045595E388}" destId="{7E18CDFA-0290-472F-9DEE-D72A5231EBA5}" srcOrd="0" destOrd="0" presId="urn:microsoft.com/office/officeart/2005/8/layout/orgChart1"/>
    <dgm:cxn modelId="{84B0229E-C9C8-4930-A652-150CACB40D8F}" type="presParOf" srcId="{9D5000E7-25EA-4D08-824C-48045595E388}" destId="{480F8969-C25D-40E2-A84F-533A1C7188AF}" srcOrd="1" destOrd="0" presId="urn:microsoft.com/office/officeart/2005/8/layout/orgChart1"/>
    <dgm:cxn modelId="{848B2E79-E8A7-4981-A1E9-6F7690E1D6E6}" type="presParOf" srcId="{01CC9C99-CD19-4796-9999-33AD0E7A0E6F}" destId="{58C66CEE-3971-4B1F-8569-CFD45262B69C}" srcOrd="1" destOrd="0" presId="urn:microsoft.com/office/officeart/2005/8/layout/orgChart1"/>
    <dgm:cxn modelId="{8647BFAE-D422-4342-8690-6C265CD00501}" type="presParOf" srcId="{01CC9C99-CD19-4796-9999-33AD0E7A0E6F}" destId="{22FB403E-F6B3-472D-9B2D-2ABF139E6EAB}" srcOrd="2" destOrd="0" presId="urn:microsoft.com/office/officeart/2005/8/layout/orgChart1"/>
    <dgm:cxn modelId="{8C5255A3-2E41-4CBA-B6E3-461B75B1B0C1}" type="presParOf" srcId="{DDEE701F-97E1-430B-8933-279F197A4E31}" destId="{2EC620B3-1737-4D59-8948-C9B78DB2FA8F}" srcOrd="2" destOrd="0" presId="urn:microsoft.com/office/officeart/2005/8/layout/orgChart1"/>
    <dgm:cxn modelId="{9BE3EF5C-46C5-4626-BBEC-6C0C412FE5C1}" type="presParOf" srcId="{DDEE701F-97E1-430B-8933-279F197A4E31}" destId="{17E40C02-2C51-451A-B62C-C0046B44E49C}" srcOrd="3" destOrd="0" presId="urn:microsoft.com/office/officeart/2005/8/layout/orgChart1"/>
    <dgm:cxn modelId="{EFD9BC19-4435-4B59-AEE2-56B3968A9302}" type="presParOf" srcId="{17E40C02-2C51-451A-B62C-C0046B44E49C}" destId="{3C0669B4-136F-45DA-84F8-37F8A21E2109}" srcOrd="0" destOrd="0" presId="urn:microsoft.com/office/officeart/2005/8/layout/orgChart1"/>
    <dgm:cxn modelId="{048B28EF-B5C5-4F4B-B838-E55415BE8C3E}" type="presParOf" srcId="{3C0669B4-136F-45DA-84F8-37F8A21E2109}" destId="{223A3BD5-192F-468B-8C39-E30B734FD17B}" srcOrd="0" destOrd="0" presId="urn:microsoft.com/office/officeart/2005/8/layout/orgChart1"/>
    <dgm:cxn modelId="{D61DCCA5-4B60-42CB-8D9E-C63AEA334FC1}" type="presParOf" srcId="{3C0669B4-136F-45DA-84F8-37F8A21E2109}" destId="{CBEB3BB5-BB2F-44FC-B7CD-B32DCE8EEE85}" srcOrd="1" destOrd="0" presId="urn:microsoft.com/office/officeart/2005/8/layout/orgChart1"/>
    <dgm:cxn modelId="{0F115BD1-322B-48AD-A1A4-764542387C36}" type="presParOf" srcId="{17E40C02-2C51-451A-B62C-C0046B44E49C}" destId="{081F7A82-A686-4D32-A227-6042FD6A94D7}" srcOrd="1" destOrd="0" presId="urn:microsoft.com/office/officeart/2005/8/layout/orgChart1"/>
    <dgm:cxn modelId="{A1FD500E-570F-4A21-848C-ADA691B3C25E}" type="presParOf" srcId="{17E40C02-2C51-451A-B62C-C0046B44E49C}" destId="{F213F2E1-5A1F-4E5D-A86F-3548FC1C968E}" srcOrd="2" destOrd="0" presId="urn:microsoft.com/office/officeart/2005/8/layout/orgChart1"/>
    <dgm:cxn modelId="{4831E400-A076-4EA1-A18A-FFEBFD051A3A}" type="presParOf" srcId="{DDEE701F-97E1-430B-8933-279F197A4E31}" destId="{9558957B-8761-4F9F-83FF-A4B535E5E0B5}" srcOrd="4" destOrd="0" presId="urn:microsoft.com/office/officeart/2005/8/layout/orgChart1"/>
    <dgm:cxn modelId="{F9BE8108-C428-4631-AB7B-F6542A1F862D}" type="presParOf" srcId="{DDEE701F-97E1-430B-8933-279F197A4E31}" destId="{E45EDA85-8F4A-46AD-B73F-45387738FC48}" srcOrd="5" destOrd="0" presId="urn:microsoft.com/office/officeart/2005/8/layout/orgChart1"/>
    <dgm:cxn modelId="{E96A2CB2-D717-49B1-939D-755FA21821DD}" type="presParOf" srcId="{E45EDA85-8F4A-46AD-B73F-45387738FC48}" destId="{7D790EB4-FC55-48D3-B2D2-F5672982893C}" srcOrd="0" destOrd="0" presId="urn:microsoft.com/office/officeart/2005/8/layout/orgChart1"/>
    <dgm:cxn modelId="{45507EB8-B713-46C8-8D5E-BD65247F9C06}" type="presParOf" srcId="{7D790EB4-FC55-48D3-B2D2-F5672982893C}" destId="{881B2E98-D42B-4C6F-B0F4-27E26955A38E}" srcOrd="0" destOrd="0" presId="urn:microsoft.com/office/officeart/2005/8/layout/orgChart1"/>
    <dgm:cxn modelId="{E7701BD4-914B-439D-9F8A-181C53029A02}" type="presParOf" srcId="{7D790EB4-FC55-48D3-B2D2-F5672982893C}" destId="{B8262E0B-3EEF-4D00-A64D-53349C6FE48D}" srcOrd="1" destOrd="0" presId="urn:microsoft.com/office/officeart/2005/8/layout/orgChart1"/>
    <dgm:cxn modelId="{1844F473-8E4A-4313-839A-D70BA899506D}" type="presParOf" srcId="{E45EDA85-8F4A-46AD-B73F-45387738FC48}" destId="{A5204CC7-0DE2-4A24-9C6A-F5ABD111FB57}" srcOrd="1" destOrd="0" presId="urn:microsoft.com/office/officeart/2005/8/layout/orgChart1"/>
    <dgm:cxn modelId="{196954C1-C307-476A-A944-272CC1B15439}" type="presParOf" srcId="{E45EDA85-8F4A-46AD-B73F-45387738FC48}" destId="{C42D1064-7024-4643-ADB6-813F8509B04E}" srcOrd="2" destOrd="0" presId="urn:microsoft.com/office/officeart/2005/8/layout/orgChart1"/>
    <dgm:cxn modelId="{6D76EFEC-D143-4BEB-9486-B9CC0901C55F}" type="presParOf" srcId="{DDEE701F-97E1-430B-8933-279F197A4E31}" destId="{5EE11990-A963-4F35-8E86-787E5EC4C9DA}" srcOrd="6" destOrd="0" presId="urn:microsoft.com/office/officeart/2005/8/layout/orgChart1"/>
    <dgm:cxn modelId="{45856EB7-A353-43F2-A471-9C018527A4D5}" type="presParOf" srcId="{DDEE701F-97E1-430B-8933-279F197A4E31}" destId="{B169BC5D-881F-40F8-B5F6-D3EDC15957B7}" srcOrd="7" destOrd="0" presId="urn:microsoft.com/office/officeart/2005/8/layout/orgChart1"/>
    <dgm:cxn modelId="{EBB17446-56A6-4033-BAC8-60C24319E386}" type="presParOf" srcId="{B169BC5D-881F-40F8-B5F6-D3EDC15957B7}" destId="{C55F6D88-366A-4B2E-9BAC-4175AEDC2E6E}" srcOrd="0" destOrd="0" presId="urn:microsoft.com/office/officeart/2005/8/layout/orgChart1"/>
    <dgm:cxn modelId="{CCC745DD-8118-4647-8DCA-34E906ACDD3D}" type="presParOf" srcId="{C55F6D88-366A-4B2E-9BAC-4175AEDC2E6E}" destId="{C566FAAB-A845-4250-80F3-968645FAEDDD}" srcOrd="0" destOrd="0" presId="urn:microsoft.com/office/officeart/2005/8/layout/orgChart1"/>
    <dgm:cxn modelId="{9FDFCE6A-4E68-44F2-B74D-A05DE2FBA908}" type="presParOf" srcId="{C55F6D88-366A-4B2E-9BAC-4175AEDC2E6E}" destId="{B0CD221C-E25D-4202-8B87-604EBA90F805}" srcOrd="1" destOrd="0" presId="urn:microsoft.com/office/officeart/2005/8/layout/orgChart1"/>
    <dgm:cxn modelId="{3738AB42-12CB-40DE-A9A0-4174D462F999}" type="presParOf" srcId="{B169BC5D-881F-40F8-B5F6-D3EDC15957B7}" destId="{D1378607-C95E-488F-962B-8DD7D325155C}" srcOrd="1" destOrd="0" presId="urn:microsoft.com/office/officeart/2005/8/layout/orgChart1"/>
    <dgm:cxn modelId="{C7A2D987-289E-472E-A61D-481308ED91F2}" type="presParOf" srcId="{D1378607-C95E-488F-962B-8DD7D325155C}" destId="{52B30D53-A56E-49C1-BD31-EBE02EE52D0F}" srcOrd="0" destOrd="0" presId="urn:microsoft.com/office/officeart/2005/8/layout/orgChart1"/>
    <dgm:cxn modelId="{64E6BA7E-E601-4F23-8D53-6159C64D5450}" type="presParOf" srcId="{D1378607-C95E-488F-962B-8DD7D325155C}" destId="{9338DFDB-D49F-447B-9866-BAC54E16D612}" srcOrd="1" destOrd="0" presId="urn:microsoft.com/office/officeart/2005/8/layout/orgChart1"/>
    <dgm:cxn modelId="{A07ADA92-9232-4B15-BC0E-285C6B67A668}" type="presParOf" srcId="{9338DFDB-D49F-447B-9866-BAC54E16D612}" destId="{C80E3A82-3C30-4298-A22E-48B67625F24D}" srcOrd="0" destOrd="0" presId="urn:microsoft.com/office/officeart/2005/8/layout/orgChart1"/>
    <dgm:cxn modelId="{4AC24BE1-AE02-4EBB-AB48-F9A3C408721D}" type="presParOf" srcId="{C80E3A82-3C30-4298-A22E-48B67625F24D}" destId="{68ADACBF-8374-401A-B59D-3204E2D1045A}" srcOrd="0" destOrd="0" presId="urn:microsoft.com/office/officeart/2005/8/layout/orgChart1"/>
    <dgm:cxn modelId="{2D778359-61DE-49A6-9EC0-644621CB34B3}" type="presParOf" srcId="{C80E3A82-3C30-4298-A22E-48B67625F24D}" destId="{F6CC5633-0939-475D-90C0-A2EA505EAE35}" srcOrd="1" destOrd="0" presId="urn:microsoft.com/office/officeart/2005/8/layout/orgChart1"/>
    <dgm:cxn modelId="{996EDEBB-8543-4BB3-B23E-C0CE4C574BF6}" type="presParOf" srcId="{9338DFDB-D49F-447B-9866-BAC54E16D612}" destId="{50F21443-16D7-44CB-848B-710E24C33E92}" srcOrd="1" destOrd="0" presId="urn:microsoft.com/office/officeart/2005/8/layout/orgChart1"/>
    <dgm:cxn modelId="{61281E70-04D9-49D0-AEA9-CB2A51123E83}" type="presParOf" srcId="{9338DFDB-D49F-447B-9866-BAC54E16D612}" destId="{B0B978B1-0A48-45A0-9C7B-C18301D68CEE}" srcOrd="2" destOrd="0" presId="urn:microsoft.com/office/officeart/2005/8/layout/orgChart1"/>
    <dgm:cxn modelId="{61DF6E94-7AEC-4E61-91EE-17C3EC4DCF86}" type="presParOf" srcId="{D1378607-C95E-488F-962B-8DD7D325155C}" destId="{DF785B40-9B32-420C-9ACD-5C7E119BE0C6}" srcOrd="2" destOrd="0" presId="urn:microsoft.com/office/officeart/2005/8/layout/orgChart1"/>
    <dgm:cxn modelId="{3F05E4C7-3F5E-4B74-BE86-C08085CD8A94}" type="presParOf" srcId="{D1378607-C95E-488F-962B-8DD7D325155C}" destId="{3D087EBA-56D0-49C4-8D9B-FA18689D9059}" srcOrd="3" destOrd="0" presId="urn:microsoft.com/office/officeart/2005/8/layout/orgChart1"/>
    <dgm:cxn modelId="{AB2E3055-482D-48F1-8027-B42963AA1BC9}" type="presParOf" srcId="{3D087EBA-56D0-49C4-8D9B-FA18689D9059}" destId="{D31941C8-5545-4B87-9F45-BDC854A6AB75}" srcOrd="0" destOrd="0" presId="urn:microsoft.com/office/officeart/2005/8/layout/orgChart1"/>
    <dgm:cxn modelId="{D2DDD185-1689-4168-87EF-3F1B97A8C369}" type="presParOf" srcId="{D31941C8-5545-4B87-9F45-BDC854A6AB75}" destId="{2DDD3A90-90D0-49C2-ADAD-4ADB51210AB6}" srcOrd="0" destOrd="0" presId="urn:microsoft.com/office/officeart/2005/8/layout/orgChart1"/>
    <dgm:cxn modelId="{36F7DEC8-3291-4EEB-8CD8-3CBF19B13A24}" type="presParOf" srcId="{D31941C8-5545-4B87-9F45-BDC854A6AB75}" destId="{BFFB1EB6-EB93-47AD-869B-93FBCDD216A8}" srcOrd="1" destOrd="0" presId="urn:microsoft.com/office/officeart/2005/8/layout/orgChart1"/>
    <dgm:cxn modelId="{4C0758F2-0215-4900-A1A9-8DB05A30E78E}" type="presParOf" srcId="{3D087EBA-56D0-49C4-8D9B-FA18689D9059}" destId="{E44A352F-CE3F-4A5A-B164-DED15A6D9405}" srcOrd="1" destOrd="0" presId="urn:microsoft.com/office/officeart/2005/8/layout/orgChart1"/>
    <dgm:cxn modelId="{21B76174-F090-426D-BF8F-C8870DBA4FAA}" type="presParOf" srcId="{3D087EBA-56D0-49C4-8D9B-FA18689D9059}" destId="{9FF884A6-DC96-4774-9AA6-8B012FEC2C23}" srcOrd="2" destOrd="0" presId="urn:microsoft.com/office/officeart/2005/8/layout/orgChart1"/>
    <dgm:cxn modelId="{86A12CC7-12DD-47B0-A57F-8CCE0B3FEEDB}" type="presParOf" srcId="{D1378607-C95E-488F-962B-8DD7D325155C}" destId="{7103F7E8-DDF9-4176-95E2-AD602D6C9A3D}" srcOrd="4" destOrd="0" presId="urn:microsoft.com/office/officeart/2005/8/layout/orgChart1"/>
    <dgm:cxn modelId="{82024B5D-28AB-43D6-993F-CE2EF6DE6643}" type="presParOf" srcId="{D1378607-C95E-488F-962B-8DD7D325155C}" destId="{5D1F24A6-F8FC-4B84-9870-6FC81E14EBC1}" srcOrd="5" destOrd="0" presId="urn:microsoft.com/office/officeart/2005/8/layout/orgChart1"/>
    <dgm:cxn modelId="{31637AAF-E60F-4D4B-BD57-C05FA4B5550F}" type="presParOf" srcId="{5D1F24A6-F8FC-4B84-9870-6FC81E14EBC1}" destId="{5E2C2677-5C3C-4D00-A728-462943C031AC}" srcOrd="0" destOrd="0" presId="urn:microsoft.com/office/officeart/2005/8/layout/orgChart1"/>
    <dgm:cxn modelId="{41489D22-C904-4DC7-BD7F-A24A771DE50C}" type="presParOf" srcId="{5E2C2677-5C3C-4D00-A728-462943C031AC}" destId="{43DFF837-040A-41AA-93A2-FE6DE6254032}" srcOrd="0" destOrd="0" presId="urn:microsoft.com/office/officeart/2005/8/layout/orgChart1"/>
    <dgm:cxn modelId="{F5CF76C1-AA44-4C4F-880D-F0D7AA2AB673}" type="presParOf" srcId="{5E2C2677-5C3C-4D00-A728-462943C031AC}" destId="{73CED6CF-3717-4048-8DEF-A0C7B247F3F2}" srcOrd="1" destOrd="0" presId="urn:microsoft.com/office/officeart/2005/8/layout/orgChart1"/>
    <dgm:cxn modelId="{3B4FACBD-E1C7-41B3-94F2-8986D39FEF71}" type="presParOf" srcId="{5D1F24A6-F8FC-4B84-9870-6FC81E14EBC1}" destId="{7013514E-809F-4164-A428-53B5209874DF}" srcOrd="1" destOrd="0" presId="urn:microsoft.com/office/officeart/2005/8/layout/orgChart1"/>
    <dgm:cxn modelId="{5F2F05A9-7B43-4C28-96B7-C999827FEAD1}" type="presParOf" srcId="{5D1F24A6-F8FC-4B84-9870-6FC81E14EBC1}" destId="{CD3DAFF3-9D76-40B4-A61F-27717B16D335}" srcOrd="2" destOrd="0" presId="urn:microsoft.com/office/officeart/2005/8/layout/orgChart1"/>
    <dgm:cxn modelId="{6068BCBA-1BB2-4060-9EBB-03F23CE1AD32}" type="presParOf" srcId="{D1378607-C95E-488F-962B-8DD7D325155C}" destId="{CFEE76A6-4B74-46CD-A621-9E807093E931}" srcOrd="6" destOrd="0" presId="urn:microsoft.com/office/officeart/2005/8/layout/orgChart1"/>
    <dgm:cxn modelId="{78DDF045-EA9E-4921-9140-10FA4D65AA72}" type="presParOf" srcId="{D1378607-C95E-488F-962B-8DD7D325155C}" destId="{470191EE-6297-4F6A-84F0-932427B42EF8}" srcOrd="7" destOrd="0" presId="urn:microsoft.com/office/officeart/2005/8/layout/orgChart1"/>
    <dgm:cxn modelId="{4CEC61AA-4B01-427D-8ADF-8E0BBF275C81}" type="presParOf" srcId="{470191EE-6297-4F6A-84F0-932427B42EF8}" destId="{99E426A0-4E43-4FE1-8952-721CDB26636C}" srcOrd="0" destOrd="0" presId="urn:microsoft.com/office/officeart/2005/8/layout/orgChart1"/>
    <dgm:cxn modelId="{34EB098C-4A5A-4FF0-94E1-D848150327B9}" type="presParOf" srcId="{99E426A0-4E43-4FE1-8952-721CDB26636C}" destId="{E25CE825-5CAB-4F98-9B4B-A97247C892E3}" srcOrd="0" destOrd="0" presId="urn:microsoft.com/office/officeart/2005/8/layout/orgChart1"/>
    <dgm:cxn modelId="{EFFF5A8E-FB73-40B6-BF27-5A2BF53A1846}" type="presParOf" srcId="{99E426A0-4E43-4FE1-8952-721CDB26636C}" destId="{4C505E98-E564-4BED-8D30-8153D42208E1}" srcOrd="1" destOrd="0" presId="urn:microsoft.com/office/officeart/2005/8/layout/orgChart1"/>
    <dgm:cxn modelId="{58E3D87A-20B1-46CE-93B6-D71B42DA8A23}" type="presParOf" srcId="{470191EE-6297-4F6A-84F0-932427B42EF8}" destId="{2AE8D986-297E-4BEF-A145-4658ACBD26B5}" srcOrd="1" destOrd="0" presId="urn:microsoft.com/office/officeart/2005/8/layout/orgChart1"/>
    <dgm:cxn modelId="{70431B02-FE26-47BB-A6DE-41174049D7B4}" type="presParOf" srcId="{470191EE-6297-4F6A-84F0-932427B42EF8}" destId="{9E468D04-DB75-4C14-BA6B-14736F0E25F6}" srcOrd="2" destOrd="0" presId="urn:microsoft.com/office/officeart/2005/8/layout/orgChart1"/>
    <dgm:cxn modelId="{0F34F2F2-5F75-49C1-B1B4-1E417622F258}" type="presParOf" srcId="{B169BC5D-881F-40F8-B5F6-D3EDC15957B7}" destId="{1171FD85-200F-4FAB-BAC3-E03DFFAE62F8}" srcOrd="2" destOrd="0" presId="urn:microsoft.com/office/officeart/2005/8/layout/orgChart1"/>
    <dgm:cxn modelId="{B89719C4-94F2-4193-A5CC-4CFDA4FB6E4F}" type="presParOf" srcId="{8895D3CE-1988-4956-85C6-6AA3FB1EB08A}" destId="{DE0065F5-85A0-480A-AE0B-B5622CB613DE}" srcOrd="2" destOrd="0" presId="urn:microsoft.com/office/officeart/2005/8/layout/orgChart1"/>
    <dgm:cxn modelId="{031868B9-8C4B-4179-B6A2-AE77DFEF4B52}" type="presParOf" srcId="{BECCB3E5-CC92-4C67-84C7-A685982B6792}" destId="{F0DB7923-DCD8-4922-AE87-2F78558199CC}" srcOrd="2" destOrd="0" presId="urn:microsoft.com/office/officeart/2005/8/layout/orgChart1"/>
    <dgm:cxn modelId="{2FC9260F-F5C5-433C-ACBD-6106CF700AF6}" type="presParOf" srcId="{BECCB3E5-CC92-4C67-84C7-A685982B6792}" destId="{B2498A93-9FC9-4C68-A659-6DB9E67A4AFF}" srcOrd="3" destOrd="0" presId="urn:microsoft.com/office/officeart/2005/8/layout/orgChart1"/>
    <dgm:cxn modelId="{DAD0E9CB-A190-43AD-88F8-5352AC3292F0}" type="presParOf" srcId="{B2498A93-9FC9-4C68-A659-6DB9E67A4AFF}" destId="{5B50295A-9400-4A17-B15B-8ACDEC2A5FC2}" srcOrd="0" destOrd="0" presId="urn:microsoft.com/office/officeart/2005/8/layout/orgChart1"/>
    <dgm:cxn modelId="{F33F1E70-4ABD-426A-A392-F7AEB5481A57}" type="presParOf" srcId="{5B50295A-9400-4A17-B15B-8ACDEC2A5FC2}" destId="{4FB5761C-6CBF-4054-B976-FA414DED18D7}" srcOrd="0" destOrd="0" presId="urn:microsoft.com/office/officeart/2005/8/layout/orgChart1"/>
    <dgm:cxn modelId="{71B197F9-D14C-4BAF-B14D-050093312A95}" type="presParOf" srcId="{5B50295A-9400-4A17-B15B-8ACDEC2A5FC2}" destId="{BA74206D-BD78-4EBA-B149-FE5635E03C1D}" srcOrd="1" destOrd="0" presId="urn:microsoft.com/office/officeart/2005/8/layout/orgChart1"/>
    <dgm:cxn modelId="{1B954E5D-BDF3-4B21-A321-7D64D577960C}" type="presParOf" srcId="{B2498A93-9FC9-4C68-A659-6DB9E67A4AFF}" destId="{7B0BB929-48C3-42AF-893A-9C9B92B840E4}" srcOrd="1" destOrd="0" presId="urn:microsoft.com/office/officeart/2005/8/layout/orgChart1"/>
    <dgm:cxn modelId="{3A1E8DB0-2762-4FEC-985F-D659606A900A}" type="presParOf" srcId="{B2498A93-9FC9-4C68-A659-6DB9E67A4AFF}" destId="{FE85CAEA-0254-4EDE-A197-0F4140ACEDB6}" srcOrd="2" destOrd="0" presId="urn:microsoft.com/office/officeart/2005/8/layout/orgChart1"/>
    <dgm:cxn modelId="{1DE61EFD-7D45-4227-B018-B50BDC41ABAB}" type="presParOf" srcId="{BECCB3E5-CC92-4C67-84C7-A685982B6792}" destId="{A8B75B6C-B048-4D9E-81E9-0DD32E37FBDF}" srcOrd="4" destOrd="0" presId="urn:microsoft.com/office/officeart/2005/8/layout/orgChart1"/>
    <dgm:cxn modelId="{ADFAC749-38D1-4F4D-980D-1772C0FFF32C}" type="presParOf" srcId="{BECCB3E5-CC92-4C67-84C7-A685982B6792}" destId="{768367EF-67A3-4B84-A875-310E7A5755C0}" srcOrd="5" destOrd="0" presId="urn:microsoft.com/office/officeart/2005/8/layout/orgChart1"/>
    <dgm:cxn modelId="{B9B8C9F2-759A-4C2A-A839-E29F8D82C844}" type="presParOf" srcId="{768367EF-67A3-4B84-A875-310E7A5755C0}" destId="{A9B9A09E-1A06-468B-AEF8-13244ED63218}" srcOrd="0" destOrd="0" presId="urn:microsoft.com/office/officeart/2005/8/layout/orgChart1"/>
    <dgm:cxn modelId="{FADFF8FA-6E55-4EF3-BE1A-EC91770A43FF}" type="presParOf" srcId="{A9B9A09E-1A06-468B-AEF8-13244ED63218}" destId="{2D08323A-B0C1-43B8-95D3-A7D48FA337DD}" srcOrd="0" destOrd="0" presId="urn:microsoft.com/office/officeart/2005/8/layout/orgChart1"/>
    <dgm:cxn modelId="{79F05D0D-76FD-4FD7-B208-365577A83A11}" type="presParOf" srcId="{A9B9A09E-1A06-468B-AEF8-13244ED63218}" destId="{B84328C5-0686-4271-934A-8C483D222950}" srcOrd="1" destOrd="0" presId="urn:microsoft.com/office/officeart/2005/8/layout/orgChart1"/>
    <dgm:cxn modelId="{7FBBE860-8CE3-4688-A2D0-5439EAAA53F3}" type="presParOf" srcId="{768367EF-67A3-4B84-A875-310E7A5755C0}" destId="{5D6ACF97-FCC3-4CC7-8E46-FD69BDA895AE}" srcOrd="1" destOrd="0" presId="urn:microsoft.com/office/officeart/2005/8/layout/orgChart1"/>
    <dgm:cxn modelId="{C9927C2D-D48A-4BB9-90FC-A09712D9601D}" type="presParOf" srcId="{768367EF-67A3-4B84-A875-310E7A5755C0}" destId="{E32223A4-E47D-46AA-B08B-98303E69F213}" srcOrd="2" destOrd="0" presId="urn:microsoft.com/office/officeart/2005/8/layout/orgChart1"/>
    <dgm:cxn modelId="{0791E8C3-7F39-48F5-8085-641712CBB7F1}" type="presParOf" srcId="{51F40DCE-22AA-4B6F-AA34-9A86B8FA05CD}" destId="{ED128700-9A06-47EA-9E59-D19597BB911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9D95D3-D962-4030-91BE-529EE8B65E2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8FC3C20B-4CD0-4495-9D5D-22723C7875C8}">
      <dgm:prSet phldrT="[Text]"/>
      <dgm:spPr/>
      <dgm:t>
        <a:bodyPr/>
        <a:lstStyle/>
        <a:p>
          <a:r>
            <a:rPr lang="en-US" dirty="0" smtClean="0"/>
            <a:t>UFS Record 1</a:t>
          </a:r>
          <a:endParaRPr lang="en-US" dirty="0"/>
        </a:p>
      </dgm:t>
    </dgm:pt>
    <dgm:pt modelId="{B98858E5-D14C-44C6-A735-006691D05F5C}" type="parTrans" cxnId="{0D16AE7A-FF71-413A-9BD1-C8919E6468C8}">
      <dgm:prSet/>
      <dgm:spPr/>
      <dgm:t>
        <a:bodyPr/>
        <a:lstStyle/>
        <a:p>
          <a:endParaRPr lang="en-US"/>
        </a:p>
      </dgm:t>
    </dgm:pt>
    <dgm:pt modelId="{E3B4EE2F-6682-4006-B71C-948DD4E6B497}" type="sibTrans" cxnId="{0D16AE7A-FF71-413A-9BD1-C8919E6468C8}">
      <dgm:prSet/>
      <dgm:spPr/>
      <dgm:t>
        <a:bodyPr/>
        <a:lstStyle/>
        <a:p>
          <a:endParaRPr lang="en-US"/>
        </a:p>
      </dgm:t>
    </dgm:pt>
    <dgm:pt modelId="{1C070403-2ABD-4853-A979-D1E325B308F4}">
      <dgm:prSet phldrT="[Text]" custT="1"/>
      <dgm:spPr/>
      <dgm:t>
        <a:bodyPr/>
        <a:lstStyle/>
        <a:p>
          <a:r>
            <a:rPr lang="en-US" sz="1800" dirty="0" smtClean="0"/>
            <a:t>TAP Fare payments</a:t>
          </a:r>
          <a:endParaRPr lang="en-US" sz="1800" dirty="0"/>
        </a:p>
      </dgm:t>
    </dgm:pt>
    <dgm:pt modelId="{BF9C58BE-0799-4BBD-93BB-45BA51B26E18}" type="parTrans" cxnId="{50799F86-54B4-4898-9E14-E1FAB0D0163F}">
      <dgm:prSet/>
      <dgm:spPr/>
      <dgm:t>
        <a:bodyPr/>
        <a:lstStyle/>
        <a:p>
          <a:endParaRPr lang="en-US"/>
        </a:p>
      </dgm:t>
    </dgm:pt>
    <dgm:pt modelId="{D3F74B9C-F11C-401B-B506-908092BD498E}" type="sibTrans" cxnId="{50799F86-54B4-4898-9E14-E1FAB0D0163F}">
      <dgm:prSet/>
      <dgm:spPr/>
      <dgm:t>
        <a:bodyPr/>
        <a:lstStyle/>
        <a:p>
          <a:endParaRPr lang="en-US"/>
        </a:p>
      </dgm:t>
    </dgm:pt>
    <dgm:pt modelId="{3E73499A-B198-4649-996A-95DF41658D48}">
      <dgm:prSet phldrT="[Text]"/>
      <dgm:spPr/>
      <dgm:t>
        <a:bodyPr/>
        <a:lstStyle/>
        <a:p>
          <a:r>
            <a:rPr lang="en-US" dirty="0" smtClean="0"/>
            <a:t>UFS Record 2</a:t>
          </a:r>
          <a:endParaRPr lang="en-US" dirty="0"/>
        </a:p>
      </dgm:t>
    </dgm:pt>
    <dgm:pt modelId="{184BDDD0-81D8-41B3-A189-E3D94C2799B2}" type="parTrans" cxnId="{0E6E9834-55B1-4BBE-BBBB-8577D8F45077}">
      <dgm:prSet/>
      <dgm:spPr/>
      <dgm:t>
        <a:bodyPr/>
        <a:lstStyle/>
        <a:p>
          <a:endParaRPr lang="en-US"/>
        </a:p>
      </dgm:t>
    </dgm:pt>
    <dgm:pt modelId="{1D79DD12-6F4D-4EB9-9A8E-B1E5716B907A}" type="sibTrans" cxnId="{0E6E9834-55B1-4BBE-BBBB-8577D8F45077}">
      <dgm:prSet/>
      <dgm:spPr/>
      <dgm:t>
        <a:bodyPr/>
        <a:lstStyle/>
        <a:p>
          <a:endParaRPr lang="en-US"/>
        </a:p>
      </dgm:t>
    </dgm:pt>
    <dgm:pt modelId="{9C5A7C38-6A0A-4E90-80E5-0C648F15E09B}">
      <dgm:prSet phldrT="[Text]" custT="1"/>
      <dgm:spPr/>
      <dgm:t>
        <a:bodyPr/>
        <a:lstStyle/>
        <a:p>
          <a:r>
            <a:rPr lang="en-US" sz="1800" dirty="0" smtClean="0"/>
            <a:t>Non-TAP Fare payments</a:t>
          </a:r>
          <a:endParaRPr lang="en-US" sz="1800" dirty="0"/>
        </a:p>
      </dgm:t>
    </dgm:pt>
    <dgm:pt modelId="{00B465C0-74E1-4245-9474-C880338A7020}" type="parTrans" cxnId="{A6AD267D-A7C8-460F-9F1D-F9214303D497}">
      <dgm:prSet/>
      <dgm:spPr/>
      <dgm:t>
        <a:bodyPr/>
        <a:lstStyle/>
        <a:p>
          <a:endParaRPr lang="en-US"/>
        </a:p>
      </dgm:t>
    </dgm:pt>
    <dgm:pt modelId="{583984D2-CED4-43C5-8B0D-2F2B4FCA7584}" type="sibTrans" cxnId="{A6AD267D-A7C8-460F-9F1D-F9214303D497}">
      <dgm:prSet/>
      <dgm:spPr/>
      <dgm:t>
        <a:bodyPr/>
        <a:lstStyle/>
        <a:p>
          <a:endParaRPr lang="en-US"/>
        </a:p>
      </dgm:t>
    </dgm:pt>
    <dgm:pt modelId="{31EA9618-C041-48CF-97EF-B3A6994A9C7D}">
      <dgm:prSet phldrT="[Text]"/>
      <dgm:spPr/>
      <dgm:t>
        <a:bodyPr/>
        <a:lstStyle/>
        <a:p>
          <a:r>
            <a:rPr lang="en-US" dirty="0" smtClean="0"/>
            <a:t>UFS Record 3</a:t>
          </a:r>
          <a:endParaRPr lang="en-US" dirty="0"/>
        </a:p>
      </dgm:t>
    </dgm:pt>
    <dgm:pt modelId="{CE00D8ED-8B74-4A4C-8ED9-EDCD70262F07}" type="parTrans" cxnId="{F8258DAF-DD1F-46AA-9776-2C3390B6E286}">
      <dgm:prSet/>
      <dgm:spPr/>
      <dgm:t>
        <a:bodyPr/>
        <a:lstStyle/>
        <a:p>
          <a:endParaRPr lang="en-US"/>
        </a:p>
      </dgm:t>
    </dgm:pt>
    <dgm:pt modelId="{03D0560C-3241-4C06-9BB9-B28A43C972DB}" type="sibTrans" cxnId="{F8258DAF-DD1F-46AA-9776-2C3390B6E286}">
      <dgm:prSet/>
      <dgm:spPr/>
      <dgm:t>
        <a:bodyPr/>
        <a:lstStyle/>
        <a:p>
          <a:endParaRPr lang="en-US"/>
        </a:p>
      </dgm:t>
    </dgm:pt>
    <dgm:pt modelId="{54C3FCFC-3E18-4642-8E7A-A3C99CF0EB18}">
      <dgm:prSet phldrT="[Text]" custT="1"/>
      <dgm:spPr/>
      <dgm:t>
        <a:bodyPr/>
        <a:lstStyle/>
        <a:p>
          <a:r>
            <a:rPr lang="en-US" sz="1800" dirty="0" smtClean="0"/>
            <a:t>Bicycles, wheelchairs, etc.</a:t>
          </a:r>
          <a:endParaRPr lang="en-US" sz="1800" dirty="0"/>
        </a:p>
      </dgm:t>
    </dgm:pt>
    <dgm:pt modelId="{C8A1800B-7D2B-4B9B-9B40-D9A36D15812A}" type="parTrans" cxnId="{7E3897A5-3B4C-4CED-A166-BF0566B4A821}">
      <dgm:prSet/>
      <dgm:spPr/>
      <dgm:t>
        <a:bodyPr/>
        <a:lstStyle/>
        <a:p>
          <a:endParaRPr lang="en-US"/>
        </a:p>
      </dgm:t>
    </dgm:pt>
    <dgm:pt modelId="{5F6559DE-B683-4395-8B03-AEF23CD55CF6}" type="sibTrans" cxnId="{7E3897A5-3B4C-4CED-A166-BF0566B4A821}">
      <dgm:prSet/>
      <dgm:spPr/>
      <dgm:t>
        <a:bodyPr/>
        <a:lstStyle/>
        <a:p>
          <a:endParaRPr lang="en-US"/>
        </a:p>
      </dgm:t>
    </dgm:pt>
    <dgm:pt modelId="{5FA1FB41-FE8D-44BE-AD2C-E1CFF50BA050}" type="pres">
      <dgm:prSet presAssocID="{CE9D95D3-D962-4030-91BE-529EE8B65E21}" presName="composite" presStyleCnt="0">
        <dgm:presLayoutVars>
          <dgm:chMax val="5"/>
          <dgm:dir/>
          <dgm:animLvl val="ctr"/>
          <dgm:resizeHandles val="exact"/>
        </dgm:presLayoutVars>
      </dgm:prSet>
      <dgm:spPr/>
      <dgm:t>
        <a:bodyPr/>
        <a:lstStyle/>
        <a:p>
          <a:endParaRPr lang="en-US"/>
        </a:p>
      </dgm:t>
    </dgm:pt>
    <dgm:pt modelId="{4101A4A7-E539-466A-BBCC-FC43D8F1C8A0}" type="pres">
      <dgm:prSet presAssocID="{CE9D95D3-D962-4030-91BE-529EE8B65E21}" presName="cycle" presStyleCnt="0"/>
      <dgm:spPr/>
    </dgm:pt>
    <dgm:pt modelId="{24226670-6B77-4FEC-A2AF-C443F6670C8C}" type="pres">
      <dgm:prSet presAssocID="{CE9D95D3-D962-4030-91BE-529EE8B65E21}" presName="centerShape" presStyleCnt="0"/>
      <dgm:spPr/>
    </dgm:pt>
    <dgm:pt modelId="{4A0DC329-DFBC-4C48-97A0-6CE803F7FD66}" type="pres">
      <dgm:prSet presAssocID="{CE9D95D3-D962-4030-91BE-529EE8B65E21}" presName="connSite" presStyleLbl="node1" presStyleIdx="0" presStyleCnt="4"/>
      <dgm:spPr/>
    </dgm:pt>
    <dgm:pt modelId="{16C649CF-3AE1-4F8D-B451-14B8903AE0CB}" type="pres">
      <dgm:prSet presAssocID="{CE9D95D3-D962-4030-91BE-529EE8B65E21}" presName="visible" presStyleLbl="node1" presStyleIdx="0" presStyleCnt="4" custLinFactNeighborY="1033"/>
      <dgm:spPr/>
    </dgm:pt>
    <dgm:pt modelId="{AC55B5A7-B44D-4EB3-AE9B-8F88396395D9}" type="pres">
      <dgm:prSet presAssocID="{B98858E5-D14C-44C6-A735-006691D05F5C}" presName="Name25" presStyleLbl="parChTrans1D1" presStyleIdx="0" presStyleCnt="3"/>
      <dgm:spPr/>
      <dgm:t>
        <a:bodyPr/>
        <a:lstStyle/>
        <a:p>
          <a:endParaRPr lang="en-US"/>
        </a:p>
      </dgm:t>
    </dgm:pt>
    <dgm:pt modelId="{2B597D95-CDFF-4DA6-9C76-648B2D20BE91}" type="pres">
      <dgm:prSet presAssocID="{8FC3C20B-4CD0-4495-9D5D-22723C7875C8}" presName="node" presStyleCnt="0"/>
      <dgm:spPr/>
    </dgm:pt>
    <dgm:pt modelId="{D325949B-5ABB-40AE-9754-0FD228F4F176}" type="pres">
      <dgm:prSet presAssocID="{8FC3C20B-4CD0-4495-9D5D-22723C7875C8}" presName="parentNode" presStyleLbl="node1" presStyleIdx="1" presStyleCnt="4" custLinFactNeighborX="13093" custLinFactNeighborY="22624">
        <dgm:presLayoutVars>
          <dgm:chMax val="1"/>
          <dgm:bulletEnabled val="1"/>
        </dgm:presLayoutVars>
      </dgm:prSet>
      <dgm:spPr/>
      <dgm:t>
        <a:bodyPr/>
        <a:lstStyle/>
        <a:p>
          <a:endParaRPr lang="en-US"/>
        </a:p>
      </dgm:t>
    </dgm:pt>
    <dgm:pt modelId="{05069261-7F6E-4142-8F1F-9D29B6B8D551}" type="pres">
      <dgm:prSet presAssocID="{8FC3C20B-4CD0-4495-9D5D-22723C7875C8}" presName="childNode" presStyleLbl="revTx" presStyleIdx="0" presStyleCnt="3">
        <dgm:presLayoutVars>
          <dgm:bulletEnabled val="1"/>
        </dgm:presLayoutVars>
      </dgm:prSet>
      <dgm:spPr/>
      <dgm:t>
        <a:bodyPr/>
        <a:lstStyle/>
        <a:p>
          <a:endParaRPr lang="en-US"/>
        </a:p>
      </dgm:t>
    </dgm:pt>
    <dgm:pt modelId="{06161F64-FD8C-4839-8AD0-1EE62092EC5E}" type="pres">
      <dgm:prSet presAssocID="{184BDDD0-81D8-41B3-A189-E3D94C2799B2}" presName="Name25" presStyleLbl="parChTrans1D1" presStyleIdx="1" presStyleCnt="3"/>
      <dgm:spPr/>
      <dgm:t>
        <a:bodyPr/>
        <a:lstStyle/>
        <a:p>
          <a:endParaRPr lang="en-US"/>
        </a:p>
      </dgm:t>
    </dgm:pt>
    <dgm:pt modelId="{57ED1011-0003-48E7-A5D9-206C9E4735FA}" type="pres">
      <dgm:prSet presAssocID="{3E73499A-B198-4649-996A-95DF41658D48}" presName="node" presStyleCnt="0"/>
      <dgm:spPr/>
    </dgm:pt>
    <dgm:pt modelId="{EA21B01F-EBA8-4A4E-9094-7EA31EB72ABF}" type="pres">
      <dgm:prSet presAssocID="{3E73499A-B198-4649-996A-95DF41658D48}" presName="parentNode" presStyleLbl="node1" presStyleIdx="2" presStyleCnt="4" custLinFactX="45437" custLinFactNeighborX="100000" custLinFactNeighborY="0">
        <dgm:presLayoutVars>
          <dgm:chMax val="1"/>
          <dgm:bulletEnabled val="1"/>
        </dgm:presLayoutVars>
      </dgm:prSet>
      <dgm:spPr/>
      <dgm:t>
        <a:bodyPr/>
        <a:lstStyle/>
        <a:p>
          <a:endParaRPr lang="en-US"/>
        </a:p>
      </dgm:t>
    </dgm:pt>
    <dgm:pt modelId="{201BC4E6-F2AE-4A8C-BB76-BF62FB324416}" type="pres">
      <dgm:prSet presAssocID="{3E73499A-B198-4649-996A-95DF41658D48}" presName="childNode" presStyleLbl="revTx" presStyleIdx="1" presStyleCnt="3">
        <dgm:presLayoutVars>
          <dgm:bulletEnabled val="1"/>
        </dgm:presLayoutVars>
      </dgm:prSet>
      <dgm:spPr/>
      <dgm:t>
        <a:bodyPr/>
        <a:lstStyle/>
        <a:p>
          <a:endParaRPr lang="en-US"/>
        </a:p>
      </dgm:t>
    </dgm:pt>
    <dgm:pt modelId="{3B770884-1192-4909-A3F6-D3562B66B980}" type="pres">
      <dgm:prSet presAssocID="{CE00D8ED-8B74-4A4C-8ED9-EDCD70262F07}" presName="Name25" presStyleLbl="parChTrans1D1" presStyleIdx="2" presStyleCnt="3"/>
      <dgm:spPr/>
      <dgm:t>
        <a:bodyPr/>
        <a:lstStyle/>
        <a:p>
          <a:endParaRPr lang="en-US"/>
        </a:p>
      </dgm:t>
    </dgm:pt>
    <dgm:pt modelId="{833454F6-66E7-4AB3-992C-D7089A7CA24D}" type="pres">
      <dgm:prSet presAssocID="{31EA9618-C041-48CF-97EF-B3A6994A9C7D}" presName="node" presStyleCnt="0"/>
      <dgm:spPr/>
    </dgm:pt>
    <dgm:pt modelId="{CF73824D-4F5A-4AB8-9E9F-5205854C4046}" type="pres">
      <dgm:prSet presAssocID="{31EA9618-C041-48CF-97EF-B3A6994A9C7D}" presName="parentNode" presStyleLbl="node1" presStyleIdx="3" presStyleCnt="4" custLinFactNeighborX="13093" custLinFactNeighborY="-27978">
        <dgm:presLayoutVars>
          <dgm:chMax val="1"/>
          <dgm:bulletEnabled val="1"/>
        </dgm:presLayoutVars>
      </dgm:prSet>
      <dgm:spPr/>
      <dgm:t>
        <a:bodyPr/>
        <a:lstStyle/>
        <a:p>
          <a:endParaRPr lang="en-US"/>
        </a:p>
      </dgm:t>
    </dgm:pt>
    <dgm:pt modelId="{852AE3DF-ACEA-4F7B-AEAD-E7CFDBE190C1}" type="pres">
      <dgm:prSet presAssocID="{31EA9618-C041-48CF-97EF-B3A6994A9C7D}" presName="childNode" presStyleLbl="revTx" presStyleIdx="2" presStyleCnt="3">
        <dgm:presLayoutVars>
          <dgm:bulletEnabled val="1"/>
        </dgm:presLayoutVars>
      </dgm:prSet>
      <dgm:spPr/>
      <dgm:t>
        <a:bodyPr/>
        <a:lstStyle/>
        <a:p>
          <a:endParaRPr lang="en-US"/>
        </a:p>
      </dgm:t>
    </dgm:pt>
  </dgm:ptLst>
  <dgm:cxnLst>
    <dgm:cxn modelId="{50799F86-54B4-4898-9E14-E1FAB0D0163F}" srcId="{8FC3C20B-4CD0-4495-9D5D-22723C7875C8}" destId="{1C070403-2ABD-4853-A979-D1E325B308F4}" srcOrd="0" destOrd="0" parTransId="{BF9C58BE-0799-4BBD-93BB-45BA51B26E18}" sibTransId="{D3F74B9C-F11C-401B-B506-908092BD498E}"/>
    <dgm:cxn modelId="{173759EA-61FD-4EDA-90CD-25A08ADA870C}" type="presOf" srcId="{B98858E5-D14C-44C6-A735-006691D05F5C}" destId="{AC55B5A7-B44D-4EB3-AE9B-8F88396395D9}" srcOrd="0" destOrd="0" presId="urn:microsoft.com/office/officeart/2005/8/layout/radial2"/>
    <dgm:cxn modelId="{32458893-B10B-47C4-917C-4302F079C41C}" type="presOf" srcId="{8FC3C20B-4CD0-4495-9D5D-22723C7875C8}" destId="{D325949B-5ABB-40AE-9754-0FD228F4F176}" srcOrd="0" destOrd="0" presId="urn:microsoft.com/office/officeart/2005/8/layout/radial2"/>
    <dgm:cxn modelId="{423016DC-7C6E-41A9-A23F-5E6AEDDE7F87}" type="presOf" srcId="{CE00D8ED-8B74-4A4C-8ED9-EDCD70262F07}" destId="{3B770884-1192-4909-A3F6-D3562B66B980}" srcOrd="0" destOrd="0" presId="urn:microsoft.com/office/officeart/2005/8/layout/radial2"/>
    <dgm:cxn modelId="{A6AD267D-A7C8-460F-9F1D-F9214303D497}" srcId="{3E73499A-B198-4649-996A-95DF41658D48}" destId="{9C5A7C38-6A0A-4E90-80E5-0C648F15E09B}" srcOrd="0" destOrd="0" parTransId="{00B465C0-74E1-4245-9474-C880338A7020}" sibTransId="{583984D2-CED4-43C5-8B0D-2F2B4FCA7584}"/>
    <dgm:cxn modelId="{F7436CDC-7402-48B3-BB89-AC805FC7F1FC}" type="presOf" srcId="{184BDDD0-81D8-41B3-A189-E3D94C2799B2}" destId="{06161F64-FD8C-4839-8AD0-1EE62092EC5E}" srcOrd="0" destOrd="0" presId="urn:microsoft.com/office/officeart/2005/8/layout/radial2"/>
    <dgm:cxn modelId="{292EFE17-E690-4DB8-8761-95B4D5B7966B}" type="presOf" srcId="{CE9D95D3-D962-4030-91BE-529EE8B65E21}" destId="{5FA1FB41-FE8D-44BE-AD2C-E1CFF50BA050}" srcOrd="0" destOrd="0" presId="urn:microsoft.com/office/officeart/2005/8/layout/radial2"/>
    <dgm:cxn modelId="{0D16AE7A-FF71-413A-9BD1-C8919E6468C8}" srcId="{CE9D95D3-D962-4030-91BE-529EE8B65E21}" destId="{8FC3C20B-4CD0-4495-9D5D-22723C7875C8}" srcOrd="0" destOrd="0" parTransId="{B98858E5-D14C-44C6-A735-006691D05F5C}" sibTransId="{E3B4EE2F-6682-4006-B71C-948DD4E6B497}"/>
    <dgm:cxn modelId="{C1B62082-1F5E-468D-8C6D-ACA5BDB67996}" type="presOf" srcId="{31EA9618-C041-48CF-97EF-B3A6994A9C7D}" destId="{CF73824D-4F5A-4AB8-9E9F-5205854C4046}" srcOrd="0" destOrd="0" presId="urn:microsoft.com/office/officeart/2005/8/layout/radial2"/>
    <dgm:cxn modelId="{7E3897A5-3B4C-4CED-A166-BF0566B4A821}" srcId="{31EA9618-C041-48CF-97EF-B3A6994A9C7D}" destId="{54C3FCFC-3E18-4642-8E7A-A3C99CF0EB18}" srcOrd="0" destOrd="0" parTransId="{C8A1800B-7D2B-4B9B-9B40-D9A36D15812A}" sibTransId="{5F6559DE-B683-4395-8B03-AEF23CD55CF6}"/>
    <dgm:cxn modelId="{192EB468-1934-4707-BBA3-BDBEB2FCDCA5}" type="presOf" srcId="{9C5A7C38-6A0A-4E90-80E5-0C648F15E09B}" destId="{201BC4E6-F2AE-4A8C-BB76-BF62FB324416}" srcOrd="0" destOrd="0" presId="urn:microsoft.com/office/officeart/2005/8/layout/radial2"/>
    <dgm:cxn modelId="{09276BF5-5AC6-47E4-9C0C-AEE2514A169B}" type="presOf" srcId="{54C3FCFC-3E18-4642-8E7A-A3C99CF0EB18}" destId="{852AE3DF-ACEA-4F7B-AEAD-E7CFDBE190C1}" srcOrd="0" destOrd="0" presId="urn:microsoft.com/office/officeart/2005/8/layout/radial2"/>
    <dgm:cxn modelId="{0E6E9834-55B1-4BBE-BBBB-8577D8F45077}" srcId="{CE9D95D3-D962-4030-91BE-529EE8B65E21}" destId="{3E73499A-B198-4649-996A-95DF41658D48}" srcOrd="1" destOrd="0" parTransId="{184BDDD0-81D8-41B3-A189-E3D94C2799B2}" sibTransId="{1D79DD12-6F4D-4EB9-9A8E-B1E5716B907A}"/>
    <dgm:cxn modelId="{4B2234D7-636A-432C-A975-9FB6B9EC4FA6}" type="presOf" srcId="{1C070403-2ABD-4853-A979-D1E325B308F4}" destId="{05069261-7F6E-4142-8F1F-9D29B6B8D551}" srcOrd="0" destOrd="0" presId="urn:microsoft.com/office/officeart/2005/8/layout/radial2"/>
    <dgm:cxn modelId="{F8258DAF-DD1F-46AA-9776-2C3390B6E286}" srcId="{CE9D95D3-D962-4030-91BE-529EE8B65E21}" destId="{31EA9618-C041-48CF-97EF-B3A6994A9C7D}" srcOrd="2" destOrd="0" parTransId="{CE00D8ED-8B74-4A4C-8ED9-EDCD70262F07}" sibTransId="{03D0560C-3241-4C06-9BB9-B28A43C972DB}"/>
    <dgm:cxn modelId="{A573B3DD-71B6-41C2-A6B9-AD49DF26CD0E}" type="presOf" srcId="{3E73499A-B198-4649-996A-95DF41658D48}" destId="{EA21B01F-EBA8-4A4E-9094-7EA31EB72ABF}" srcOrd="0" destOrd="0" presId="urn:microsoft.com/office/officeart/2005/8/layout/radial2"/>
    <dgm:cxn modelId="{7B26CA46-B11D-4AD9-A3EE-AC84C953F0B1}" type="presParOf" srcId="{5FA1FB41-FE8D-44BE-AD2C-E1CFF50BA050}" destId="{4101A4A7-E539-466A-BBCC-FC43D8F1C8A0}" srcOrd="0" destOrd="0" presId="urn:microsoft.com/office/officeart/2005/8/layout/radial2"/>
    <dgm:cxn modelId="{E09F3025-CFF0-4E6A-8393-2A04803265BA}" type="presParOf" srcId="{4101A4A7-E539-466A-BBCC-FC43D8F1C8A0}" destId="{24226670-6B77-4FEC-A2AF-C443F6670C8C}" srcOrd="0" destOrd="0" presId="urn:microsoft.com/office/officeart/2005/8/layout/radial2"/>
    <dgm:cxn modelId="{2C5C7924-048C-4F06-BCB8-CC9A2436D4AF}" type="presParOf" srcId="{24226670-6B77-4FEC-A2AF-C443F6670C8C}" destId="{4A0DC329-DFBC-4C48-97A0-6CE803F7FD66}" srcOrd="0" destOrd="0" presId="urn:microsoft.com/office/officeart/2005/8/layout/radial2"/>
    <dgm:cxn modelId="{72CDF9F3-C317-4321-9295-CEC1FCDFBFEC}" type="presParOf" srcId="{24226670-6B77-4FEC-A2AF-C443F6670C8C}" destId="{16C649CF-3AE1-4F8D-B451-14B8903AE0CB}" srcOrd="1" destOrd="0" presId="urn:microsoft.com/office/officeart/2005/8/layout/radial2"/>
    <dgm:cxn modelId="{19C74EED-E7C7-4E6D-87B1-EAFC15DEE541}" type="presParOf" srcId="{4101A4A7-E539-466A-BBCC-FC43D8F1C8A0}" destId="{AC55B5A7-B44D-4EB3-AE9B-8F88396395D9}" srcOrd="1" destOrd="0" presId="urn:microsoft.com/office/officeart/2005/8/layout/radial2"/>
    <dgm:cxn modelId="{12D7D20F-85C4-40F6-BAE5-66D082AE372F}" type="presParOf" srcId="{4101A4A7-E539-466A-BBCC-FC43D8F1C8A0}" destId="{2B597D95-CDFF-4DA6-9C76-648B2D20BE91}" srcOrd="2" destOrd="0" presId="urn:microsoft.com/office/officeart/2005/8/layout/radial2"/>
    <dgm:cxn modelId="{68D6E30C-906A-4ECA-8A23-60784EFB7A8D}" type="presParOf" srcId="{2B597D95-CDFF-4DA6-9C76-648B2D20BE91}" destId="{D325949B-5ABB-40AE-9754-0FD228F4F176}" srcOrd="0" destOrd="0" presId="urn:microsoft.com/office/officeart/2005/8/layout/radial2"/>
    <dgm:cxn modelId="{F48D4F06-FABA-442E-9325-5F20EE71C55D}" type="presParOf" srcId="{2B597D95-CDFF-4DA6-9C76-648B2D20BE91}" destId="{05069261-7F6E-4142-8F1F-9D29B6B8D551}" srcOrd="1" destOrd="0" presId="urn:microsoft.com/office/officeart/2005/8/layout/radial2"/>
    <dgm:cxn modelId="{2A73F4A9-2724-4E6B-A67A-4F0D1CC3D7AC}" type="presParOf" srcId="{4101A4A7-E539-466A-BBCC-FC43D8F1C8A0}" destId="{06161F64-FD8C-4839-8AD0-1EE62092EC5E}" srcOrd="3" destOrd="0" presId="urn:microsoft.com/office/officeart/2005/8/layout/radial2"/>
    <dgm:cxn modelId="{2CC49B93-56A5-4039-A61E-0363D60166BC}" type="presParOf" srcId="{4101A4A7-E539-466A-BBCC-FC43D8F1C8A0}" destId="{57ED1011-0003-48E7-A5D9-206C9E4735FA}" srcOrd="4" destOrd="0" presId="urn:microsoft.com/office/officeart/2005/8/layout/radial2"/>
    <dgm:cxn modelId="{90B06B7B-1072-4E06-A076-54A910BCAF36}" type="presParOf" srcId="{57ED1011-0003-48E7-A5D9-206C9E4735FA}" destId="{EA21B01F-EBA8-4A4E-9094-7EA31EB72ABF}" srcOrd="0" destOrd="0" presId="urn:microsoft.com/office/officeart/2005/8/layout/radial2"/>
    <dgm:cxn modelId="{EFA6F414-F33D-4D1F-AF31-F7E42E5C8B2A}" type="presParOf" srcId="{57ED1011-0003-48E7-A5D9-206C9E4735FA}" destId="{201BC4E6-F2AE-4A8C-BB76-BF62FB324416}" srcOrd="1" destOrd="0" presId="urn:microsoft.com/office/officeart/2005/8/layout/radial2"/>
    <dgm:cxn modelId="{804EE30E-DA13-4922-9962-13FA55D4A2E8}" type="presParOf" srcId="{4101A4A7-E539-466A-BBCC-FC43D8F1C8A0}" destId="{3B770884-1192-4909-A3F6-D3562B66B980}" srcOrd="5" destOrd="0" presId="urn:microsoft.com/office/officeart/2005/8/layout/radial2"/>
    <dgm:cxn modelId="{6C378942-1BD0-4C2C-B850-8EFC083619E7}" type="presParOf" srcId="{4101A4A7-E539-466A-BBCC-FC43D8F1C8A0}" destId="{833454F6-66E7-4AB3-992C-D7089A7CA24D}" srcOrd="6" destOrd="0" presId="urn:microsoft.com/office/officeart/2005/8/layout/radial2"/>
    <dgm:cxn modelId="{125EAC1F-D0D6-4BDD-95E2-5996C72C921E}" type="presParOf" srcId="{833454F6-66E7-4AB3-992C-D7089A7CA24D}" destId="{CF73824D-4F5A-4AB8-9E9F-5205854C4046}" srcOrd="0" destOrd="0" presId="urn:microsoft.com/office/officeart/2005/8/layout/radial2"/>
    <dgm:cxn modelId="{48BCC165-ADAF-454E-B277-05AECAE90923}" type="presParOf" srcId="{833454F6-66E7-4AB3-992C-D7089A7CA24D}" destId="{852AE3DF-ACEA-4F7B-AEAD-E7CFDBE190C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75B6C-B048-4D9E-81E9-0DD32E37FBDF}">
      <dsp:nvSpPr>
        <dsp:cNvPr id="0" name=""/>
        <dsp:cNvSpPr/>
      </dsp:nvSpPr>
      <dsp:spPr>
        <a:xfrm>
          <a:off x="6504289" y="764954"/>
          <a:ext cx="1751923" cy="191430"/>
        </a:xfrm>
        <a:custGeom>
          <a:avLst/>
          <a:gdLst/>
          <a:ahLst/>
          <a:cxnLst/>
          <a:rect l="0" t="0" r="0" b="0"/>
          <a:pathLst>
            <a:path>
              <a:moveTo>
                <a:pt x="0" y="0"/>
              </a:moveTo>
              <a:lnTo>
                <a:pt x="0" y="95715"/>
              </a:lnTo>
              <a:lnTo>
                <a:pt x="1751923" y="95715"/>
              </a:lnTo>
              <a:lnTo>
                <a:pt x="1751923" y="191430"/>
              </a:lnTo>
            </a:path>
          </a:pathLst>
        </a:custGeom>
        <a:noFill/>
        <a:ln w="25400" cap="flat" cmpd="sng" algn="ctr">
          <a:solidFill>
            <a:schemeClr val="tx1">
              <a:lumMod val="50000"/>
            </a:schemeClr>
          </a:solidFill>
          <a:prstDash val="solid"/>
        </a:ln>
        <a:effectLst/>
      </dsp:spPr>
      <dsp:style>
        <a:lnRef idx="2">
          <a:scrgbClr r="0" g="0" b="0"/>
        </a:lnRef>
        <a:fillRef idx="0">
          <a:scrgbClr r="0" g="0" b="0"/>
        </a:fillRef>
        <a:effectRef idx="0">
          <a:scrgbClr r="0" g="0" b="0"/>
        </a:effectRef>
        <a:fontRef idx="minor"/>
      </dsp:style>
    </dsp:sp>
    <dsp:sp modelId="{F0DB7923-DCD8-4922-AE87-2F78558199CC}">
      <dsp:nvSpPr>
        <dsp:cNvPr id="0" name=""/>
        <dsp:cNvSpPr/>
      </dsp:nvSpPr>
      <dsp:spPr>
        <a:xfrm>
          <a:off x="6458569" y="764954"/>
          <a:ext cx="91440" cy="191430"/>
        </a:xfrm>
        <a:custGeom>
          <a:avLst/>
          <a:gdLst/>
          <a:ahLst/>
          <a:cxnLst/>
          <a:rect l="0" t="0" r="0" b="0"/>
          <a:pathLst>
            <a:path>
              <a:moveTo>
                <a:pt x="45720" y="0"/>
              </a:moveTo>
              <a:lnTo>
                <a:pt x="45720" y="191430"/>
              </a:lnTo>
            </a:path>
          </a:pathLst>
        </a:custGeom>
        <a:noFill/>
        <a:ln w="25400" cap="flat" cmpd="sng" algn="ctr">
          <a:solidFill>
            <a:schemeClr val="tx1">
              <a:lumMod val="50000"/>
            </a:schemeClr>
          </a:solidFill>
          <a:prstDash val="solid"/>
        </a:ln>
        <a:effectLst/>
      </dsp:spPr>
      <dsp:style>
        <a:lnRef idx="2">
          <a:scrgbClr r="0" g="0" b="0"/>
        </a:lnRef>
        <a:fillRef idx="0">
          <a:scrgbClr r="0" g="0" b="0"/>
        </a:fillRef>
        <a:effectRef idx="0">
          <a:scrgbClr r="0" g="0" b="0"/>
        </a:effectRef>
        <a:fontRef idx="minor"/>
      </dsp:style>
    </dsp:sp>
    <dsp:sp modelId="{CFEE76A6-4B74-46CD-A621-9E807093E931}">
      <dsp:nvSpPr>
        <dsp:cNvPr id="0" name=""/>
        <dsp:cNvSpPr/>
      </dsp:nvSpPr>
      <dsp:spPr>
        <a:xfrm>
          <a:off x="6756054" y="2708317"/>
          <a:ext cx="234073" cy="2352403"/>
        </a:xfrm>
        <a:custGeom>
          <a:avLst/>
          <a:gdLst/>
          <a:ahLst/>
          <a:cxnLst/>
          <a:rect l="0" t="0" r="0" b="0"/>
          <a:pathLst>
            <a:path>
              <a:moveTo>
                <a:pt x="0" y="0"/>
              </a:moveTo>
              <a:lnTo>
                <a:pt x="0" y="2352403"/>
              </a:lnTo>
              <a:lnTo>
                <a:pt x="234073" y="2352403"/>
              </a:lnTo>
            </a:path>
          </a:pathLst>
        </a:custGeom>
        <a:noFill/>
        <a:ln w="25400" cap="flat" cmpd="sng" algn="ctr">
          <a:solidFill>
            <a:schemeClr val="tx1">
              <a:lumMod val="50000"/>
            </a:schemeClr>
          </a:solidFill>
          <a:prstDash val="solid"/>
        </a:ln>
        <a:effectLst/>
      </dsp:spPr>
      <dsp:style>
        <a:lnRef idx="2">
          <a:scrgbClr r="0" g="0" b="0"/>
        </a:lnRef>
        <a:fillRef idx="0">
          <a:scrgbClr r="0" g="0" b="0"/>
        </a:fillRef>
        <a:effectRef idx="0">
          <a:scrgbClr r="0" g="0" b="0"/>
        </a:effectRef>
        <a:fontRef idx="minor"/>
      </dsp:style>
    </dsp:sp>
    <dsp:sp modelId="{7103F7E8-DDF9-4176-95E2-AD602D6C9A3D}">
      <dsp:nvSpPr>
        <dsp:cNvPr id="0" name=""/>
        <dsp:cNvSpPr/>
      </dsp:nvSpPr>
      <dsp:spPr>
        <a:xfrm>
          <a:off x="6756054" y="2708317"/>
          <a:ext cx="234073" cy="1656338"/>
        </a:xfrm>
        <a:custGeom>
          <a:avLst/>
          <a:gdLst/>
          <a:ahLst/>
          <a:cxnLst/>
          <a:rect l="0" t="0" r="0" b="0"/>
          <a:pathLst>
            <a:path>
              <a:moveTo>
                <a:pt x="0" y="0"/>
              </a:moveTo>
              <a:lnTo>
                <a:pt x="0" y="1656338"/>
              </a:lnTo>
              <a:lnTo>
                <a:pt x="234073" y="1656338"/>
              </a:lnTo>
            </a:path>
          </a:pathLst>
        </a:custGeom>
        <a:noFill/>
        <a:ln w="25400" cap="flat" cmpd="sng" algn="ctr">
          <a:solidFill>
            <a:schemeClr val="tx1">
              <a:lumMod val="50000"/>
            </a:schemeClr>
          </a:solidFill>
          <a:prstDash val="solid"/>
        </a:ln>
        <a:effectLst/>
      </dsp:spPr>
      <dsp:style>
        <a:lnRef idx="2">
          <a:scrgbClr r="0" g="0" b="0"/>
        </a:lnRef>
        <a:fillRef idx="0">
          <a:scrgbClr r="0" g="0" b="0"/>
        </a:fillRef>
        <a:effectRef idx="0">
          <a:scrgbClr r="0" g="0" b="0"/>
        </a:effectRef>
        <a:fontRef idx="minor"/>
      </dsp:style>
    </dsp:sp>
    <dsp:sp modelId="{DF785B40-9B32-420C-9ACD-5C7E119BE0C6}">
      <dsp:nvSpPr>
        <dsp:cNvPr id="0" name=""/>
        <dsp:cNvSpPr/>
      </dsp:nvSpPr>
      <dsp:spPr>
        <a:xfrm>
          <a:off x="6756054" y="2708317"/>
          <a:ext cx="234073" cy="1007191"/>
        </a:xfrm>
        <a:custGeom>
          <a:avLst/>
          <a:gdLst/>
          <a:ahLst/>
          <a:cxnLst/>
          <a:rect l="0" t="0" r="0" b="0"/>
          <a:pathLst>
            <a:path>
              <a:moveTo>
                <a:pt x="0" y="0"/>
              </a:moveTo>
              <a:lnTo>
                <a:pt x="0" y="1007191"/>
              </a:lnTo>
              <a:lnTo>
                <a:pt x="234073" y="1007191"/>
              </a:lnTo>
            </a:path>
          </a:pathLst>
        </a:custGeom>
        <a:noFill/>
        <a:ln w="25400" cap="flat" cmpd="sng" algn="ctr">
          <a:solidFill>
            <a:schemeClr val="tx1">
              <a:lumMod val="50000"/>
            </a:schemeClr>
          </a:solidFill>
          <a:prstDash val="solid"/>
        </a:ln>
        <a:effectLst/>
      </dsp:spPr>
      <dsp:style>
        <a:lnRef idx="2">
          <a:scrgbClr r="0" g="0" b="0"/>
        </a:lnRef>
        <a:fillRef idx="0">
          <a:scrgbClr r="0" g="0" b="0"/>
        </a:fillRef>
        <a:effectRef idx="0">
          <a:scrgbClr r="0" g="0" b="0"/>
        </a:effectRef>
        <a:fontRef idx="minor"/>
      </dsp:style>
    </dsp:sp>
    <dsp:sp modelId="{52B30D53-A56E-49C1-BD31-EBE02EE52D0F}">
      <dsp:nvSpPr>
        <dsp:cNvPr id="0" name=""/>
        <dsp:cNvSpPr/>
      </dsp:nvSpPr>
      <dsp:spPr>
        <a:xfrm>
          <a:off x="6756054" y="2708317"/>
          <a:ext cx="234073" cy="415063"/>
        </a:xfrm>
        <a:custGeom>
          <a:avLst/>
          <a:gdLst/>
          <a:ahLst/>
          <a:cxnLst/>
          <a:rect l="0" t="0" r="0" b="0"/>
          <a:pathLst>
            <a:path>
              <a:moveTo>
                <a:pt x="0" y="0"/>
              </a:moveTo>
              <a:lnTo>
                <a:pt x="0" y="415063"/>
              </a:lnTo>
              <a:lnTo>
                <a:pt x="234073" y="415063"/>
              </a:lnTo>
            </a:path>
          </a:pathLst>
        </a:custGeom>
        <a:noFill/>
        <a:ln w="25400" cap="flat" cmpd="sng" algn="ctr">
          <a:solidFill>
            <a:schemeClr val="tx1">
              <a:lumMod val="50000"/>
            </a:schemeClr>
          </a:solidFill>
          <a:prstDash val="solid"/>
        </a:ln>
        <a:effectLst/>
      </dsp:spPr>
      <dsp:style>
        <a:lnRef idx="2">
          <a:scrgbClr r="0" g="0" b="0"/>
        </a:lnRef>
        <a:fillRef idx="0">
          <a:scrgbClr r="0" g="0" b="0"/>
        </a:fillRef>
        <a:effectRef idx="0">
          <a:scrgbClr r="0" g="0" b="0"/>
        </a:effectRef>
        <a:fontRef idx="minor"/>
      </dsp:style>
    </dsp:sp>
    <dsp:sp modelId="{5EE11990-A963-4F35-8E86-787E5EC4C9DA}">
      <dsp:nvSpPr>
        <dsp:cNvPr id="0" name=""/>
        <dsp:cNvSpPr/>
      </dsp:nvSpPr>
      <dsp:spPr>
        <a:xfrm>
          <a:off x="4752366" y="1736635"/>
          <a:ext cx="2627885" cy="191430"/>
        </a:xfrm>
        <a:custGeom>
          <a:avLst/>
          <a:gdLst/>
          <a:ahLst/>
          <a:cxnLst/>
          <a:rect l="0" t="0" r="0" b="0"/>
          <a:pathLst>
            <a:path>
              <a:moveTo>
                <a:pt x="0" y="0"/>
              </a:moveTo>
              <a:lnTo>
                <a:pt x="0" y="95715"/>
              </a:lnTo>
              <a:lnTo>
                <a:pt x="2627885" y="95715"/>
              </a:lnTo>
              <a:lnTo>
                <a:pt x="2627885" y="191430"/>
              </a:lnTo>
            </a:path>
          </a:pathLst>
        </a:custGeom>
        <a:noFill/>
        <a:ln w="25400" cap="flat" cmpd="sng" algn="ctr">
          <a:solidFill>
            <a:schemeClr val="tx1">
              <a:lumMod val="50000"/>
            </a:schemeClr>
          </a:solidFill>
          <a:prstDash val="solid"/>
        </a:ln>
        <a:effectLst/>
      </dsp:spPr>
      <dsp:style>
        <a:lnRef idx="2">
          <a:scrgbClr r="0" g="0" b="0"/>
        </a:lnRef>
        <a:fillRef idx="0">
          <a:scrgbClr r="0" g="0" b="0"/>
        </a:fillRef>
        <a:effectRef idx="0">
          <a:scrgbClr r="0" g="0" b="0"/>
        </a:effectRef>
        <a:fontRef idx="minor"/>
      </dsp:style>
    </dsp:sp>
    <dsp:sp modelId="{9558957B-8761-4F9F-83FF-A4B535E5E0B5}">
      <dsp:nvSpPr>
        <dsp:cNvPr id="0" name=""/>
        <dsp:cNvSpPr/>
      </dsp:nvSpPr>
      <dsp:spPr>
        <a:xfrm>
          <a:off x="4752366" y="1736635"/>
          <a:ext cx="875961" cy="191430"/>
        </a:xfrm>
        <a:custGeom>
          <a:avLst/>
          <a:gdLst/>
          <a:ahLst/>
          <a:cxnLst/>
          <a:rect l="0" t="0" r="0" b="0"/>
          <a:pathLst>
            <a:path>
              <a:moveTo>
                <a:pt x="0" y="0"/>
              </a:moveTo>
              <a:lnTo>
                <a:pt x="0" y="95715"/>
              </a:lnTo>
              <a:lnTo>
                <a:pt x="875961" y="95715"/>
              </a:lnTo>
              <a:lnTo>
                <a:pt x="875961" y="191430"/>
              </a:lnTo>
            </a:path>
          </a:pathLst>
        </a:custGeom>
        <a:noFill/>
        <a:ln w="25400" cap="flat" cmpd="sng" algn="ctr">
          <a:solidFill>
            <a:schemeClr val="tx1">
              <a:lumMod val="50000"/>
            </a:schemeClr>
          </a:solidFill>
          <a:prstDash val="solid"/>
        </a:ln>
        <a:effectLst/>
      </dsp:spPr>
      <dsp:style>
        <a:lnRef idx="2">
          <a:scrgbClr r="0" g="0" b="0"/>
        </a:lnRef>
        <a:fillRef idx="0">
          <a:scrgbClr r="0" g="0" b="0"/>
        </a:fillRef>
        <a:effectRef idx="0">
          <a:scrgbClr r="0" g="0" b="0"/>
        </a:effectRef>
        <a:fontRef idx="minor"/>
      </dsp:style>
    </dsp:sp>
    <dsp:sp modelId="{2EC620B3-1737-4D59-8948-C9B78DB2FA8F}">
      <dsp:nvSpPr>
        <dsp:cNvPr id="0" name=""/>
        <dsp:cNvSpPr/>
      </dsp:nvSpPr>
      <dsp:spPr>
        <a:xfrm>
          <a:off x="3876404" y="1736635"/>
          <a:ext cx="875961" cy="191430"/>
        </a:xfrm>
        <a:custGeom>
          <a:avLst/>
          <a:gdLst/>
          <a:ahLst/>
          <a:cxnLst/>
          <a:rect l="0" t="0" r="0" b="0"/>
          <a:pathLst>
            <a:path>
              <a:moveTo>
                <a:pt x="875961" y="0"/>
              </a:moveTo>
              <a:lnTo>
                <a:pt x="875961" y="95715"/>
              </a:lnTo>
              <a:lnTo>
                <a:pt x="0" y="95715"/>
              </a:lnTo>
              <a:lnTo>
                <a:pt x="0" y="191430"/>
              </a:lnTo>
            </a:path>
          </a:pathLst>
        </a:custGeom>
        <a:noFill/>
        <a:ln w="25400" cap="flat" cmpd="sng" algn="ctr">
          <a:solidFill>
            <a:schemeClr val="tx1">
              <a:lumMod val="50000"/>
            </a:schemeClr>
          </a:solidFill>
          <a:prstDash val="solid"/>
        </a:ln>
        <a:effectLst/>
      </dsp:spPr>
      <dsp:style>
        <a:lnRef idx="2">
          <a:scrgbClr r="0" g="0" b="0"/>
        </a:lnRef>
        <a:fillRef idx="0">
          <a:scrgbClr r="0" g="0" b="0"/>
        </a:fillRef>
        <a:effectRef idx="0">
          <a:scrgbClr r="0" g="0" b="0"/>
        </a:effectRef>
        <a:fontRef idx="minor"/>
      </dsp:style>
    </dsp:sp>
    <dsp:sp modelId="{1654B046-C53A-4134-9984-725718819FFB}">
      <dsp:nvSpPr>
        <dsp:cNvPr id="0" name=""/>
        <dsp:cNvSpPr/>
      </dsp:nvSpPr>
      <dsp:spPr>
        <a:xfrm>
          <a:off x="2124481" y="1736635"/>
          <a:ext cx="2627885" cy="191430"/>
        </a:xfrm>
        <a:custGeom>
          <a:avLst/>
          <a:gdLst/>
          <a:ahLst/>
          <a:cxnLst/>
          <a:rect l="0" t="0" r="0" b="0"/>
          <a:pathLst>
            <a:path>
              <a:moveTo>
                <a:pt x="2627885" y="0"/>
              </a:moveTo>
              <a:lnTo>
                <a:pt x="2627885" y="95715"/>
              </a:lnTo>
              <a:lnTo>
                <a:pt x="0" y="95715"/>
              </a:lnTo>
              <a:lnTo>
                <a:pt x="0" y="191430"/>
              </a:lnTo>
            </a:path>
          </a:pathLst>
        </a:custGeom>
        <a:noFill/>
        <a:ln w="25400" cap="flat" cmpd="sng" algn="ctr">
          <a:solidFill>
            <a:schemeClr val="tx1">
              <a:lumMod val="50000"/>
            </a:schemeClr>
          </a:solidFill>
          <a:prstDash val="solid"/>
        </a:ln>
        <a:effectLst/>
      </dsp:spPr>
      <dsp:style>
        <a:lnRef idx="2">
          <a:scrgbClr r="0" g="0" b="0"/>
        </a:lnRef>
        <a:fillRef idx="0">
          <a:scrgbClr r="0" g="0" b="0"/>
        </a:fillRef>
        <a:effectRef idx="0">
          <a:scrgbClr r="0" g="0" b="0"/>
        </a:effectRef>
        <a:fontRef idx="minor"/>
      </dsp:style>
    </dsp:sp>
    <dsp:sp modelId="{D94F2373-A01D-4DD8-8D20-78B663490F3C}">
      <dsp:nvSpPr>
        <dsp:cNvPr id="0" name=""/>
        <dsp:cNvSpPr/>
      </dsp:nvSpPr>
      <dsp:spPr>
        <a:xfrm>
          <a:off x="4752366" y="764954"/>
          <a:ext cx="1751923" cy="191430"/>
        </a:xfrm>
        <a:custGeom>
          <a:avLst/>
          <a:gdLst/>
          <a:ahLst/>
          <a:cxnLst/>
          <a:rect l="0" t="0" r="0" b="0"/>
          <a:pathLst>
            <a:path>
              <a:moveTo>
                <a:pt x="1751923" y="0"/>
              </a:moveTo>
              <a:lnTo>
                <a:pt x="1751923" y="95715"/>
              </a:lnTo>
              <a:lnTo>
                <a:pt x="0" y="95715"/>
              </a:lnTo>
              <a:lnTo>
                <a:pt x="0" y="191430"/>
              </a:lnTo>
            </a:path>
          </a:pathLst>
        </a:custGeom>
        <a:noFill/>
        <a:ln w="25400" cap="flat" cmpd="sng" algn="ctr">
          <a:solidFill>
            <a:schemeClr val="tx1">
              <a:lumMod val="50000"/>
            </a:schemeClr>
          </a:solidFill>
          <a:prstDash val="solid"/>
        </a:ln>
        <a:effectLst/>
      </dsp:spPr>
      <dsp:style>
        <a:lnRef idx="2">
          <a:scrgbClr r="0" g="0" b="0"/>
        </a:lnRef>
        <a:fillRef idx="0">
          <a:scrgbClr r="0" g="0" b="0"/>
        </a:fillRef>
        <a:effectRef idx="0">
          <a:scrgbClr r="0" g="0" b="0"/>
        </a:effectRef>
        <a:fontRef idx="minor"/>
      </dsp:style>
    </dsp:sp>
    <dsp:sp modelId="{725C076F-3550-498C-80AF-1E4DB9F9FDA1}">
      <dsp:nvSpPr>
        <dsp:cNvPr id="0" name=""/>
        <dsp:cNvSpPr/>
      </dsp:nvSpPr>
      <dsp:spPr>
        <a:xfrm>
          <a:off x="5264505" y="974"/>
          <a:ext cx="2479567" cy="763979"/>
        </a:xfrm>
        <a:prstGeom prst="roundRect">
          <a:avLst/>
        </a:prstGeom>
        <a:solidFill>
          <a:schemeClr val="accent5">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Bus Transit Route Capacity</a:t>
          </a:r>
          <a:endParaRPr lang="en-US" sz="1800" kern="1200" dirty="0"/>
        </a:p>
      </dsp:txBody>
      <dsp:txXfrm>
        <a:off x="5301799" y="38268"/>
        <a:ext cx="2404979" cy="689391"/>
      </dsp:txXfrm>
    </dsp:sp>
    <dsp:sp modelId="{EE2307CC-43DB-4DBB-93C9-C077CF78B709}">
      <dsp:nvSpPr>
        <dsp:cNvPr id="0" name=""/>
        <dsp:cNvSpPr/>
      </dsp:nvSpPr>
      <dsp:spPr>
        <a:xfrm>
          <a:off x="3972119" y="956384"/>
          <a:ext cx="1560493" cy="780251"/>
        </a:xfrm>
        <a:prstGeom prst="roundRect">
          <a:avLst/>
        </a:prstGeom>
        <a:solidFill>
          <a:schemeClr val="accent5">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Bus Loading Area</a:t>
          </a:r>
        </a:p>
      </dsp:txBody>
      <dsp:txXfrm>
        <a:off x="4010208" y="994473"/>
        <a:ext cx="1484315" cy="704073"/>
      </dsp:txXfrm>
    </dsp:sp>
    <dsp:sp modelId="{7E18CDFA-0290-472F-9DEE-D72A5231EBA5}">
      <dsp:nvSpPr>
        <dsp:cNvPr id="0" name=""/>
        <dsp:cNvSpPr/>
      </dsp:nvSpPr>
      <dsp:spPr>
        <a:xfrm>
          <a:off x="1344234" y="1928066"/>
          <a:ext cx="1560493" cy="780251"/>
        </a:xfrm>
        <a:prstGeom prst="roundRect">
          <a:avLst/>
        </a:prstGeom>
        <a:solidFill>
          <a:schemeClr val="accent3">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Clearance Time</a:t>
          </a:r>
        </a:p>
      </dsp:txBody>
      <dsp:txXfrm>
        <a:off x="1382323" y="1966155"/>
        <a:ext cx="1484315" cy="704073"/>
      </dsp:txXfrm>
    </dsp:sp>
    <dsp:sp modelId="{223A3BD5-192F-468B-8C39-E30B734FD17B}">
      <dsp:nvSpPr>
        <dsp:cNvPr id="0" name=""/>
        <dsp:cNvSpPr/>
      </dsp:nvSpPr>
      <dsp:spPr>
        <a:xfrm>
          <a:off x="3096158" y="1928066"/>
          <a:ext cx="1560493" cy="780251"/>
        </a:xfrm>
        <a:prstGeom prst="roundRect">
          <a:avLst/>
        </a:prstGeom>
        <a:solidFill>
          <a:schemeClr val="accent3">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Bus Time Variability</a:t>
          </a:r>
        </a:p>
      </dsp:txBody>
      <dsp:txXfrm>
        <a:off x="3134247" y="1966155"/>
        <a:ext cx="1484315" cy="704073"/>
      </dsp:txXfrm>
    </dsp:sp>
    <dsp:sp modelId="{881B2E98-D42B-4C6F-B0F4-27E26955A38E}">
      <dsp:nvSpPr>
        <dsp:cNvPr id="0" name=""/>
        <dsp:cNvSpPr/>
      </dsp:nvSpPr>
      <dsp:spPr>
        <a:xfrm>
          <a:off x="4848081" y="1928066"/>
          <a:ext cx="1560493" cy="780251"/>
        </a:xfrm>
        <a:prstGeom prst="roundRect">
          <a:avLst/>
        </a:prstGeom>
        <a:solidFill>
          <a:schemeClr val="accent3">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Failure Rate</a:t>
          </a:r>
        </a:p>
      </dsp:txBody>
      <dsp:txXfrm>
        <a:off x="4886170" y="1966155"/>
        <a:ext cx="1484315" cy="704073"/>
      </dsp:txXfrm>
    </dsp:sp>
    <dsp:sp modelId="{C566FAAB-A845-4250-80F3-968645FAEDDD}">
      <dsp:nvSpPr>
        <dsp:cNvPr id="0" name=""/>
        <dsp:cNvSpPr/>
      </dsp:nvSpPr>
      <dsp:spPr>
        <a:xfrm>
          <a:off x="6600004" y="1928066"/>
          <a:ext cx="1560493" cy="780251"/>
        </a:xfrm>
        <a:prstGeom prst="roundRect">
          <a:avLst/>
        </a:prstGeom>
        <a:solidFill>
          <a:schemeClr val="accent5">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Dwell Time</a:t>
          </a:r>
        </a:p>
      </dsp:txBody>
      <dsp:txXfrm>
        <a:off x="6638093" y="1966155"/>
        <a:ext cx="1484315" cy="704073"/>
      </dsp:txXfrm>
    </dsp:sp>
    <dsp:sp modelId="{68ADACBF-8374-401A-B59D-3204E2D1045A}">
      <dsp:nvSpPr>
        <dsp:cNvPr id="0" name=""/>
        <dsp:cNvSpPr/>
      </dsp:nvSpPr>
      <dsp:spPr>
        <a:xfrm>
          <a:off x="6990128" y="2899747"/>
          <a:ext cx="3857637" cy="447267"/>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t>Passenger Demand and Loading</a:t>
          </a:r>
        </a:p>
      </dsp:txBody>
      <dsp:txXfrm>
        <a:off x="6990128" y="2899747"/>
        <a:ext cx="3857637" cy="447267"/>
      </dsp:txXfrm>
    </dsp:sp>
    <dsp:sp modelId="{2DDD3A90-90D0-49C2-ADAD-4ADB51210AB6}">
      <dsp:nvSpPr>
        <dsp:cNvPr id="0" name=""/>
        <dsp:cNvSpPr/>
      </dsp:nvSpPr>
      <dsp:spPr>
        <a:xfrm>
          <a:off x="6990128" y="3538445"/>
          <a:ext cx="2029998" cy="354127"/>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t>Bus Stop Spacing</a:t>
          </a:r>
        </a:p>
      </dsp:txBody>
      <dsp:txXfrm>
        <a:off x="6990128" y="3538445"/>
        <a:ext cx="2029998" cy="354127"/>
      </dsp:txXfrm>
    </dsp:sp>
    <dsp:sp modelId="{43DFF837-040A-41AA-93A2-FE6DE6254032}">
      <dsp:nvSpPr>
        <dsp:cNvPr id="0" name=""/>
        <dsp:cNvSpPr/>
      </dsp:nvSpPr>
      <dsp:spPr>
        <a:xfrm>
          <a:off x="6990128" y="4084002"/>
          <a:ext cx="2683422" cy="561305"/>
        </a:xfrm>
        <a:prstGeom prst="roundRect">
          <a:avLst/>
        </a:prstGeom>
        <a:solidFill>
          <a:schemeClr val="accent2">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Fare Payment Procedures</a:t>
          </a:r>
        </a:p>
      </dsp:txBody>
      <dsp:txXfrm>
        <a:off x="7017529" y="4111403"/>
        <a:ext cx="2628620" cy="506503"/>
      </dsp:txXfrm>
    </dsp:sp>
    <dsp:sp modelId="{E25CE825-5CAB-4F98-9B4B-A97247C892E3}">
      <dsp:nvSpPr>
        <dsp:cNvPr id="0" name=""/>
        <dsp:cNvSpPr/>
      </dsp:nvSpPr>
      <dsp:spPr>
        <a:xfrm>
          <a:off x="6990128" y="4836738"/>
          <a:ext cx="2502439" cy="44796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t>In-vehicle Circulation</a:t>
          </a:r>
        </a:p>
      </dsp:txBody>
      <dsp:txXfrm>
        <a:off x="6990128" y="4836738"/>
        <a:ext cx="2502439" cy="447964"/>
      </dsp:txXfrm>
    </dsp:sp>
    <dsp:sp modelId="{4FB5761C-6CBF-4054-B976-FA414DED18D7}">
      <dsp:nvSpPr>
        <dsp:cNvPr id="0" name=""/>
        <dsp:cNvSpPr/>
      </dsp:nvSpPr>
      <dsp:spPr>
        <a:xfrm>
          <a:off x="5724043" y="956384"/>
          <a:ext cx="1560493" cy="780251"/>
        </a:xfrm>
        <a:prstGeom prst="roundRect">
          <a:avLst/>
        </a:prstGeom>
        <a:solidFill>
          <a:schemeClr val="accent3">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Bus Stops</a:t>
          </a:r>
          <a:endParaRPr lang="en-US" sz="1800" kern="1200" dirty="0"/>
        </a:p>
      </dsp:txBody>
      <dsp:txXfrm>
        <a:off x="5762132" y="994473"/>
        <a:ext cx="1484315" cy="704073"/>
      </dsp:txXfrm>
    </dsp:sp>
    <dsp:sp modelId="{2D08323A-B0C1-43B8-95D3-A7D48FA337DD}">
      <dsp:nvSpPr>
        <dsp:cNvPr id="0" name=""/>
        <dsp:cNvSpPr/>
      </dsp:nvSpPr>
      <dsp:spPr>
        <a:xfrm>
          <a:off x="7475966" y="956384"/>
          <a:ext cx="1560493" cy="780251"/>
        </a:xfrm>
        <a:prstGeom prst="roundRect">
          <a:avLst/>
        </a:prstGeom>
        <a:solidFill>
          <a:schemeClr val="accent3">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Bus Facilities</a:t>
          </a:r>
          <a:endParaRPr lang="en-US" sz="1800" kern="1200" dirty="0"/>
        </a:p>
      </dsp:txBody>
      <dsp:txXfrm>
        <a:off x="7514055" y="994473"/>
        <a:ext cx="1484315" cy="7040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70884-1192-4909-A3F6-D3562B66B980}">
      <dsp:nvSpPr>
        <dsp:cNvPr id="0" name=""/>
        <dsp:cNvSpPr/>
      </dsp:nvSpPr>
      <dsp:spPr>
        <a:xfrm rot="1981301">
          <a:off x="5010146" y="2585800"/>
          <a:ext cx="636129" cy="28344"/>
        </a:xfrm>
        <a:custGeom>
          <a:avLst/>
          <a:gdLst/>
          <a:ahLst/>
          <a:cxnLst/>
          <a:rect l="0" t="0" r="0" b="0"/>
          <a:pathLst>
            <a:path>
              <a:moveTo>
                <a:pt x="0" y="14172"/>
              </a:moveTo>
              <a:lnTo>
                <a:pt x="636129" y="14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161F64-FD8C-4839-8AD0-1EE62092EC5E}">
      <dsp:nvSpPr>
        <dsp:cNvPr id="0" name=""/>
        <dsp:cNvSpPr/>
      </dsp:nvSpPr>
      <dsp:spPr>
        <a:xfrm>
          <a:off x="5061525" y="1977188"/>
          <a:ext cx="2339483" cy="28344"/>
        </a:xfrm>
        <a:custGeom>
          <a:avLst/>
          <a:gdLst/>
          <a:ahLst/>
          <a:cxnLst/>
          <a:rect l="0" t="0" r="0" b="0"/>
          <a:pathLst>
            <a:path>
              <a:moveTo>
                <a:pt x="0" y="14172"/>
              </a:moveTo>
              <a:lnTo>
                <a:pt x="2339483" y="14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55B5A7-B44D-4EB3-AE9B-8F88396395D9}">
      <dsp:nvSpPr>
        <dsp:cNvPr id="0" name=""/>
        <dsp:cNvSpPr/>
      </dsp:nvSpPr>
      <dsp:spPr>
        <a:xfrm rot="19531968">
          <a:off x="5003883" y="1331642"/>
          <a:ext cx="656700" cy="28344"/>
        </a:xfrm>
        <a:custGeom>
          <a:avLst/>
          <a:gdLst/>
          <a:ahLst/>
          <a:cxnLst/>
          <a:rect l="0" t="0" r="0" b="0"/>
          <a:pathLst>
            <a:path>
              <a:moveTo>
                <a:pt x="0" y="14172"/>
              </a:moveTo>
              <a:lnTo>
                <a:pt x="656700" y="14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C649CF-3AE1-4F8D-B451-14B8903AE0CB}">
      <dsp:nvSpPr>
        <dsp:cNvPr id="0" name=""/>
        <dsp:cNvSpPr/>
      </dsp:nvSpPr>
      <dsp:spPr>
        <a:xfrm>
          <a:off x="3435064" y="1054385"/>
          <a:ext cx="1913483" cy="19134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25949B-5ABB-40AE-9754-0FD228F4F176}">
      <dsp:nvSpPr>
        <dsp:cNvPr id="0" name=""/>
        <dsp:cNvSpPr/>
      </dsp:nvSpPr>
      <dsp:spPr>
        <a:xfrm>
          <a:off x="5502168" y="261073"/>
          <a:ext cx="1148089" cy="11480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UFS Record 1</a:t>
          </a:r>
          <a:endParaRPr lang="en-US" sz="1800" kern="1200" dirty="0"/>
        </a:p>
      </dsp:txBody>
      <dsp:txXfrm>
        <a:off x="5670302" y="429207"/>
        <a:ext cx="811821" cy="811821"/>
      </dsp:txXfrm>
    </dsp:sp>
    <dsp:sp modelId="{05069261-7F6E-4142-8F1F-9D29B6B8D551}">
      <dsp:nvSpPr>
        <dsp:cNvPr id="0" name=""/>
        <dsp:cNvSpPr/>
      </dsp:nvSpPr>
      <dsp:spPr>
        <a:xfrm>
          <a:off x="6765067" y="261073"/>
          <a:ext cx="1722134" cy="114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TAP Fare payments</a:t>
          </a:r>
          <a:endParaRPr lang="en-US" sz="1800" kern="1200" dirty="0"/>
        </a:p>
      </dsp:txBody>
      <dsp:txXfrm>
        <a:off x="6765067" y="261073"/>
        <a:ext cx="1722134" cy="1148089"/>
      </dsp:txXfrm>
    </dsp:sp>
    <dsp:sp modelId="{EA21B01F-EBA8-4A4E-9094-7EA31EB72ABF}">
      <dsp:nvSpPr>
        <dsp:cNvPr id="0" name=""/>
        <dsp:cNvSpPr/>
      </dsp:nvSpPr>
      <dsp:spPr>
        <a:xfrm>
          <a:off x="7401009" y="1417315"/>
          <a:ext cx="1148089" cy="11480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UFS Record 2</a:t>
          </a:r>
          <a:endParaRPr lang="en-US" sz="1800" kern="1200" dirty="0"/>
        </a:p>
      </dsp:txBody>
      <dsp:txXfrm>
        <a:off x="7569143" y="1585449"/>
        <a:ext cx="811821" cy="811821"/>
      </dsp:txXfrm>
    </dsp:sp>
    <dsp:sp modelId="{201BC4E6-F2AE-4A8C-BB76-BF62FB324416}">
      <dsp:nvSpPr>
        <dsp:cNvPr id="0" name=""/>
        <dsp:cNvSpPr/>
      </dsp:nvSpPr>
      <dsp:spPr>
        <a:xfrm>
          <a:off x="8663908" y="1417315"/>
          <a:ext cx="1722134" cy="114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Non-TAP Fare payments</a:t>
          </a:r>
          <a:endParaRPr lang="en-US" sz="1800" kern="1200" dirty="0"/>
        </a:p>
      </dsp:txBody>
      <dsp:txXfrm>
        <a:off x="8663908" y="1417315"/>
        <a:ext cx="1722134" cy="1148089"/>
      </dsp:txXfrm>
    </dsp:sp>
    <dsp:sp modelId="{CF73824D-4F5A-4AB8-9E9F-5205854C4046}">
      <dsp:nvSpPr>
        <dsp:cNvPr id="0" name=""/>
        <dsp:cNvSpPr/>
      </dsp:nvSpPr>
      <dsp:spPr>
        <a:xfrm>
          <a:off x="5502168" y="2512089"/>
          <a:ext cx="1148089" cy="11480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UFS Record 3</a:t>
          </a:r>
          <a:endParaRPr lang="en-US" sz="1800" kern="1200" dirty="0"/>
        </a:p>
      </dsp:txBody>
      <dsp:txXfrm>
        <a:off x="5670302" y="2680223"/>
        <a:ext cx="811821" cy="811821"/>
      </dsp:txXfrm>
    </dsp:sp>
    <dsp:sp modelId="{852AE3DF-ACEA-4F7B-AEAD-E7CFDBE190C1}">
      <dsp:nvSpPr>
        <dsp:cNvPr id="0" name=""/>
        <dsp:cNvSpPr/>
      </dsp:nvSpPr>
      <dsp:spPr>
        <a:xfrm>
          <a:off x="6765067" y="2512089"/>
          <a:ext cx="1722134" cy="114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Bicycles, wheelchairs, etc.</a:t>
          </a:r>
          <a:endParaRPr lang="en-US" sz="1800" kern="1200" dirty="0"/>
        </a:p>
      </dsp:txBody>
      <dsp:txXfrm>
        <a:off x="6765067" y="2512089"/>
        <a:ext cx="1722134" cy="114808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9B0BC-81D4-4A3C-AB51-44F696CE7A86}"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E637C-841F-4354-B9E5-DA9187DCB21E}" type="slidenum">
              <a:rPr lang="en-US" smtClean="0"/>
              <a:t>‹#›</a:t>
            </a:fld>
            <a:endParaRPr lang="en-US"/>
          </a:p>
        </p:txBody>
      </p:sp>
    </p:spTree>
    <p:extLst>
      <p:ext uri="{BB962C8B-B14F-4D97-AF65-F5344CB8AC3E}">
        <p14:creationId xmlns:p14="http://schemas.microsoft.com/office/powerpoint/2010/main" val="172606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p>
          <a:p>
            <a:endParaRPr lang="en-US" dirty="0" smtClean="0"/>
          </a:p>
          <a:p>
            <a:pPr marL="171450" indent="-171450">
              <a:buFont typeface="Arial" panose="020B0604020202020204" pitchFamily="34" charset="0"/>
              <a:buChar char="•"/>
            </a:pPr>
            <a:r>
              <a:rPr lang="en-US" dirty="0" smtClean="0"/>
              <a:t>Research supported and guided by UCLA and LA Metro.</a:t>
            </a:r>
            <a:endParaRPr lang="en-US" baseline="0" dirty="0" smtClean="0"/>
          </a:p>
          <a:p>
            <a:pPr marL="171450" indent="-171450">
              <a:buFont typeface="Arial" panose="020B0604020202020204" pitchFamily="34" charset="0"/>
              <a:buChar char="•"/>
            </a:pPr>
            <a:r>
              <a:rPr lang="en-US" baseline="0" dirty="0" smtClean="0"/>
              <a:t>My attendance today has been supported by my employer Fehr &amp; Peers.</a:t>
            </a:r>
          </a:p>
          <a:p>
            <a:pPr marL="171450" indent="-171450">
              <a:buFont typeface="Arial" panose="020B0604020202020204" pitchFamily="34" charset="0"/>
              <a:buChar char="•"/>
            </a:pPr>
            <a:r>
              <a:rPr lang="en-US" baseline="0" dirty="0" smtClean="0"/>
              <a:t>Thanks to my co-authors and the standing committee on bus transit systems for sponsoring the panel</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conducted a study of the impact of smart card fare payment systems on transit bus dwell time in </a:t>
            </a:r>
            <a:r>
              <a:rPr lang="en-US" baseline="0" dirty="0" err="1" smtClean="0"/>
              <a:t>los</a:t>
            </a:r>
            <a:r>
              <a:rPr lang="en-US" baseline="0" dirty="0" smtClean="0"/>
              <a:t> </a:t>
            </a:r>
            <a:r>
              <a:rPr lang="en-US" baseline="0" dirty="0" err="1" smtClean="0"/>
              <a:t>angeles</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17BE637C-841F-4354-B9E5-DA9187DCB21E}" type="slidenum">
              <a:rPr lang="en-US" smtClean="0"/>
              <a:t>1</a:t>
            </a:fld>
            <a:endParaRPr lang="en-US"/>
          </a:p>
        </p:txBody>
      </p:sp>
    </p:spTree>
    <p:extLst>
      <p:ext uri="{BB962C8B-B14F-4D97-AF65-F5344CB8AC3E}">
        <p14:creationId xmlns:p14="http://schemas.microsoft.com/office/powerpoint/2010/main" val="2260304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in this analysis came from two on-board systems – APC and UFS. </a:t>
            </a:r>
          </a:p>
          <a:p>
            <a:r>
              <a:rPr lang="en-US" baseline="0" dirty="0" smtClean="0"/>
              <a:t>APCs are small devices that use infrared beams to detect boardings and alightings.</a:t>
            </a:r>
          </a:p>
          <a:p>
            <a:r>
              <a:rPr lang="en-US" baseline="0" dirty="0" smtClean="0"/>
              <a:t>Keep track of load factor.</a:t>
            </a:r>
          </a:p>
          <a:p>
            <a:endParaRPr lang="en-US" baseline="0" dirty="0" smtClean="0"/>
          </a:p>
          <a:p>
            <a:r>
              <a:rPr lang="en-US" baseline="0" dirty="0" smtClean="0"/>
              <a:t>UFS – </a:t>
            </a:r>
            <a:r>
              <a:rPr lang="en-US" baseline="0" dirty="0" err="1" smtClean="0"/>
              <a:t>farebox</a:t>
            </a:r>
            <a:r>
              <a:rPr lang="en-US" baseline="0" dirty="0" smtClean="0"/>
              <a:t>/operator tallies.</a:t>
            </a:r>
          </a:p>
          <a:p>
            <a:endParaRPr lang="en-US" dirty="0" smtClean="0"/>
          </a:p>
          <a:p>
            <a:r>
              <a:rPr lang="en-US" dirty="0" smtClean="0"/>
              <a:t>Metro generously provided a wealth</a:t>
            </a:r>
            <a:r>
              <a:rPr lang="en-US" baseline="0" dirty="0" smtClean="0"/>
              <a:t> of data from APC and UFS sources. </a:t>
            </a:r>
          </a:p>
          <a:p>
            <a:r>
              <a:rPr lang="en-US" baseline="0" dirty="0" smtClean="0"/>
              <a:t>Sample date range was two weeks in March</a:t>
            </a:r>
          </a:p>
          <a:p>
            <a:endParaRPr lang="en-US" dirty="0"/>
          </a:p>
        </p:txBody>
      </p:sp>
      <p:sp>
        <p:nvSpPr>
          <p:cNvPr id="4" name="Slide Number Placeholder 3"/>
          <p:cNvSpPr>
            <a:spLocks noGrp="1"/>
          </p:cNvSpPr>
          <p:nvPr>
            <p:ph type="sldNum" sz="quarter" idx="10"/>
          </p:nvPr>
        </p:nvSpPr>
        <p:spPr/>
        <p:txBody>
          <a:bodyPr/>
          <a:lstStyle/>
          <a:p>
            <a:fld id="{17BE637C-841F-4354-B9E5-DA9187DCB21E}" type="slidenum">
              <a:rPr lang="en-US" smtClean="0"/>
              <a:t>10</a:t>
            </a:fld>
            <a:endParaRPr lang="en-US"/>
          </a:p>
        </p:txBody>
      </p:sp>
    </p:spTree>
    <p:extLst>
      <p:ext uri="{BB962C8B-B14F-4D97-AF65-F5344CB8AC3E}">
        <p14:creationId xmlns:p14="http://schemas.microsoft.com/office/powerpoint/2010/main" val="3362215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Wanted to control for the type of service – local vs</a:t>
            </a:r>
            <a:r>
              <a:rPr lang="en-US" baseline="0" dirty="0" smtClean="0"/>
              <a:t> rapid. </a:t>
            </a:r>
          </a:p>
          <a:p>
            <a:r>
              <a:rPr lang="en-US" baseline="0" dirty="0" smtClean="0"/>
              <a:t>Analyzing the entire dataset provided by metro was beyond the resources available to me at the time, therefore two routes were selected. </a:t>
            </a:r>
            <a:endParaRPr lang="en-US" dirty="0"/>
          </a:p>
        </p:txBody>
      </p:sp>
      <p:sp>
        <p:nvSpPr>
          <p:cNvPr id="4" name="Slide Number Placeholder 3"/>
          <p:cNvSpPr>
            <a:spLocks noGrp="1"/>
          </p:cNvSpPr>
          <p:nvPr>
            <p:ph type="sldNum" sz="quarter" idx="10"/>
          </p:nvPr>
        </p:nvSpPr>
        <p:spPr/>
        <p:txBody>
          <a:bodyPr/>
          <a:lstStyle/>
          <a:p>
            <a:fld id="{17BE637C-841F-4354-B9E5-DA9187DCB21E}" type="slidenum">
              <a:rPr lang="en-US" smtClean="0"/>
              <a:t>11</a:t>
            </a:fld>
            <a:endParaRPr lang="en-US"/>
          </a:p>
        </p:txBody>
      </p:sp>
    </p:spTree>
    <p:extLst>
      <p:ext uri="{BB962C8B-B14F-4D97-AF65-F5344CB8AC3E}">
        <p14:creationId xmlns:p14="http://schemas.microsoft.com/office/powerpoint/2010/main" val="4191950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Wanted to control for the type of service – local vs</a:t>
            </a:r>
            <a:r>
              <a:rPr lang="en-US" baseline="0" dirty="0" smtClean="0"/>
              <a:t> rapid. Analyzing the entire dataset provided by metro was beyond the resources available to me at the time, therefore two routes were selected. </a:t>
            </a:r>
            <a:endParaRPr lang="en-US" dirty="0" smtClean="0"/>
          </a:p>
          <a:p>
            <a:endParaRPr lang="en-US" dirty="0"/>
          </a:p>
        </p:txBody>
      </p:sp>
      <p:sp>
        <p:nvSpPr>
          <p:cNvPr id="4" name="Slide Number Placeholder 3"/>
          <p:cNvSpPr>
            <a:spLocks noGrp="1"/>
          </p:cNvSpPr>
          <p:nvPr>
            <p:ph type="sldNum" sz="quarter" idx="10"/>
          </p:nvPr>
        </p:nvSpPr>
        <p:spPr/>
        <p:txBody>
          <a:bodyPr/>
          <a:lstStyle/>
          <a:p>
            <a:fld id="{17BE637C-841F-4354-B9E5-DA9187DCB21E}" type="slidenum">
              <a:rPr lang="en-US" smtClean="0"/>
              <a:t>12</a:t>
            </a:fld>
            <a:endParaRPr lang="en-US"/>
          </a:p>
        </p:txBody>
      </p:sp>
    </p:spTree>
    <p:extLst>
      <p:ext uri="{BB962C8B-B14F-4D97-AF65-F5344CB8AC3E}">
        <p14:creationId xmlns:p14="http://schemas.microsoft.com/office/powerpoint/2010/main" val="2383585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step in the methodology was to create a dataset that could describe dwell time in relation to fare payment data. </a:t>
            </a:r>
          </a:p>
          <a:p>
            <a:endParaRPr lang="en-US" dirty="0" smtClean="0"/>
          </a:p>
          <a:p>
            <a:r>
              <a:rPr lang="en-US" baseline="0" dirty="0" smtClean="0"/>
              <a:t>Main hurdle: there was no shared index between the UFS and APC systems.</a:t>
            </a:r>
          </a:p>
          <a:p>
            <a:endParaRPr lang="en-US" baseline="0" dirty="0" smtClean="0"/>
          </a:p>
          <a:p>
            <a:r>
              <a:rPr lang="en-US" baseline="0" dirty="0" smtClean="0"/>
              <a:t>Therefore we created a many-to-one relationship between APC and UFS data that used date and time as the primary basis of the relationship, and which was controlled by vehicle ID number.</a:t>
            </a:r>
          </a:p>
          <a:p>
            <a:endParaRPr lang="en-US" baseline="0" dirty="0" smtClean="0"/>
          </a:p>
          <a:p>
            <a:r>
              <a:rPr lang="en-US" baseline="0" dirty="0" smtClean="0"/>
              <a:t>Constraints: </a:t>
            </a:r>
          </a:p>
          <a:p>
            <a:r>
              <a:rPr lang="en-US" baseline="0" dirty="0" smtClean="0"/>
              <a:t>Operator dependent tallies may not be accurate.</a:t>
            </a:r>
          </a:p>
          <a:p>
            <a:r>
              <a:rPr lang="en-US" baseline="0" dirty="0" smtClean="0"/>
              <a:t>UFS and APC clocks may not be synchronized. </a:t>
            </a:r>
          </a:p>
        </p:txBody>
      </p:sp>
      <p:sp>
        <p:nvSpPr>
          <p:cNvPr id="4" name="Slide Number Placeholder 3"/>
          <p:cNvSpPr>
            <a:spLocks noGrp="1"/>
          </p:cNvSpPr>
          <p:nvPr>
            <p:ph type="sldNum" sz="quarter" idx="10"/>
          </p:nvPr>
        </p:nvSpPr>
        <p:spPr/>
        <p:txBody>
          <a:bodyPr/>
          <a:lstStyle/>
          <a:p>
            <a:fld id="{17BE637C-841F-4354-B9E5-DA9187DCB21E}" type="slidenum">
              <a:rPr lang="en-US" smtClean="0"/>
              <a:t>13</a:t>
            </a:fld>
            <a:endParaRPr lang="en-US"/>
          </a:p>
        </p:txBody>
      </p:sp>
    </p:spTree>
    <p:extLst>
      <p:ext uri="{BB962C8B-B14F-4D97-AF65-F5344CB8AC3E}">
        <p14:creationId xmlns:p14="http://schemas.microsoft.com/office/powerpoint/2010/main" val="3919624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the dwell time dataset was created, we wanted to run through some exclusions to ensure that the data was as reflective as possible of dwell time due primarily to passenger-related activities.</a:t>
            </a:r>
          </a:p>
          <a:p>
            <a:endParaRPr lang="en-US" dirty="0" smtClean="0"/>
          </a:p>
          <a:p>
            <a:r>
              <a:rPr lang="en-US" dirty="0" smtClean="0"/>
              <a:t>Minimum</a:t>
            </a:r>
            <a:r>
              <a:rPr lang="en-US" baseline="0" dirty="0" smtClean="0"/>
              <a:t> passenger service time and dwell time = zero – preclude the possibility of  equipment malfunction</a:t>
            </a:r>
          </a:p>
          <a:p>
            <a:r>
              <a:rPr lang="en-US" baseline="0" dirty="0" smtClean="0"/>
              <a:t>Layovers, </a:t>
            </a:r>
            <a:r>
              <a:rPr lang="en-US" baseline="0" dirty="0" err="1" smtClean="0"/>
              <a:t>etc</a:t>
            </a:r>
            <a:r>
              <a:rPr lang="en-US" baseline="0" dirty="0" smtClean="0"/>
              <a:t> – non-passenger related activity</a:t>
            </a:r>
          </a:p>
          <a:p>
            <a:r>
              <a:rPr lang="en-US" baseline="0" dirty="0" smtClean="0"/>
              <a:t>Abnormally long dwell time – non-passenger related activity not at layover. 3 minutes has been used in prior research.</a:t>
            </a:r>
            <a:endParaRPr lang="en-US" dirty="0"/>
          </a:p>
        </p:txBody>
      </p:sp>
      <p:sp>
        <p:nvSpPr>
          <p:cNvPr id="4" name="Slide Number Placeholder 3"/>
          <p:cNvSpPr>
            <a:spLocks noGrp="1"/>
          </p:cNvSpPr>
          <p:nvPr>
            <p:ph type="sldNum" sz="quarter" idx="10"/>
          </p:nvPr>
        </p:nvSpPr>
        <p:spPr/>
        <p:txBody>
          <a:bodyPr/>
          <a:lstStyle/>
          <a:p>
            <a:fld id="{17BE637C-841F-4354-B9E5-DA9187DCB21E}" type="slidenum">
              <a:rPr lang="en-US" smtClean="0"/>
              <a:t>14</a:t>
            </a:fld>
            <a:endParaRPr lang="en-US"/>
          </a:p>
        </p:txBody>
      </p:sp>
    </p:spTree>
    <p:extLst>
      <p:ext uri="{BB962C8B-B14F-4D97-AF65-F5344CB8AC3E}">
        <p14:creationId xmlns:p14="http://schemas.microsoft.com/office/powerpoint/2010/main" val="2678513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exclusions, this was the size and scope</a:t>
            </a:r>
            <a:r>
              <a:rPr lang="en-US" baseline="0" dirty="0" smtClean="0"/>
              <a:t> of the data available to me.</a:t>
            </a:r>
            <a:endParaRPr lang="en-US" dirty="0"/>
          </a:p>
        </p:txBody>
      </p:sp>
      <p:sp>
        <p:nvSpPr>
          <p:cNvPr id="4" name="Slide Number Placeholder 3"/>
          <p:cNvSpPr>
            <a:spLocks noGrp="1"/>
          </p:cNvSpPr>
          <p:nvPr>
            <p:ph type="sldNum" sz="quarter" idx="10"/>
          </p:nvPr>
        </p:nvSpPr>
        <p:spPr/>
        <p:txBody>
          <a:bodyPr/>
          <a:lstStyle/>
          <a:p>
            <a:fld id="{17BE637C-841F-4354-B9E5-DA9187DCB21E}" type="slidenum">
              <a:rPr lang="en-US" smtClean="0"/>
              <a:t>15</a:t>
            </a:fld>
            <a:endParaRPr lang="en-US"/>
          </a:p>
        </p:txBody>
      </p:sp>
    </p:spTree>
    <p:extLst>
      <p:ext uri="{BB962C8B-B14F-4D97-AF65-F5344CB8AC3E}">
        <p14:creationId xmlns:p14="http://schemas.microsoft.com/office/powerpoint/2010/main" val="1769466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E637C-841F-4354-B9E5-DA9187DCB21E}" type="slidenum">
              <a:rPr lang="en-US" smtClean="0"/>
              <a:t>16</a:t>
            </a:fld>
            <a:endParaRPr lang="en-US"/>
          </a:p>
        </p:txBody>
      </p:sp>
    </p:spTree>
    <p:extLst>
      <p:ext uri="{BB962C8B-B14F-4D97-AF65-F5344CB8AC3E}">
        <p14:creationId xmlns:p14="http://schemas.microsoft.com/office/powerpoint/2010/main" val="3928638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Ons</a:t>
            </a:r>
            <a:r>
              <a:rPr lang="en-US" baseline="0" dirty="0" smtClean="0"/>
              <a:t> correlated to UFS.</a:t>
            </a:r>
          </a:p>
          <a:p>
            <a:r>
              <a:rPr lang="en-US" baseline="0" dirty="0" smtClean="0"/>
              <a:t>Dwell load – passenger congestion</a:t>
            </a:r>
          </a:p>
          <a:p>
            <a:r>
              <a:rPr lang="en-US" baseline="0" dirty="0" smtClean="0"/>
              <a:t>Bikes/wheelchairs</a:t>
            </a:r>
          </a:p>
          <a:p>
            <a:endParaRPr lang="en-US" baseline="0" dirty="0" smtClean="0"/>
          </a:p>
          <a:p>
            <a:r>
              <a:rPr lang="en-US" baseline="0" dirty="0" smtClean="0"/>
              <a:t>Service and vehicle characteristics</a:t>
            </a:r>
            <a:endParaRPr lang="en-US" dirty="0" smtClean="0"/>
          </a:p>
          <a:p>
            <a:r>
              <a:rPr lang="en-US" dirty="0" smtClean="0"/>
              <a:t>All variables</a:t>
            </a:r>
            <a:r>
              <a:rPr lang="en-US" baseline="0" dirty="0" smtClean="0"/>
              <a:t> were tested in a correlations table. </a:t>
            </a:r>
            <a:endParaRPr lang="en-US" dirty="0"/>
          </a:p>
        </p:txBody>
      </p:sp>
      <p:sp>
        <p:nvSpPr>
          <p:cNvPr id="4" name="Slide Number Placeholder 3"/>
          <p:cNvSpPr>
            <a:spLocks noGrp="1"/>
          </p:cNvSpPr>
          <p:nvPr>
            <p:ph type="sldNum" sz="quarter" idx="10"/>
          </p:nvPr>
        </p:nvSpPr>
        <p:spPr/>
        <p:txBody>
          <a:bodyPr/>
          <a:lstStyle/>
          <a:p>
            <a:fld id="{17BE637C-841F-4354-B9E5-DA9187DCB21E}" type="slidenum">
              <a:rPr lang="en-US" smtClean="0"/>
              <a:t>17</a:t>
            </a:fld>
            <a:endParaRPr lang="en-US"/>
          </a:p>
        </p:txBody>
      </p:sp>
    </p:spTree>
    <p:extLst>
      <p:ext uri="{BB962C8B-B14F-4D97-AF65-F5344CB8AC3E}">
        <p14:creationId xmlns:p14="http://schemas.microsoft.com/office/powerpoint/2010/main" val="3958073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an adjusted R-square</a:t>
            </a:r>
            <a:r>
              <a:rPr lang="en-US" baseline="0" dirty="0" smtClean="0"/>
              <a:t> of .45 this model can explain 45% of the observed variance in dwell time. </a:t>
            </a:r>
          </a:p>
          <a:p>
            <a:endParaRPr lang="en-US" baseline="0" dirty="0" smtClean="0"/>
          </a:p>
          <a:p>
            <a:r>
              <a:rPr lang="en-US" baseline="0" dirty="0" smtClean="0"/>
              <a:t>Key findings: In accordance with my hypothesis, the coefficient for the TAP Fare Payment variable is lower than the Non-TAP or TAP Sale of Pass variables, suggesting that those who used a TAP card to pay their fare contributed less time per person to the total dwell time for a stop. </a:t>
            </a:r>
          </a:p>
          <a:p>
            <a:endParaRPr lang="en-US" baseline="0" dirty="0" smtClean="0"/>
          </a:p>
          <a:p>
            <a:r>
              <a:rPr lang="en-US" baseline="0" dirty="0" smtClean="0"/>
              <a:t>However, bus and service type also had large impacts on dwell time – articulated busses were on average associated with shorter dwell times, and the rapid service routes were associated with longer dwell times. This is consistent with common operational knowledge – rapid service has fewer stops that are spaced farther apart which creates longer dwells per stop but faster service overall; articulated busses have wide doors and deal with on-board passenger congestion very effectively. </a:t>
            </a:r>
          </a:p>
        </p:txBody>
      </p:sp>
      <p:sp>
        <p:nvSpPr>
          <p:cNvPr id="4" name="Slide Number Placeholder 3"/>
          <p:cNvSpPr>
            <a:spLocks noGrp="1"/>
          </p:cNvSpPr>
          <p:nvPr>
            <p:ph type="sldNum" sz="quarter" idx="10"/>
          </p:nvPr>
        </p:nvSpPr>
        <p:spPr/>
        <p:txBody>
          <a:bodyPr/>
          <a:lstStyle/>
          <a:p>
            <a:fld id="{17BE637C-841F-4354-B9E5-DA9187DCB21E}" type="slidenum">
              <a:rPr lang="en-US" smtClean="0"/>
              <a:t>18</a:t>
            </a:fld>
            <a:endParaRPr lang="en-US"/>
          </a:p>
        </p:txBody>
      </p:sp>
    </p:spTree>
    <p:extLst>
      <p:ext uri="{BB962C8B-B14F-4D97-AF65-F5344CB8AC3E}">
        <p14:creationId xmlns:p14="http://schemas.microsoft.com/office/powerpoint/2010/main" val="1917046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a </a:t>
            </a:r>
            <a:r>
              <a:rPr lang="en-US" baseline="0" smtClean="0"/>
              <a:t>secondary experiement, </a:t>
            </a:r>
            <a:r>
              <a:rPr lang="en-US" baseline="0" dirty="0" smtClean="0"/>
              <a:t>I filtered dwell time records to only those with passenger congestion (passenger load factor &gt;= 1) </a:t>
            </a:r>
          </a:p>
        </p:txBody>
      </p:sp>
      <p:sp>
        <p:nvSpPr>
          <p:cNvPr id="4" name="Slide Number Placeholder 3"/>
          <p:cNvSpPr>
            <a:spLocks noGrp="1"/>
          </p:cNvSpPr>
          <p:nvPr>
            <p:ph type="sldNum" sz="quarter" idx="10"/>
          </p:nvPr>
        </p:nvSpPr>
        <p:spPr/>
        <p:txBody>
          <a:bodyPr/>
          <a:lstStyle/>
          <a:p>
            <a:fld id="{48DE47C7-D0A7-4CDB-A12D-E1D751A02546}" type="slidenum">
              <a:rPr lang="en-US" smtClean="0"/>
              <a:t>19</a:t>
            </a:fld>
            <a:endParaRPr lang="en-US"/>
          </a:p>
        </p:txBody>
      </p:sp>
    </p:spTree>
    <p:extLst>
      <p:ext uri="{BB962C8B-B14F-4D97-AF65-F5344CB8AC3E}">
        <p14:creationId xmlns:p14="http://schemas.microsoft.com/office/powerpoint/2010/main" val="929835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I want to</a:t>
            </a:r>
            <a:r>
              <a:rPr lang="en-US" baseline="0" dirty="0" smtClean="0"/>
              <a:t> cover.</a:t>
            </a:r>
            <a:endParaRPr lang="en-US" dirty="0"/>
          </a:p>
        </p:txBody>
      </p:sp>
      <p:sp>
        <p:nvSpPr>
          <p:cNvPr id="4" name="Slide Number Placeholder 3"/>
          <p:cNvSpPr>
            <a:spLocks noGrp="1"/>
          </p:cNvSpPr>
          <p:nvPr>
            <p:ph type="sldNum" sz="quarter" idx="10"/>
          </p:nvPr>
        </p:nvSpPr>
        <p:spPr/>
        <p:txBody>
          <a:bodyPr/>
          <a:lstStyle/>
          <a:p>
            <a:fld id="{17BE637C-841F-4354-B9E5-DA9187DCB21E}" type="slidenum">
              <a:rPr lang="en-US" smtClean="0"/>
              <a:t>2</a:t>
            </a:fld>
            <a:endParaRPr lang="en-US"/>
          </a:p>
        </p:txBody>
      </p:sp>
    </p:spTree>
    <p:extLst>
      <p:ext uri="{BB962C8B-B14F-4D97-AF65-F5344CB8AC3E}">
        <p14:creationId xmlns:p14="http://schemas.microsoft.com/office/powerpoint/2010/main" val="702070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400" dirty="0" smtClean="0"/>
              <a:t>If 100,000 current passengers were to switch to TAP cards, Metro buses would spend about 56 fewer hours </a:t>
            </a:r>
            <a:r>
              <a:rPr lang="en-US" sz="2400" i="1" dirty="0" smtClean="0"/>
              <a:t>per day</a:t>
            </a:r>
            <a:r>
              <a:rPr lang="en-US" sz="2400" dirty="0" smtClean="0"/>
              <a:t> waiting at bus stops.  </a:t>
            </a:r>
          </a:p>
          <a:p>
            <a:pPr lvl="1"/>
            <a:r>
              <a:rPr lang="en-US" sz="2400" dirty="0" smtClean="0"/>
              <a:t>Less time at stops means higher average bus speeds, and higher bus speeds means lower headways and faster travel times. </a:t>
            </a:r>
          </a:p>
          <a:p>
            <a:endParaRPr lang="en-US" dirty="0" smtClean="0"/>
          </a:p>
          <a:p>
            <a:endParaRPr lang="en-US" dirty="0" smtClean="0"/>
          </a:p>
          <a:p>
            <a:r>
              <a:rPr lang="en-US" dirty="0" smtClean="0"/>
              <a:t>Although</a:t>
            </a:r>
            <a:r>
              <a:rPr lang="en-US" baseline="0" dirty="0" smtClean="0"/>
              <a:t> the independent variable relationships are consistent with prior work, the model has a l</a:t>
            </a:r>
            <a:r>
              <a:rPr lang="en-US" dirty="0" smtClean="0"/>
              <a:t>ow R-square compared to prior work.</a:t>
            </a:r>
          </a:p>
          <a:p>
            <a:r>
              <a:rPr lang="en-US" dirty="0" smtClean="0"/>
              <a:t>Systemic issues in data collection</a:t>
            </a:r>
          </a:p>
          <a:p>
            <a:r>
              <a:rPr lang="en-US" dirty="0" smtClean="0"/>
              <a:t>Sample over-specified</a:t>
            </a:r>
          </a:p>
          <a:p>
            <a:r>
              <a:rPr lang="en-US" dirty="0" smtClean="0"/>
              <a:t>Model too general</a:t>
            </a:r>
          </a:p>
          <a:p>
            <a:r>
              <a:rPr lang="en-US" dirty="0" smtClean="0"/>
              <a:t>Issue with relationship methodology</a:t>
            </a:r>
          </a:p>
          <a:p>
            <a:endParaRPr lang="en-US" dirty="0"/>
          </a:p>
        </p:txBody>
      </p:sp>
      <p:sp>
        <p:nvSpPr>
          <p:cNvPr id="4" name="Slide Number Placeholder 3"/>
          <p:cNvSpPr>
            <a:spLocks noGrp="1"/>
          </p:cNvSpPr>
          <p:nvPr>
            <p:ph type="sldNum" sz="quarter" idx="10"/>
          </p:nvPr>
        </p:nvSpPr>
        <p:spPr/>
        <p:txBody>
          <a:bodyPr/>
          <a:lstStyle/>
          <a:p>
            <a:fld id="{17BE637C-841F-4354-B9E5-DA9187DCB21E}" type="slidenum">
              <a:rPr lang="en-US" smtClean="0"/>
              <a:t>20</a:t>
            </a:fld>
            <a:endParaRPr lang="en-US"/>
          </a:p>
        </p:txBody>
      </p:sp>
    </p:spTree>
    <p:extLst>
      <p:ext uri="{BB962C8B-B14F-4D97-AF65-F5344CB8AC3E}">
        <p14:creationId xmlns:p14="http://schemas.microsoft.com/office/powerpoint/2010/main" val="3727548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E637C-841F-4354-B9E5-DA9187DCB21E}" type="slidenum">
              <a:rPr lang="en-US" smtClean="0"/>
              <a:t>21</a:t>
            </a:fld>
            <a:endParaRPr lang="en-US"/>
          </a:p>
        </p:txBody>
      </p:sp>
    </p:spTree>
    <p:extLst>
      <p:ext uri="{BB962C8B-B14F-4D97-AF65-F5344CB8AC3E}">
        <p14:creationId xmlns:p14="http://schemas.microsoft.com/office/powerpoint/2010/main" val="1869556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sample was drawn from</a:t>
            </a:r>
            <a:r>
              <a:rPr lang="en-US" baseline="0" dirty="0" smtClean="0"/>
              <a:t> data collected from transit vehicles of the Los Angeles Metropolitan Transportation Authority, or LA Metro. </a:t>
            </a:r>
          </a:p>
          <a:p>
            <a:r>
              <a:rPr lang="en-US" baseline="0" dirty="0" smtClean="0"/>
              <a:t>Metro provides both rail and bus transit services throughout Los Angeles county.</a:t>
            </a:r>
          </a:p>
          <a:p>
            <a:endParaRPr lang="en-US" baseline="0" dirty="0" smtClean="0"/>
          </a:p>
          <a:p>
            <a:r>
              <a:rPr lang="en-US" baseline="0" dirty="0" smtClean="0"/>
              <a:t>For those who </a:t>
            </a:r>
            <a:r>
              <a:rPr lang="en-US" baseline="0" smtClean="0"/>
              <a:t>are unfamiliar </a:t>
            </a:r>
            <a:r>
              <a:rPr lang="en-US" baseline="0" dirty="0" smtClean="0"/>
              <a:t>there are six Metro Rail lines generating approximately 350,000 boardings per average weekday. The system is expanding rapidly with five major infrastructure construction projects underway and several more in the planning or environmental review stages. </a:t>
            </a:r>
          </a:p>
          <a:p>
            <a:endParaRPr lang="en-US" dirty="0"/>
          </a:p>
        </p:txBody>
      </p:sp>
      <p:sp>
        <p:nvSpPr>
          <p:cNvPr id="4" name="Slide Number Placeholder 3"/>
          <p:cNvSpPr>
            <a:spLocks noGrp="1"/>
          </p:cNvSpPr>
          <p:nvPr>
            <p:ph type="sldNum" sz="quarter" idx="10"/>
          </p:nvPr>
        </p:nvSpPr>
        <p:spPr/>
        <p:txBody>
          <a:bodyPr/>
          <a:lstStyle/>
          <a:p>
            <a:fld id="{17BE637C-841F-4354-B9E5-DA9187DCB21E}" type="slidenum">
              <a:rPr lang="en-US" smtClean="0"/>
              <a:t>3</a:t>
            </a:fld>
            <a:endParaRPr lang="en-US"/>
          </a:p>
        </p:txBody>
      </p:sp>
    </p:spTree>
    <p:extLst>
      <p:ext uri="{BB962C8B-B14F-4D97-AF65-F5344CB8AC3E}">
        <p14:creationId xmlns:p14="http://schemas.microsoft.com/office/powerpoint/2010/main" val="4212756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Metro</a:t>
            </a:r>
            <a:r>
              <a:rPr lang="en-US" baseline="0" dirty="0" smtClean="0"/>
              <a:t> provides extensive bus service with approximately 200 individual lines divided between local, rapid, and bus rapid transit service. Metro bus serves over one million boardings per average weekday. Bus service runs the gamut from extremely frequent with high ridership to very low frequency and ridership. For both metro bus and rail, the fare is $1.75</a:t>
            </a:r>
            <a:endParaRPr lang="en-US" dirty="0"/>
          </a:p>
        </p:txBody>
      </p:sp>
      <p:sp>
        <p:nvSpPr>
          <p:cNvPr id="4" name="Slide Number Placeholder 3"/>
          <p:cNvSpPr>
            <a:spLocks noGrp="1"/>
          </p:cNvSpPr>
          <p:nvPr>
            <p:ph type="sldNum" sz="quarter" idx="10"/>
          </p:nvPr>
        </p:nvSpPr>
        <p:spPr/>
        <p:txBody>
          <a:bodyPr/>
          <a:lstStyle/>
          <a:p>
            <a:fld id="{17BE637C-841F-4354-B9E5-DA9187DCB21E}" type="slidenum">
              <a:rPr lang="en-US" smtClean="0"/>
              <a:t>4</a:t>
            </a:fld>
            <a:endParaRPr lang="en-US"/>
          </a:p>
        </p:txBody>
      </p:sp>
    </p:spTree>
    <p:extLst>
      <p:ext uri="{BB962C8B-B14F-4D97-AF65-F5344CB8AC3E}">
        <p14:creationId xmlns:p14="http://schemas.microsoft.com/office/powerpoint/2010/main" val="1055394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TAP card is a smart-card fare</a:t>
            </a:r>
            <a:r>
              <a:rPr lang="en-US" baseline="0" dirty="0" smtClean="0"/>
              <a:t> payment system that is designed to retain a cash value. It can also hold any type of multi-day or specialized pass such as student, senior, and monthly passes. </a:t>
            </a:r>
            <a:endParaRPr lang="en-US" dirty="0"/>
          </a:p>
        </p:txBody>
      </p:sp>
      <p:sp>
        <p:nvSpPr>
          <p:cNvPr id="4" name="Slide Number Placeholder 3"/>
          <p:cNvSpPr>
            <a:spLocks noGrp="1"/>
          </p:cNvSpPr>
          <p:nvPr>
            <p:ph type="sldNum" sz="quarter" idx="10"/>
          </p:nvPr>
        </p:nvSpPr>
        <p:spPr/>
        <p:txBody>
          <a:bodyPr/>
          <a:lstStyle/>
          <a:p>
            <a:fld id="{17BE637C-841F-4354-B9E5-DA9187DCB21E}" type="slidenum">
              <a:rPr lang="en-US" smtClean="0"/>
              <a:t>5</a:t>
            </a:fld>
            <a:endParaRPr lang="en-US"/>
          </a:p>
        </p:txBody>
      </p:sp>
    </p:spTree>
    <p:extLst>
      <p:ext uri="{BB962C8B-B14F-4D97-AF65-F5344CB8AC3E}">
        <p14:creationId xmlns:p14="http://schemas.microsoft.com/office/powerpoint/2010/main" val="897810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TCQM:</a:t>
            </a:r>
            <a:r>
              <a:rPr lang="en-US" baseline="0" dirty="0" smtClean="0"/>
              <a:t> Dwell Time is fundamentally the amount of time that a bus waits at a stop for people to get on and off.</a:t>
            </a:r>
          </a:p>
          <a:p>
            <a:pPr marL="171450" indent="-171450">
              <a:buFont typeface="Arial" panose="020B0604020202020204" pitchFamily="34" charset="0"/>
              <a:buChar char="•"/>
            </a:pPr>
            <a:r>
              <a:rPr lang="en-US" baseline="0" dirty="0" smtClean="0"/>
              <a:t>For the purposes of this study, to examine the impact of fare payment, we need a clearer picture of how exactly passenger activity equates into dwell time length.</a:t>
            </a:r>
          </a:p>
          <a:p>
            <a:pPr marL="171450" indent="-171450">
              <a:buFont typeface="Arial" panose="020B0604020202020204" pitchFamily="34" charset="0"/>
              <a:buChar char="•"/>
            </a:pPr>
            <a:r>
              <a:rPr lang="en-US" baseline="0" dirty="0" smtClean="0"/>
              <a:t>TCQM offers more guidance.</a:t>
            </a:r>
            <a:endParaRPr lang="en-US" dirty="0"/>
          </a:p>
        </p:txBody>
      </p:sp>
      <p:sp>
        <p:nvSpPr>
          <p:cNvPr id="4" name="Slide Number Placeholder 3"/>
          <p:cNvSpPr>
            <a:spLocks noGrp="1"/>
          </p:cNvSpPr>
          <p:nvPr>
            <p:ph type="sldNum" sz="quarter" idx="10"/>
          </p:nvPr>
        </p:nvSpPr>
        <p:spPr/>
        <p:txBody>
          <a:bodyPr/>
          <a:lstStyle/>
          <a:p>
            <a:fld id="{17BE637C-841F-4354-B9E5-DA9187DCB21E}" type="slidenum">
              <a:rPr lang="en-US" smtClean="0"/>
              <a:t>6</a:t>
            </a:fld>
            <a:endParaRPr lang="en-US"/>
          </a:p>
        </p:txBody>
      </p:sp>
    </p:spTree>
    <p:extLst>
      <p:ext uri="{BB962C8B-B14F-4D97-AF65-F5344CB8AC3E}">
        <p14:creationId xmlns:p14="http://schemas.microsoft.com/office/powerpoint/2010/main" val="882302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a:t>
            </a:r>
            <a:r>
              <a:rPr lang="en-US" baseline="0" dirty="0" smtClean="0"/>
              <a:t> TCQM also defines dwell time in context of overall transit route capacity, and in terms of the determinants of dwell time. </a:t>
            </a:r>
            <a:endParaRPr lang="en-US" baseline="0" dirty="0"/>
          </a:p>
          <a:p>
            <a:pPr marL="171450" indent="-171450">
              <a:buFont typeface="Arial" panose="020B0604020202020204" pitchFamily="34" charset="0"/>
              <a:buChar char="•"/>
            </a:pPr>
            <a:r>
              <a:rPr lang="en-US" baseline="0" dirty="0" smtClean="0"/>
              <a:t>Dwell time is determined by not only fare payment time, but also passenger congestion, bus stop spacing, and ridership. </a:t>
            </a:r>
          </a:p>
          <a:p>
            <a:pPr marL="628650" lvl="1" indent="-171450">
              <a:buFont typeface="Arial" panose="020B0604020202020204" pitchFamily="34" charset="0"/>
              <a:buChar char="•"/>
            </a:pPr>
            <a:r>
              <a:rPr lang="en-US" baseline="0" dirty="0" smtClean="0"/>
              <a:t>Important to examine fare payment, but also to account for it’s relative importance to other factors. </a:t>
            </a:r>
          </a:p>
        </p:txBody>
      </p:sp>
      <p:sp>
        <p:nvSpPr>
          <p:cNvPr id="4" name="Slide Number Placeholder 3"/>
          <p:cNvSpPr>
            <a:spLocks noGrp="1"/>
          </p:cNvSpPr>
          <p:nvPr>
            <p:ph type="sldNum" sz="quarter" idx="10"/>
          </p:nvPr>
        </p:nvSpPr>
        <p:spPr/>
        <p:txBody>
          <a:bodyPr/>
          <a:lstStyle/>
          <a:p>
            <a:fld id="{17BE637C-841F-4354-B9E5-DA9187DCB21E}" type="slidenum">
              <a:rPr lang="en-US" smtClean="0"/>
              <a:t>7</a:t>
            </a:fld>
            <a:endParaRPr lang="en-US"/>
          </a:p>
        </p:txBody>
      </p:sp>
    </p:spTree>
    <p:extLst>
      <p:ext uri="{BB962C8B-B14F-4D97-AF65-F5344CB8AC3E}">
        <p14:creationId xmlns:p14="http://schemas.microsoft.com/office/powerpoint/2010/main" val="3007807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E637C-841F-4354-B9E5-DA9187DCB21E}" type="slidenum">
              <a:rPr lang="en-US" smtClean="0"/>
              <a:t>8</a:t>
            </a:fld>
            <a:endParaRPr lang="en-US"/>
          </a:p>
        </p:txBody>
      </p:sp>
    </p:spTree>
    <p:extLst>
      <p:ext uri="{BB962C8B-B14F-4D97-AF65-F5344CB8AC3E}">
        <p14:creationId xmlns:p14="http://schemas.microsoft.com/office/powerpoint/2010/main" val="1355384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is in the best interest of transit operators to reduce dwell time to the extent possible. Even mere seconds saved per stop, multiplied out over hundreds of stops and millions of passengers per day can have significant impacts in terms of cost reduction, service speed, and customer satisfaction.</a:t>
            </a:r>
          </a:p>
          <a:p>
            <a:endParaRPr lang="en-US" baseline="0" dirty="0" smtClean="0"/>
          </a:p>
          <a:p>
            <a:r>
              <a:rPr lang="en-US" baseline="0" dirty="0" smtClean="0"/>
              <a:t>Moreover, smart card fare payment systems are very expensive to implement, so the full benefit should be properly understood. </a:t>
            </a:r>
          </a:p>
          <a:p>
            <a:endParaRPr lang="en-US" baseline="0" dirty="0" smtClean="0"/>
          </a:p>
          <a:p>
            <a:r>
              <a:rPr lang="en-US" baseline="0" dirty="0" smtClean="0"/>
              <a:t>Finally, the technology on board transit vehicles is increasingly providing a wealth of rich data, and this research was conducted to partly confirm prior research on the subject, but also contribute and highlight some of the possibilities/constraints using big data from transit in an analysis, and generate routine operational metrics without the need for costly in-person surveys.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ADDITION TO COSTS, LOWER DWELL</a:t>
            </a:r>
            <a:r>
              <a:rPr lang="en-US" baseline="0" dirty="0" smtClean="0"/>
              <a:t> TIMES CAN LOWER HEADWAS, REDUCE WAITING FOR PASSENGERS, AND ATTRACT MORE RIDERS TO FASTER SERVICE]</a:t>
            </a:r>
            <a:endParaRPr lang="en-US" dirty="0" smtClean="0"/>
          </a:p>
          <a:p>
            <a:endParaRPr lang="en-US" dirty="0"/>
          </a:p>
        </p:txBody>
      </p:sp>
      <p:sp>
        <p:nvSpPr>
          <p:cNvPr id="4" name="Slide Number Placeholder 3"/>
          <p:cNvSpPr>
            <a:spLocks noGrp="1"/>
          </p:cNvSpPr>
          <p:nvPr>
            <p:ph type="sldNum" sz="quarter" idx="10"/>
          </p:nvPr>
        </p:nvSpPr>
        <p:spPr/>
        <p:txBody>
          <a:bodyPr/>
          <a:lstStyle/>
          <a:p>
            <a:fld id="{17BE637C-841F-4354-B9E5-DA9187DCB21E}" type="slidenum">
              <a:rPr lang="en-US" smtClean="0"/>
              <a:t>9</a:t>
            </a:fld>
            <a:endParaRPr lang="en-US"/>
          </a:p>
        </p:txBody>
      </p:sp>
    </p:spTree>
    <p:extLst>
      <p:ext uri="{BB962C8B-B14F-4D97-AF65-F5344CB8AC3E}">
        <p14:creationId xmlns:p14="http://schemas.microsoft.com/office/powerpoint/2010/main" val="2918635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0A16386-00CF-40C5-9F62-015F5A8B4D73}" type="datetimeFigureOut">
              <a:rPr lang="en-US" smtClean="0"/>
              <a:t>1/11/2016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CF68DD-7D66-4039-929C-7B63D1B6C1E6}" type="slidenum">
              <a:rPr lang="en-US" smtClean="0"/>
              <a:t>‹#›</a:t>
            </a:fld>
            <a:endParaRPr lang="en-US"/>
          </a:p>
        </p:txBody>
      </p:sp>
    </p:spTree>
    <p:extLst>
      <p:ext uri="{BB962C8B-B14F-4D97-AF65-F5344CB8AC3E}">
        <p14:creationId xmlns:p14="http://schemas.microsoft.com/office/powerpoint/2010/main" val="146437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A16386-00CF-40C5-9F62-015F5A8B4D73}" type="datetimeFigureOut">
              <a:rPr lang="en-US" smtClean="0"/>
              <a:t>1/11/2016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CF68DD-7D66-4039-929C-7B63D1B6C1E6}" type="slidenum">
              <a:rPr lang="en-US" smtClean="0"/>
              <a:t>‹#›</a:t>
            </a:fld>
            <a:endParaRPr lang="en-US"/>
          </a:p>
        </p:txBody>
      </p:sp>
    </p:spTree>
    <p:extLst>
      <p:ext uri="{BB962C8B-B14F-4D97-AF65-F5344CB8AC3E}">
        <p14:creationId xmlns:p14="http://schemas.microsoft.com/office/powerpoint/2010/main" val="155583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516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51656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A16386-00CF-40C5-9F62-015F5A8B4D73}" type="datetimeFigureOut">
              <a:rPr lang="en-US" smtClean="0"/>
              <a:t>1/11/2016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CF68DD-7D66-4039-929C-7B63D1B6C1E6}" type="slidenum">
              <a:rPr lang="en-US" smtClean="0"/>
              <a:t>‹#›</a:t>
            </a:fld>
            <a:endParaRPr lang="en-US"/>
          </a:p>
        </p:txBody>
      </p:sp>
    </p:spTree>
    <p:extLst>
      <p:ext uri="{BB962C8B-B14F-4D97-AF65-F5344CB8AC3E}">
        <p14:creationId xmlns:p14="http://schemas.microsoft.com/office/powerpoint/2010/main" val="201172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191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A16386-00CF-40C5-9F62-015F5A8B4D73}" type="datetimeFigureOut">
              <a:rPr lang="en-US" smtClean="0"/>
              <a:t>1/11/2016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CF68DD-7D66-4039-929C-7B63D1B6C1E6}" type="slidenum">
              <a:rPr lang="en-US" smtClean="0"/>
              <a:t>‹#›</a:t>
            </a:fld>
            <a:endParaRPr lang="en-US"/>
          </a:p>
        </p:txBody>
      </p:sp>
    </p:spTree>
    <p:extLst>
      <p:ext uri="{BB962C8B-B14F-4D97-AF65-F5344CB8AC3E}">
        <p14:creationId xmlns:p14="http://schemas.microsoft.com/office/powerpoint/2010/main" val="65033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fld id="{50A16386-00CF-40C5-9F62-015F5A8B4D73}" type="datetimeFigureOut">
              <a:rPr lang="en-US" smtClean="0"/>
              <a:t>1/11/2016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CF68DD-7D66-4039-929C-7B63D1B6C1E6}" type="slidenum">
              <a:rPr lang="en-US" smtClean="0"/>
              <a:t>‹#›</a:t>
            </a:fld>
            <a:endParaRPr lang="en-US"/>
          </a:p>
        </p:txBody>
      </p:sp>
    </p:spTree>
    <p:extLst>
      <p:ext uri="{BB962C8B-B14F-4D97-AF65-F5344CB8AC3E}">
        <p14:creationId xmlns:p14="http://schemas.microsoft.com/office/powerpoint/2010/main" val="3789312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0A16386-00CF-40C5-9F62-015F5A8B4D73}" type="datetimeFigureOut">
              <a:rPr lang="en-US" smtClean="0"/>
              <a:t>1/11/2016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BCF68DD-7D66-4039-929C-7B63D1B6C1E6}" type="slidenum">
              <a:rPr lang="en-US" smtClean="0"/>
              <a:t>‹#›</a:t>
            </a:fld>
            <a:endParaRPr lang="en-US"/>
          </a:p>
        </p:txBody>
      </p:sp>
    </p:spTree>
    <p:extLst>
      <p:ext uri="{BB962C8B-B14F-4D97-AF65-F5344CB8AC3E}">
        <p14:creationId xmlns:p14="http://schemas.microsoft.com/office/powerpoint/2010/main" val="427506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6"/>
            <a:ext cx="5389033"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50A16386-00CF-40C5-9F62-015F5A8B4D73}" type="datetimeFigureOut">
              <a:rPr lang="en-US" smtClean="0"/>
              <a:t>1/11/2016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4BCF68DD-7D66-4039-929C-7B63D1B6C1E6}" type="slidenum">
              <a:rPr lang="en-US" smtClean="0"/>
              <a:t>‹#›</a:t>
            </a:fld>
            <a:endParaRPr lang="en-US"/>
          </a:p>
        </p:txBody>
      </p:sp>
    </p:spTree>
    <p:extLst>
      <p:ext uri="{BB962C8B-B14F-4D97-AF65-F5344CB8AC3E}">
        <p14:creationId xmlns:p14="http://schemas.microsoft.com/office/powerpoint/2010/main" val="210972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0A16386-00CF-40C5-9F62-015F5A8B4D73}" type="datetimeFigureOut">
              <a:rPr lang="en-US" smtClean="0"/>
              <a:t>1/11/2016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4BCF68DD-7D66-4039-929C-7B63D1B6C1E6}" type="slidenum">
              <a:rPr lang="en-US" smtClean="0"/>
              <a:t>‹#›</a:t>
            </a:fld>
            <a:endParaRPr lang="en-US"/>
          </a:p>
        </p:txBody>
      </p:sp>
    </p:spTree>
    <p:extLst>
      <p:ext uri="{BB962C8B-B14F-4D97-AF65-F5344CB8AC3E}">
        <p14:creationId xmlns:p14="http://schemas.microsoft.com/office/powerpoint/2010/main" val="2052299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0A16386-00CF-40C5-9F62-015F5A8B4D73}" type="datetimeFigureOut">
              <a:rPr lang="en-US" smtClean="0"/>
              <a:t>1/11/2016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4BCF68DD-7D66-4039-929C-7B63D1B6C1E6}" type="slidenum">
              <a:rPr lang="en-US" smtClean="0"/>
              <a:t>‹#›</a:t>
            </a:fld>
            <a:endParaRPr lang="en-US"/>
          </a:p>
        </p:txBody>
      </p:sp>
    </p:spTree>
    <p:extLst>
      <p:ext uri="{BB962C8B-B14F-4D97-AF65-F5344CB8AC3E}">
        <p14:creationId xmlns:p14="http://schemas.microsoft.com/office/powerpoint/2010/main" val="1846962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fld id="{50A16386-00CF-40C5-9F62-015F5A8B4D73}" type="datetimeFigureOut">
              <a:rPr lang="en-US" smtClean="0"/>
              <a:t>1/11/2016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BCF68DD-7D66-4039-929C-7B63D1B6C1E6}" type="slidenum">
              <a:rPr lang="en-US" smtClean="0"/>
              <a:t>‹#›</a:t>
            </a:fld>
            <a:endParaRPr lang="en-US"/>
          </a:p>
        </p:txBody>
      </p:sp>
    </p:spTree>
    <p:extLst>
      <p:ext uri="{BB962C8B-B14F-4D97-AF65-F5344CB8AC3E}">
        <p14:creationId xmlns:p14="http://schemas.microsoft.com/office/powerpoint/2010/main" val="787503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fld id="{50A16386-00CF-40C5-9F62-015F5A8B4D73}" type="datetimeFigureOut">
              <a:rPr lang="en-US" smtClean="0"/>
              <a:t>1/11/2016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BCF68DD-7D66-4039-929C-7B63D1B6C1E6}" type="slidenum">
              <a:rPr lang="en-US" smtClean="0"/>
              <a:t>‹#›</a:t>
            </a:fld>
            <a:endParaRPr lang="en-US"/>
          </a:p>
        </p:txBody>
      </p:sp>
    </p:spTree>
    <p:extLst>
      <p:ext uri="{BB962C8B-B14F-4D97-AF65-F5344CB8AC3E}">
        <p14:creationId xmlns:p14="http://schemas.microsoft.com/office/powerpoint/2010/main" val="143935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609600" y="1600201"/>
            <a:ext cx="109728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50A16386-00CF-40C5-9F62-015F5A8B4D73}" type="datetimeFigureOut">
              <a:rPr lang="en-US" smtClean="0"/>
              <a:t>1/11/2016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9347200" y="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4BCF68DD-7D66-4039-929C-7B63D1B6C1E6}" type="slidenum">
              <a:rPr lang="en-US" smtClean="0"/>
              <a:t>‹#›</a:t>
            </a:fld>
            <a:endParaRPr lang="en-US"/>
          </a:p>
        </p:txBody>
      </p:sp>
      <p:pic>
        <p:nvPicPr>
          <p:cNvPr id="8" name="Picture 7" descr="ITScombo2.png"/>
          <p:cNvPicPr>
            <a:picLocks noChangeAspect="1"/>
          </p:cNvPicPr>
          <p:nvPr/>
        </p:nvPicPr>
        <p:blipFill>
          <a:blip r:embed="rId13" cstate="print"/>
          <a:stretch>
            <a:fillRect/>
          </a:stretch>
        </p:blipFill>
        <p:spPr>
          <a:xfrm>
            <a:off x="9753600" y="5486400"/>
            <a:ext cx="2540000" cy="1905000"/>
          </a:xfrm>
          <a:prstGeom prst="rect">
            <a:avLst/>
          </a:prstGeom>
        </p:spPr>
      </p:pic>
      <p:pic>
        <p:nvPicPr>
          <p:cNvPr id="9" name="Picture 8" descr="ucla.png"/>
          <p:cNvPicPr>
            <a:picLocks noChangeAspect="1"/>
          </p:cNvPicPr>
          <p:nvPr/>
        </p:nvPicPr>
        <p:blipFill>
          <a:blip r:embed="rId14" cstate="print"/>
          <a:stretch>
            <a:fillRect/>
          </a:stretch>
        </p:blipFill>
        <p:spPr>
          <a:xfrm>
            <a:off x="-203217" y="6172200"/>
            <a:ext cx="2438417" cy="844556"/>
          </a:xfrm>
          <a:prstGeom prst="rect">
            <a:avLst/>
          </a:prstGeom>
        </p:spPr>
      </p:pic>
    </p:spTree>
    <p:extLst>
      <p:ext uri="{BB962C8B-B14F-4D97-AF65-F5344CB8AC3E}">
        <p14:creationId xmlns:p14="http://schemas.microsoft.com/office/powerpoint/2010/main" val="888977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rgbClr val="FFC000"/>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13704"/>
            <a:ext cx="10363200" cy="1470025"/>
          </a:xfrm>
        </p:spPr>
        <p:txBody>
          <a:bodyPr>
            <a:normAutofit fontScale="90000"/>
          </a:bodyPr>
          <a:lstStyle/>
          <a:p>
            <a:r>
              <a:rPr lang="en-US" b="1" dirty="0" smtClean="0">
                <a:latin typeface="Myriad Pro" panose="020B0503030403020204" pitchFamily="34" charset="0"/>
              </a:rPr>
              <a:t>Making Headways</a:t>
            </a:r>
            <a:r>
              <a:rPr lang="en-US" dirty="0" smtClean="0">
                <a:latin typeface="Myriad Pro" panose="020B0503030403020204" pitchFamily="34" charset="0"/>
              </a:rPr>
              <a:t/>
            </a:r>
            <a:br>
              <a:rPr lang="en-US" dirty="0" smtClean="0">
                <a:latin typeface="Myriad Pro" panose="020B0503030403020204" pitchFamily="34" charset="0"/>
              </a:rPr>
            </a:br>
            <a:r>
              <a:rPr lang="en-US" sz="2400" dirty="0" smtClean="0">
                <a:latin typeface="Myriad Pro" panose="020B0503030403020204" pitchFamily="34" charset="0"/>
              </a:rPr>
              <a:t>Smart Card Fare Payment and Bus Dwell Time in Los Angeles</a:t>
            </a:r>
            <a:br>
              <a:rPr lang="en-US" sz="2400" dirty="0" smtClean="0">
                <a:latin typeface="Myriad Pro" panose="020B0503030403020204" pitchFamily="34" charset="0"/>
              </a:rPr>
            </a:br>
            <a:endParaRPr lang="en-US" sz="2400" dirty="0">
              <a:latin typeface="Myriad Pro" panose="020B0503030403020204" pitchFamily="34" charset="0"/>
            </a:endParaRPr>
          </a:p>
        </p:txBody>
      </p:sp>
      <p:sp>
        <p:nvSpPr>
          <p:cNvPr id="3" name="Subtitle 2"/>
          <p:cNvSpPr>
            <a:spLocks noGrp="1"/>
          </p:cNvSpPr>
          <p:nvPr>
            <p:ph type="subTitle" idx="1"/>
          </p:nvPr>
        </p:nvSpPr>
        <p:spPr>
          <a:xfrm>
            <a:off x="1524000" y="2683729"/>
            <a:ext cx="9144000" cy="3528015"/>
          </a:xfrm>
        </p:spPr>
        <p:txBody>
          <a:bodyPr>
            <a:normAutofit fontScale="70000" lnSpcReduction="20000"/>
          </a:bodyPr>
          <a:lstStyle/>
          <a:p>
            <a:r>
              <a:rPr lang="en-US" sz="3100" dirty="0" smtClean="0"/>
              <a:t>Daniel Shockley</a:t>
            </a:r>
          </a:p>
          <a:p>
            <a:r>
              <a:rPr lang="en-US" sz="2100" dirty="0" smtClean="0"/>
              <a:t>Fehr &amp; Peers</a:t>
            </a:r>
          </a:p>
          <a:p>
            <a:endParaRPr lang="en-US" dirty="0" smtClean="0"/>
          </a:p>
          <a:p>
            <a:r>
              <a:rPr lang="en-US" dirty="0" smtClean="0"/>
              <a:t>Julia Salinas</a:t>
            </a:r>
          </a:p>
          <a:p>
            <a:r>
              <a:rPr lang="en-US" sz="2100" dirty="0" smtClean="0"/>
              <a:t>Los Angeles Metropolitan Transportation Authority</a:t>
            </a:r>
          </a:p>
          <a:p>
            <a:endParaRPr lang="en-US" dirty="0"/>
          </a:p>
          <a:p>
            <a:r>
              <a:rPr lang="en-US" dirty="0" smtClean="0"/>
              <a:t>Brian D. Taylor</a:t>
            </a:r>
          </a:p>
          <a:p>
            <a:r>
              <a:rPr lang="en-US" sz="2200" dirty="0" smtClean="0"/>
              <a:t>UCLA Institute of Transportation Studies</a:t>
            </a:r>
          </a:p>
          <a:p>
            <a:endParaRPr lang="en-US" dirty="0"/>
          </a:p>
          <a:p>
            <a:r>
              <a:rPr lang="en-US" sz="2200" dirty="0" smtClean="0"/>
              <a:t>Transportation Research Board </a:t>
            </a:r>
          </a:p>
          <a:p>
            <a:r>
              <a:rPr lang="en-US" sz="2200" dirty="0" smtClean="0"/>
              <a:t>2016 Annual Meeting</a:t>
            </a:r>
          </a:p>
          <a:p>
            <a:r>
              <a:rPr lang="en-US" sz="2200" dirty="0" smtClean="0"/>
              <a:t>Washington, D.C.</a:t>
            </a:r>
          </a:p>
        </p:txBody>
      </p:sp>
    </p:spTree>
    <p:extLst>
      <p:ext uri="{BB962C8B-B14F-4D97-AF65-F5344CB8AC3E}">
        <p14:creationId xmlns:p14="http://schemas.microsoft.com/office/powerpoint/2010/main" val="1809992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Methodology: Sources</a:t>
            </a:r>
            <a:endParaRPr lang="en-US" dirty="0"/>
          </a:p>
        </p:txBody>
      </p:sp>
      <p:sp>
        <p:nvSpPr>
          <p:cNvPr id="3" name="Content Placeholder 2"/>
          <p:cNvSpPr>
            <a:spLocks noGrp="1"/>
          </p:cNvSpPr>
          <p:nvPr>
            <p:ph idx="1"/>
          </p:nvPr>
        </p:nvSpPr>
        <p:spPr>
          <a:xfrm>
            <a:off x="609600" y="1600200"/>
            <a:ext cx="5577840" cy="4365701"/>
          </a:xfrm>
        </p:spPr>
        <p:txBody>
          <a:bodyPr>
            <a:normAutofit/>
          </a:bodyPr>
          <a:lstStyle/>
          <a:p>
            <a:pPr marL="0" indent="0">
              <a:buNone/>
            </a:pPr>
            <a:r>
              <a:rPr lang="en-US" b="1" dirty="0" smtClean="0"/>
              <a:t>APC - Automatic Passenger Counter</a:t>
            </a:r>
          </a:p>
          <a:p>
            <a:pPr lvl="1"/>
            <a:r>
              <a:rPr lang="en-US" dirty="0" smtClean="0"/>
              <a:t>Alighting/boarding</a:t>
            </a:r>
          </a:p>
          <a:p>
            <a:pPr lvl="1"/>
            <a:r>
              <a:rPr lang="en-US" dirty="0" smtClean="0"/>
              <a:t>Load factor</a:t>
            </a:r>
          </a:p>
          <a:p>
            <a:pPr lvl="1"/>
            <a:r>
              <a:rPr lang="en-US" dirty="0" smtClean="0"/>
              <a:t>Dwell time</a:t>
            </a:r>
          </a:p>
          <a:p>
            <a:pPr lvl="1"/>
            <a:r>
              <a:rPr lang="en-US" dirty="0" smtClean="0"/>
              <a:t>New data points for each stop.</a:t>
            </a:r>
          </a:p>
          <a:p>
            <a:pPr marL="457200" lvl="1" indent="0">
              <a:buNone/>
            </a:pPr>
            <a:endParaRPr lang="en-US" dirty="0" smtClean="0"/>
          </a:p>
        </p:txBody>
      </p:sp>
      <p:sp>
        <p:nvSpPr>
          <p:cNvPr id="5" name="Content Placeholder 2"/>
          <p:cNvSpPr txBox="1">
            <a:spLocks/>
          </p:cNvSpPr>
          <p:nvPr/>
        </p:nvSpPr>
        <p:spPr bwMode="auto">
          <a:xfrm>
            <a:off x="5892800" y="1635760"/>
            <a:ext cx="5577840" cy="43657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UFS – Universal </a:t>
            </a:r>
            <a:r>
              <a:rPr lang="en-US" b="1" dirty="0" err="1"/>
              <a:t>Farebox</a:t>
            </a:r>
            <a:r>
              <a:rPr lang="en-US" b="1" dirty="0"/>
              <a:t> System</a:t>
            </a:r>
          </a:p>
          <a:p>
            <a:pPr lvl="1"/>
            <a:r>
              <a:rPr lang="en-US" dirty="0" smtClean="0"/>
              <a:t>TAP/Cash </a:t>
            </a:r>
            <a:r>
              <a:rPr lang="en-US" dirty="0"/>
              <a:t>fare payments</a:t>
            </a:r>
          </a:p>
          <a:p>
            <a:pPr lvl="1"/>
            <a:r>
              <a:rPr lang="en-US" dirty="0" smtClean="0"/>
              <a:t>Bicycle</a:t>
            </a:r>
            <a:r>
              <a:rPr lang="en-US" dirty="0"/>
              <a:t>, wheelchair tallies, etc</a:t>
            </a:r>
            <a:r>
              <a:rPr lang="en-US" dirty="0" smtClean="0"/>
              <a:t>.</a:t>
            </a:r>
          </a:p>
          <a:p>
            <a:pPr lvl="1"/>
            <a:r>
              <a:rPr lang="en-US" dirty="0" smtClean="0"/>
              <a:t>New data points for each fare paid/tally recorded.</a:t>
            </a:r>
            <a:endParaRPr lang="en-US" dirty="0"/>
          </a:p>
          <a:p>
            <a:pPr marL="457200" lvl="1" indent="0">
              <a:buFont typeface="Arial" charset="0"/>
              <a:buNone/>
            </a:pPr>
            <a:endParaRPr lang="en-US" dirty="0" smtClean="0"/>
          </a:p>
        </p:txBody>
      </p:sp>
    </p:spTree>
    <p:extLst>
      <p:ext uri="{BB962C8B-B14F-4D97-AF65-F5344CB8AC3E}">
        <p14:creationId xmlns:p14="http://schemas.microsoft.com/office/powerpoint/2010/main" val="2554023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Methodology: Route Selection</a:t>
            </a:r>
            <a:endParaRPr lang="en-US" dirty="0"/>
          </a:p>
        </p:txBody>
      </p:sp>
      <p:sp>
        <p:nvSpPr>
          <p:cNvPr id="5" name="Oval 4"/>
          <p:cNvSpPr/>
          <p:nvPr/>
        </p:nvSpPr>
        <p:spPr>
          <a:xfrm>
            <a:off x="9736850" y="2703793"/>
            <a:ext cx="631749" cy="631749"/>
          </a:xfrm>
          <a:prstGeom prst="ellipse">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9476078" y="2518218"/>
            <a:ext cx="260772" cy="18557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15917" y="2230154"/>
            <a:ext cx="1653230" cy="369332"/>
          </a:xfrm>
          <a:prstGeom prst="rect">
            <a:avLst/>
          </a:prstGeom>
          <a:noFill/>
        </p:spPr>
        <p:txBody>
          <a:bodyPr wrap="square" rtlCol="0">
            <a:spAutoFit/>
          </a:bodyPr>
          <a:lstStyle/>
          <a:p>
            <a:r>
              <a:rPr lang="en-US" b="1" dirty="0" smtClean="0">
                <a:solidFill>
                  <a:schemeClr val="bg1"/>
                </a:solidFill>
              </a:rPr>
              <a:t>Downtown LA</a:t>
            </a:r>
            <a:endParaRPr lang="en-US" b="1" dirty="0">
              <a:solidFill>
                <a:schemeClr val="bg1"/>
              </a:solidFill>
            </a:endParaRPr>
          </a:p>
        </p:txBody>
      </p:sp>
      <p:sp>
        <p:nvSpPr>
          <p:cNvPr id="14" name="TextBox 13"/>
          <p:cNvSpPr txBox="1"/>
          <p:nvPr/>
        </p:nvSpPr>
        <p:spPr>
          <a:xfrm>
            <a:off x="950343" y="1906988"/>
            <a:ext cx="4917989" cy="2677656"/>
          </a:xfrm>
          <a:prstGeom prst="rect">
            <a:avLst/>
          </a:prstGeom>
          <a:noFill/>
        </p:spPr>
        <p:txBody>
          <a:bodyPr wrap="square" rtlCol="0">
            <a:spAutoFit/>
          </a:bodyPr>
          <a:lstStyle/>
          <a:p>
            <a:r>
              <a:rPr lang="en-US" sz="2400" b="1" dirty="0" smtClean="0"/>
              <a:t>Metro Rapid 720</a:t>
            </a:r>
          </a:p>
          <a:p>
            <a:r>
              <a:rPr lang="en-US" i="1" dirty="0" smtClean="0"/>
              <a:t>Infrequent stops, frequent headways.</a:t>
            </a:r>
          </a:p>
          <a:p>
            <a:pPr lvl="1"/>
            <a:r>
              <a:rPr lang="en-US" b="1" dirty="0">
                <a:solidFill>
                  <a:srgbClr val="FFC000"/>
                </a:solidFill>
              </a:rPr>
              <a:t>Avg. weekday ridership:</a:t>
            </a:r>
            <a:r>
              <a:rPr lang="en-US" dirty="0">
                <a:solidFill>
                  <a:srgbClr val="FFC000"/>
                </a:solidFill>
              </a:rPr>
              <a:t> </a:t>
            </a:r>
            <a:r>
              <a:rPr lang="en-US" dirty="0"/>
              <a:t>41,000</a:t>
            </a:r>
          </a:p>
          <a:p>
            <a:pPr lvl="1"/>
            <a:r>
              <a:rPr lang="en-US" b="1" dirty="0">
                <a:solidFill>
                  <a:srgbClr val="FFC000"/>
                </a:solidFill>
              </a:rPr>
              <a:t>Avg. Saturday ridership:</a:t>
            </a:r>
            <a:r>
              <a:rPr lang="en-US" b="1" dirty="0"/>
              <a:t> </a:t>
            </a:r>
            <a:r>
              <a:rPr lang="en-US" dirty="0"/>
              <a:t>29,000</a:t>
            </a:r>
          </a:p>
          <a:p>
            <a:pPr lvl="1"/>
            <a:r>
              <a:rPr lang="en-US" b="1" dirty="0">
                <a:solidFill>
                  <a:srgbClr val="FFC000"/>
                </a:solidFill>
              </a:rPr>
              <a:t>Avg. Sunday ridership: </a:t>
            </a:r>
            <a:r>
              <a:rPr lang="en-US" dirty="0" smtClean="0"/>
              <a:t>22,000</a:t>
            </a:r>
          </a:p>
          <a:p>
            <a:endParaRPr lang="en-US" dirty="0"/>
          </a:p>
          <a:p>
            <a:r>
              <a:rPr lang="en-US" dirty="0" smtClean="0"/>
              <a:t>Serves many employment centers with connections to rail transit.</a:t>
            </a:r>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332" y="1605502"/>
            <a:ext cx="5817079" cy="3280628"/>
          </a:xfrm>
          <a:prstGeom prst="rect">
            <a:avLst/>
          </a:prstGeom>
          <a:ln>
            <a:solidFill>
              <a:schemeClr val="tx1"/>
            </a:solidFill>
          </a:ln>
        </p:spPr>
      </p:pic>
    </p:spTree>
    <p:extLst>
      <p:ext uri="{BB962C8B-B14F-4D97-AF65-F5344CB8AC3E}">
        <p14:creationId xmlns:p14="http://schemas.microsoft.com/office/powerpoint/2010/main" val="554909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Methodology: Route Selection</a:t>
            </a:r>
            <a:endParaRPr lang="en-US" dirty="0"/>
          </a:p>
        </p:txBody>
      </p:sp>
      <p:sp>
        <p:nvSpPr>
          <p:cNvPr id="14" name="TextBox 13"/>
          <p:cNvSpPr txBox="1"/>
          <p:nvPr/>
        </p:nvSpPr>
        <p:spPr>
          <a:xfrm>
            <a:off x="6418438" y="2083774"/>
            <a:ext cx="4917989" cy="2677656"/>
          </a:xfrm>
          <a:prstGeom prst="rect">
            <a:avLst/>
          </a:prstGeom>
          <a:noFill/>
        </p:spPr>
        <p:txBody>
          <a:bodyPr wrap="square" rtlCol="0">
            <a:spAutoFit/>
          </a:bodyPr>
          <a:lstStyle/>
          <a:p>
            <a:r>
              <a:rPr lang="en-US" sz="2400" b="1" dirty="0" smtClean="0"/>
              <a:t>Metro Local 120</a:t>
            </a:r>
          </a:p>
          <a:p>
            <a:r>
              <a:rPr lang="en-US" i="1" dirty="0" smtClean="0"/>
              <a:t>Frequent stops, infrequent headways.</a:t>
            </a:r>
            <a:endParaRPr lang="en-US" dirty="0" smtClean="0"/>
          </a:p>
          <a:p>
            <a:pPr lvl="1"/>
            <a:r>
              <a:rPr lang="en-US" b="1" dirty="0" smtClean="0">
                <a:solidFill>
                  <a:srgbClr val="FFC000"/>
                </a:solidFill>
              </a:rPr>
              <a:t>Avg. weekday ridership: </a:t>
            </a:r>
            <a:r>
              <a:rPr lang="en-US" dirty="0" smtClean="0"/>
              <a:t>4,000</a:t>
            </a:r>
          </a:p>
          <a:p>
            <a:pPr lvl="1"/>
            <a:r>
              <a:rPr lang="en-US" b="1" dirty="0" smtClean="0">
                <a:solidFill>
                  <a:srgbClr val="FFC000"/>
                </a:solidFill>
              </a:rPr>
              <a:t>Avg. </a:t>
            </a:r>
            <a:r>
              <a:rPr lang="en-US" b="1" dirty="0">
                <a:solidFill>
                  <a:srgbClr val="FFC000"/>
                </a:solidFill>
              </a:rPr>
              <a:t>S</a:t>
            </a:r>
            <a:r>
              <a:rPr lang="en-US" b="1" dirty="0" smtClean="0">
                <a:solidFill>
                  <a:srgbClr val="FFC000"/>
                </a:solidFill>
              </a:rPr>
              <a:t>aturday ridership: </a:t>
            </a:r>
            <a:r>
              <a:rPr lang="en-US" dirty="0" smtClean="0"/>
              <a:t>2,000</a:t>
            </a:r>
          </a:p>
          <a:p>
            <a:pPr lvl="1"/>
            <a:r>
              <a:rPr lang="en-US" b="1" dirty="0" smtClean="0">
                <a:solidFill>
                  <a:srgbClr val="FFC000"/>
                </a:solidFill>
              </a:rPr>
              <a:t>Avg. Sunday ridership: </a:t>
            </a:r>
            <a:r>
              <a:rPr lang="en-US" dirty="0" smtClean="0"/>
              <a:t>2,000</a:t>
            </a:r>
          </a:p>
          <a:p>
            <a:pPr lvl="1"/>
            <a:endParaRPr lang="en-US" dirty="0" smtClean="0"/>
          </a:p>
          <a:p>
            <a:r>
              <a:rPr lang="en-US" dirty="0" smtClean="0"/>
              <a:t>Serves mostly residential and major physical rehabilitation center. Connection to Metro Rail.</a:t>
            </a:r>
          </a:p>
          <a:p>
            <a:pPr marL="285750" indent="-285750">
              <a:buFont typeface="Arial" panose="020B0604020202020204" pitchFamily="34" charset="0"/>
              <a:buChar char="•"/>
            </a:pP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5675"/>
          <a:stretch/>
        </p:blipFill>
        <p:spPr>
          <a:xfrm>
            <a:off x="609600" y="2449902"/>
            <a:ext cx="4784686" cy="1945401"/>
          </a:xfrm>
          <a:prstGeom prst="rect">
            <a:avLst/>
          </a:prstGeom>
          <a:ln>
            <a:solidFill>
              <a:schemeClr val="tx1"/>
            </a:solidFill>
          </a:ln>
        </p:spPr>
      </p:pic>
    </p:spTree>
    <p:extLst>
      <p:ext uri="{BB962C8B-B14F-4D97-AF65-F5344CB8AC3E}">
        <p14:creationId xmlns:p14="http://schemas.microsoft.com/office/powerpoint/2010/main" val="1573000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Methodology: Constructing the Data</a:t>
            </a:r>
            <a:endParaRPr lang="en-US" dirty="0"/>
          </a:p>
        </p:txBody>
      </p:sp>
      <p:sp>
        <p:nvSpPr>
          <p:cNvPr id="31" name="Rectangle 30"/>
          <p:cNvSpPr/>
          <p:nvPr/>
        </p:nvSpPr>
        <p:spPr>
          <a:xfrm>
            <a:off x="564677" y="4793907"/>
            <a:ext cx="8505454" cy="1261884"/>
          </a:xfrm>
          <a:prstGeom prst="rect">
            <a:avLst/>
          </a:prstGeom>
        </p:spPr>
        <p:txBody>
          <a:bodyPr wrap="square">
            <a:spAutoFit/>
          </a:bodyPr>
          <a:lstStyle/>
          <a:p>
            <a:r>
              <a:rPr lang="en-US" sz="2800" i="1" dirty="0" smtClean="0">
                <a:solidFill>
                  <a:srgbClr val="FFC000"/>
                </a:solidFill>
              </a:rPr>
              <a:t>Constraints</a:t>
            </a:r>
            <a:r>
              <a:rPr lang="en-US" sz="2800" i="1" dirty="0" smtClean="0"/>
              <a:t>:</a:t>
            </a:r>
          </a:p>
          <a:p>
            <a:pPr marL="285750" indent="-285750">
              <a:buFont typeface="Arial" panose="020B0604020202020204" pitchFamily="34" charset="0"/>
              <a:buChar char="•"/>
            </a:pPr>
            <a:r>
              <a:rPr lang="en-US" sz="2400" dirty="0" smtClean="0"/>
              <a:t>Operator-dependent </a:t>
            </a:r>
            <a:r>
              <a:rPr lang="en-US" sz="2400" dirty="0"/>
              <a:t>tallies may not be accurate.</a:t>
            </a:r>
          </a:p>
          <a:p>
            <a:pPr marL="285750" indent="-285750">
              <a:buFont typeface="Arial" panose="020B0604020202020204" pitchFamily="34" charset="0"/>
              <a:buChar char="•"/>
            </a:pPr>
            <a:r>
              <a:rPr lang="en-US" sz="2400" dirty="0"/>
              <a:t>UFS and APC clocks may not be synchronized.</a:t>
            </a:r>
          </a:p>
        </p:txBody>
      </p:sp>
      <p:graphicFrame>
        <p:nvGraphicFramePr>
          <p:cNvPr id="8" name="Diagram 7"/>
          <p:cNvGraphicFramePr/>
          <p:nvPr>
            <p:extLst>
              <p:ext uri="{D42A27DB-BD31-4B8C-83A1-F6EECF244321}">
                <p14:modId xmlns:p14="http://schemas.microsoft.com/office/powerpoint/2010/main" val="125320810"/>
              </p:ext>
            </p:extLst>
          </p:nvPr>
        </p:nvGraphicFramePr>
        <p:xfrm>
          <a:off x="-345440" y="1442128"/>
          <a:ext cx="12151360" cy="3982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352513" y="2894879"/>
            <a:ext cx="1393771" cy="1077218"/>
          </a:xfrm>
          <a:prstGeom prst="rect">
            <a:avLst/>
          </a:prstGeom>
          <a:noFill/>
        </p:spPr>
        <p:txBody>
          <a:bodyPr wrap="square" rtlCol="0">
            <a:spAutoFit/>
          </a:bodyPr>
          <a:lstStyle/>
          <a:p>
            <a:pPr algn="ctr"/>
            <a:r>
              <a:rPr lang="en-US" sz="3200" b="1" dirty="0" smtClean="0"/>
              <a:t>APC Record</a:t>
            </a:r>
            <a:endParaRPr lang="en-US" sz="3200" b="1" dirty="0"/>
          </a:p>
        </p:txBody>
      </p:sp>
    </p:spTree>
    <p:extLst>
      <p:ext uri="{BB962C8B-B14F-4D97-AF65-F5344CB8AC3E}">
        <p14:creationId xmlns:p14="http://schemas.microsoft.com/office/powerpoint/2010/main" val="310317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Methodology: Exclusions</a:t>
            </a:r>
            <a:endParaRPr lang="en-US" dirty="0"/>
          </a:p>
        </p:txBody>
      </p:sp>
      <p:sp>
        <p:nvSpPr>
          <p:cNvPr id="3" name="Content Placeholder 2"/>
          <p:cNvSpPr>
            <a:spLocks noGrp="1"/>
          </p:cNvSpPr>
          <p:nvPr>
            <p:ph idx="1"/>
          </p:nvPr>
        </p:nvSpPr>
        <p:spPr>
          <a:xfrm>
            <a:off x="838200" y="1825625"/>
            <a:ext cx="10515600" cy="2145013"/>
          </a:xfrm>
        </p:spPr>
        <p:txBody>
          <a:bodyPr/>
          <a:lstStyle/>
          <a:p>
            <a:r>
              <a:rPr lang="en-US" dirty="0" smtClean="0"/>
              <a:t>Minimum Passenger Service Time (PST) &lt; .5 second</a:t>
            </a:r>
          </a:p>
          <a:p>
            <a:r>
              <a:rPr lang="en-US" dirty="0" smtClean="0"/>
              <a:t>Dwell time is zero</a:t>
            </a:r>
          </a:p>
          <a:p>
            <a:r>
              <a:rPr lang="en-US" dirty="0" smtClean="0"/>
              <a:t>Stops at layovers, terminus, and time points.</a:t>
            </a:r>
          </a:p>
          <a:p>
            <a:r>
              <a:rPr lang="en-US" dirty="0" smtClean="0"/>
              <a:t>Abnormally long dwell time &gt;= 180 seconds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21969463"/>
              </p:ext>
            </p:extLst>
          </p:nvPr>
        </p:nvGraphicFramePr>
        <p:xfrm>
          <a:off x="764060" y="4357816"/>
          <a:ext cx="10515600" cy="1663759"/>
        </p:xfrm>
        <a:graphic>
          <a:graphicData uri="http://schemas.openxmlformats.org/drawingml/2006/table">
            <a:tbl>
              <a:tblPr firstRow="1" firstCol="1" bandRow="1">
                <a:tableStyleId>{3C2FFA5D-87B4-456A-9821-1D502468CF0F}</a:tableStyleId>
              </a:tblPr>
              <a:tblGrid>
                <a:gridCol w="1752600">
                  <a:extLst>
                    <a:ext uri="{9D8B030D-6E8A-4147-A177-3AD203B41FA5}">
                      <a16:colId xmlns="" xmlns:a16="http://schemas.microsoft.com/office/drawing/2014/main" val="20000"/>
                    </a:ext>
                  </a:extLst>
                </a:gridCol>
                <a:gridCol w="1752600">
                  <a:extLst>
                    <a:ext uri="{9D8B030D-6E8A-4147-A177-3AD203B41FA5}">
                      <a16:colId xmlns="" xmlns:a16="http://schemas.microsoft.com/office/drawing/2014/main" val="20001"/>
                    </a:ext>
                  </a:extLst>
                </a:gridCol>
                <a:gridCol w="1752600">
                  <a:extLst>
                    <a:ext uri="{9D8B030D-6E8A-4147-A177-3AD203B41FA5}">
                      <a16:colId xmlns="" xmlns:a16="http://schemas.microsoft.com/office/drawing/2014/main" val="20002"/>
                    </a:ext>
                  </a:extLst>
                </a:gridCol>
                <a:gridCol w="1752600">
                  <a:extLst>
                    <a:ext uri="{9D8B030D-6E8A-4147-A177-3AD203B41FA5}">
                      <a16:colId xmlns="" xmlns:a16="http://schemas.microsoft.com/office/drawing/2014/main" val="20003"/>
                    </a:ext>
                  </a:extLst>
                </a:gridCol>
                <a:gridCol w="1752600">
                  <a:extLst>
                    <a:ext uri="{9D8B030D-6E8A-4147-A177-3AD203B41FA5}">
                      <a16:colId xmlns="" xmlns:a16="http://schemas.microsoft.com/office/drawing/2014/main" val="20004"/>
                    </a:ext>
                  </a:extLst>
                </a:gridCol>
                <a:gridCol w="1752600">
                  <a:extLst>
                    <a:ext uri="{9D8B030D-6E8A-4147-A177-3AD203B41FA5}">
                      <a16:colId xmlns="" xmlns:a16="http://schemas.microsoft.com/office/drawing/2014/main" val="20005"/>
                    </a:ext>
                  </a:extLst>
                </a:gridCol>
              </a:tblGrid>
              <a:tr h="336104">
                <a:tc>
                  <a:txBody>
                    <a:bodyPr/>
                    <a:lstStyle/>
                    <a:p>
                      <a:pPr marL="0" marR="0" algn="ctr">
                        <a:spcBef>
                          <a:spcPts val="0"/>
                        </a:spcBef>
                        <a:spcAft>
                          <a:spcPts val="0"/>
                        </a:spcAft>
                      </a:pPr>
                      <a:r>
                        <a:rPr lang="en-US" sz="1800" b="1" dirty="0">
                          <a:effectLst/>
                        </a:rPr>
                        <a:t>Route</a:t>
                      </a:r>
                      <a:endParaRPr lang="en-US" sz="1800" b="1"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b="1" dirty="0" smtClean="0">
                          <a:effectLst/>
                        </a:rPr>
                        <a:t>PST&lt; </a:t>
                      </a:r>
                      <a:r>
                        <a:rPr lang="en-US" sz="1800" b="1" dirty="0">
                          <a:effectLst/>
                        </a:rPr>
                        <a:t>.</a:t>
                      </a:r>
                      <a:r>
                        <a:rPr lang="en-US" sz="1800" b="1" dirty="0" smtClean="0">
                          <a:effectLst/>
                        </a:rPr>
                        <a:t>5s</a:t>
                      </a:r>
                      <a:endParaRPr lang="en-US" sz="1800" b="1"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b="1" dirty="0">
                          <a:effectLst/>
                        </a:rPr>
                        <a:t>Dwell </a:t>
                      </a:r>
                      <a:r>
                        <a:rPr lang="en-US" sz="1800" b="1" dirty="0" smtClean="0">
                          <a:effectLst/>
                        </a:rPr>
                        <a:t>Time = 0s</a:t>
                      </a:r>
                      <a:endParaRPr lang="en-US" sz="1800" b="1"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b="1" dirty="0" smtClean="0">
                          <a:effectLst/>
                        </a:rPr>
                        <a:t>Layovers, etc.</a:t>
                      </a:r>
                      <a:endParaRPr lang="en-US" sz="1800" b="1"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b="1" dirty="0">
                          <a:effectLst/>
                        </a:rPr>
                        <a:t>Dwell Time ≥ </a:t>
                      </a:r>
                      <a:r>
                        <a:rPr lang="en-US" sz="1800" b="1" dirty="0" smtClean="0">
                          <a:effectLst/>
                        </a:rPr>
                        <a:t>180s</a:t>
                      </a:r>
                      <a:endParaRPr lang="en-US" sz="1800" b="1"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b="1" dirty="0" smtClean="0">
                          <a:effectLst/>
                        </a:rPr>
                        <a:t>Total</a:t>
                      </a:r>
                      <a:endParaRPr lang="en-US" sz="1800" b="1"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264834">
                <a:tc>
                  <a:txBody>
                    <a:bodyPr/>
                    <a:lstStyle/>
                    <a:p>
                      <a:pPr marL="0" marR="0" algn="ctr">
                        <a:spcBef>
                          <a:spcPts val="0"/>
                        </a:spcBef>
                        <a:spcAft>
                          <a:spcPts val="0"/>
                        </a:spcAft>
                      </a:pPr>
                      <a:r>
                        <a:rPr lang="en-US" sz="1800" b="1" dirty="0">
                          <a:effectLst/>
                        </a:rPr>
                        <a:t>720</a:t>
                      </a:r>
                      <a:endParaRPr lang="en-US" sz="1800" b="1"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b="1" dirty="0">
                          <a:effectLst/>
                        </a:rPr>
                        <a:t>6</a:t>
                      </a:r>
                      <a:endParaRPr lang="en-US" sz="1800" b="1"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b="1" dirty="0">
                          <a:effectLst/>
                        </a:rPr>
                        <a:t>3,361</a:t>
                      </a:r>
                      <a:endParaRPr lang="en-US" sz="1800" b="1"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b="1" dirty="0">
                          <a:effectLst/>
                        </a:rPr>
                        <a:t>14,472</a:t>
                      </a:r>
                      <a:endParaRPr lang="en-US" sz="1800" b="1"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b="1" dirty="0">
                          <a:effectLst/>
                        </a:rPr>
                        <a:t>2,477</a:t>
                      </a:r>
                      <a:endParaRPr lang="en-US" sz="1800" b="1"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b="1" dirty="0">
                          <a:effectLst/>
                        </a:rPr>
                        <a:t>20,316</a:t>
                      </a:r>
                      <a:endParaRPr lang="en-US" sz="1800" b="1"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264834">
                <a:tc>
                  <a:txBody>
                    <a:bodyPr/>
                    <a:lstStyle/>
                    <a:p>
                      <a:pPr marL="0" marR="0" algn="ctr">
                        <a:spcBef>
                          <a:spcPts val="0"/>
                        </a:spcBef>
                        <a:spcAft>
                          <a:spcPts val="0"/>
                        </a:spcAft>
                      </a:pPr>
                      <a:r>
                        <a:rPr lang="en-US" sz="1800" b="1">
                          <a:effectLst/>
                        </a:rPr>
                        <a:t>120</a:t>
                      </a:r>
                      <a:endParaRPr lang="en-US" sz="1800" b="1">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b="1" dirty="0">
                          <a:effectLst/>
                        </a:rPr>
                        <a:t>2</a:t>
                      </a:r>
                      <a:endParaRPr lang="en-US" sz="1800" b="1"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b="1" dirty="0">
                          <a:effectLst/>
                        </a:rPr>
                        <a:t>454</a:t>
                      </a:r>
                      <a:endParaRPr lang="en-US" sz="1800" b="1"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b="1" dirty="0">
                          <a:effectLst/>
                        </a:rPr>
                        <a:t>4,838</a:t>
                      </a:r>
                      <a:endParaRPr lang="en-US" sz="1800" b="1"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b="1" dirty="0">
                          <a:effectLst/>
                        </a:rPr>
                        <a:t>104</a:t>
                      </a:r>
                      <a:endParaRPr lang="en-US" sz="1800" b="1"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b="1" dirty="0">
                          <a:effectLst/>
                        </a:rPr>
                        <a:t>5,489</a:t>
                      </a:r>
                      <a:endParaRPr lang="en-US" sz="1800" b="1"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566479">
                <a:tc>
                  <a:txBody>
                    <a:bodyPr/>
                    <a:lstStyle/>
                    <a:p>
                      <a:pPr marL="0" marR="0" algn="ctr">
                        <a:spcBef>
                          <a:spcPts val="0"/>
                        </a:spcBef>
                        <a:spcAft>
                          <a:spcPts val="0"/>
                        </a:spcAft>
                      </a:pPr>
                      <a:r>
                        <a:rPr lang="en-US" sz="1400" dirty="0">
                          <a:effectLst/>
                        </a:rPr>
                        <a:t> </a:t>
                      </a:r>
                      <a:endParaRPr lang="en-US" sz="1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dirty="0">
                          <a:effectLst/>
                        </a:rPr>
                        <a:t> </a:t>
                      </a:r>
                      <a:endParaRPr lang="en-US" sz="1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dirty="0">
                          <a:effectLst/>
                        </a:rPr>
                        <a:t> </a:t>
                      </a:r>
                      <a:endParaRPr lang="en-US" sz="1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dirty="0">
                          <a:effectLst/>
                        </a:rPr>
                        <a:t> </a:t>
                      </a:r>
                      <a:endParaRPr lang="en-US" sz="1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r">
                        <a:spcBef>
                          <a:spcPts val="0"/>
                        </a:spcBef>
                        <a:spcAft>
                          <a:spcPts val="0"/>
                        </a:spcAft>
                      </a:pPr>
                      <a:r>
                        <a:rPr lang="en-US" sz="1800" b="1" dirty="0">
                          <a:effectLst/>
                        </a:rPr>
                        <a:t>Grand </a:t>
                      </a:r>
                      <a:r>
                        <a:rPr lang="en-US" sz="1800" b="1" dirty="0" smtClean="0">
                          <a:effectLst/>
                        </a:rPr>
                        <a:t>Total</a:t>
                      </a:r>
                      <a:endParaRPr lang="en-US" sz="1800" b="1" i="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800" b="1" dirty="0">
                          <a:effectLst/>
                        </a:rPr>
                        <a:t>25,805</a:t>
                      </a:r>
                      <a:endParaRPr lang="en-US" sz="1800" b="1" i="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4119022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Methodology: Summary of Data</a:t>
            </a:r>
            <a:endParaRPr lang="en-US" dirty="0"/>
          </a:p>
        </p:txBody>
      </p:sp>
      <p:sp>
        <p:nvSpPr>
          <p:cNvPr id="3" name="Content Placeholder 2"/>
          <p:cNvSpPr>
            <a:spLocks noGrp="1"/>
          </p:cNvSpPr>
          <p:nvPr>
            <p:ph idx="1"/>
          </p:nvPr>
        </p:nvSpPr>
        <p:spPr>
          <a:xfrm>
            <a:off x="609600" y="2475571"/>
            <a:ext cx="4843346" cy="2486722"/>
          </a:xfrm>
        </p:spPr>
        <p:txBody>
          <a:bodyPr/>
          <a:lstStyle/>
          <a:p>
            <a:pPr marL="0" indent="0" algn="ctr">
              <a:buNone/>
            </a:pPr>
            <a:r>
              <a:rPr lang="en-US" b="1" dirty="0" smtClean="0">
                <a:solidFill>
                  <a:srgbClr val="FFC000"/>
                </a:solidFill>
              </a:rPr>
              <a:t>342</a:t>
            </a:r>
            <a:r>
              <a:rPr lang="en-US" dirty="0" smtClean="0"/>
              <a:t> operators</a:t>
            </a:r>
          </a:p>
          <a:p>
            <a:pPr marL="0" indent="0" algn="ctr">
              <a:buNone/>
            </a:pPr>
            <a:r>
              <a:rPr lang="en-US" b="1" dirty="0" smtClean="0">
                <a:solidFill>
                  <a:srgbClr val="FFC000"/>
                </a:solidFill>
              </a:rPr>
              <a:t>187</a:t>
            </a:r>
            <a:r>
              <a:rPr lang="en-US" dirty="0" smtClean="0"/>
              <a:t> vehicles</a:t>
            </a:r>
          </a:p>
          <a:p>
            <a:pPr marL="0" indent="0" algn="ctr">
              <a:buNone/>
            </a:pPr>
            <a:r>
              <a:rPr lang="en-US" b="1" dirty="0" smtClean="0">
                <a:solidFill>
                  <a:srgbClr val="FFC000"/>
                </a:solidFill>
              </a:rPr>
              <a:t>540,407</a:t>
            </a:r>
            <a:r>
              <a:rPr lang="en-US" dirty="0" smtClean="0"/>
              <a:t> </a:t>
            </a:r>
            <a:r>
              <a:rPr lang="en-US" dirty="0" err="1" smtClean="0"/>
              <a:t>farebox</a:t>
            </a:r>
            <a:r>
              <a:rPr lang="en-US" dirty="0" smtClean="0"/>
              <a:t> records</a:t>
            </a:r>
          </a:p>
          <a:p>
            <a:pPr marL="0" indent="0" algn="ctr">
              <a:buNone/>
            </a:pPr>
            <a:endParaRPr lang="en-US" dirty="0" smtClean="0"/>
          </a:p>
          <a:p>
            <a:pPr marL="0" indent="0" algn="ctr">
              <a:buNone/>
            </a:pPr>
            <a:r>
              <a:rPr lang="en-US" b="1" dirty="0" smtClean="0">
                <a:solidFill>
                  <a:srgbClr val="FFC000"/>
                </a:solidFill>
              </a:rPr>
              <a:t>99,453</a:t>
            </a:r>
            <a:r>
              <a:rPr lang="en-US" dirty="0" smtClean="0"/>
              <a:t> APC records (N)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25625"/>
            <a:ext cx="4832866" cy="3624650"/>
          </a:xfrm>
          <a:prstGeom prst="rect">
            <a:avLst/>
          </a:prstGeom>
          <a:noFill/>
          <a:ln w="12700">
            <a:solidFill>
              <a:schemeClr val="tx1"/>
            </a:solidFill>
          </a:ln>
        </p:spPr>
      </p:pic>
    </p:spTree>
    <p:extLst>
      <p:ext uri="{BB962C8B-B14F-4D97-AF65-F5344CB8AC3E}">
        <p14:creationId xmlns:p14="http://schemas.microsoft.com/office/powerpoint/2010/main" val="1157786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Analysis: Descriptive Statistics</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659126370"/>
              </p:ext>
            </p:extLst>
          </p:nvPr>
        </p:nvGraphicFramePr>
        <p:xfrm>
          <a:off x="1" y="1170430"/>
          <a:ext cx="12192000" cy="5126305"/>
        </p:xfrm>
        <a:graphic>
          <a:graphicData uri="http://schemas.openxmlformats.org/drawingml/2006/table">
            <a:tbl>
              <a:tblPr firstRow="1" firstCol="1" bandRow="1">
                <a:tableStyleId>{3C2FFA5D-87B4-456A-9821-1D502468CF0F}</a:tableStyleId>
              </a:tblPr>
              <a:tblGrid>
                <a:gridCol w="4075199">
                  <a:extLst>
                    <a:ext uri="{9D8B030D-6E8A-4147-A177-3AD203B41FA5}">
                      <a16:colId xmlns="" xmlns:a16="http://schemas.microsoft.com/office/drawing/2014/main" val="20000"/>
                    </a:ext>
                  </a:extLst>
                </a:gridCol>
                <a:gridCol w="1811199">
                  <a:extLst>
                    <a:ext uri="{9D8B030D-6E8A-4147-A177-3AD203B41FA5}">
                      <a16:colId xmlns="" xmlns:a16="http://schemas.microsoft.com/office/drawing/2014/main" val="20001"/>
                    </a:ext>
                  </a:extLst>
                </a:gridCol>
                <a:gridCol w="1402219">
                  <a:extLst>
                    <a:ext uri="{9D8B030D-6E8A-4147-A177-3AD203B41FA5}">
                      <a16:colId xmlns="" xmlns:a16="http://schemas.microsoft.com/office/drawing/2014/main" val="20002"/>
                    </a:ext>
                  </a:extLst>
                </a:gridCol>
                <a:gridCol w="2044901">
                  <a:extLst>
                    <a:ext uri="{9D8B030D-6E8A-4147-A177-3AD203B41FA5}">
                      <a16:colId xmlns="" xmlns:a16="http://schemas.microsoft.com/office/drawing/2014/main" val="20003"/>
                    </a:ext>
                  </a:extLst>
                </a:gridCol>
                <a:gridCol w="1402219">
                  <a:extLst>
                    <a:ext uri="{9D8B030D-6E8A-4147-A177-3AD203B41FA5}">
                      <a16:colId xmlns="" xmlns:a16="http://schemas.microsoft.com/office/drawing/2014/main" val="20004"/>
                    </a:ext>
                  </a:extLst>
                </a:gridCol>
                <a:gridCol w="1456263">
                  <a:extLst>
                    <a:ext uri="{9D8B030D-6E8A-4147-A177-3AD203B41FA5}">
                      <a16:colId xmlns="" xmlns:a16="http://schemas.microsoft.com/office/drawing/2014/main" val="20005"/>
                    </a:ext>
                  </a:extLst>
                </a:gridCol>
              </a:tblGrid>
              <a:tr h="325416">
                <a:tc>
                  <a:txBody>
                    <a:bodyPr/>
                    <a:lstStyle/>
                    <a:p>
                      <a:endParaRPr lang="en-US" sz="2400" dirty="0">
                        <a:effectLst/>
                        <a:latin typeface="Franklin Gothic Book" panose="020B0503020102020204" pitchFamily="34" charset="0"/>
                      </a:endParaRPr>
                    </a:p>
                  </a:txBody>
                  <a:tcPr marL="119394" marR="119394" marT="0" marB="0" anchor="ctr"/>
                </a:tc>
                <a:tc>
                  <a:txBody>
                    <a:bodyPr/>
                    <a:lstStyle/>
                    <a:p>
                      <a:pPr marL="0" marR="0" algn="ctr">
                        <a:spcBef>
                          <a:spcPts val="0"/>
                        </a:spcBef>
                        <a:spcAft>
                          <a:spcPts val="0"/>
                        </a:spcAft>
                      </a:pPr>
                      <a:r>
                        <a:rPr lang="en-US" sz="2400" dirty="0">
                          <a:effectLst/>
                        </a:rPr>
                        <a:t>Mean</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Median</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Std. Deviation</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smtClean="0">
                          <a:effectLst/>
                        </a:rPr>
                        <a:t>Min.</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smtClean="0">
                          <a:effectLst/>
                        </a:rPr>
                        <a:t>Max.</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extLst>
                  <a:ext uri="{0D108BD9-81ED-4DB2-BD59-A6C34878D82A}">
                    <a16:rowId xmlns="" xmlns:a16="http://schemas.microsoft.com/office/drawing/2014/main" val="10000"/>
                  </a:ext>
                </a:extLst>
              </a:tr>
              <a:tr h="366275">
                <a:tc>
                  <a:txBody>
                    <a:bodyPr/>
                    <a:lstStyle/>
                    <a:p>
                      <a:pPr marL="0" marR="0" algn="ctr">
                        <a:spcBef>
                          <a:spcPts val="0"/>
                        </a:spcBef>
                        <a:spcAft>
                          <a:spcPts val="0"/>
                        </a:spcAft>
                      </a:pPr>
                      <a:r>
                        <a:rPr lang="en-US" sz="2400" dirty="0">
                          <a:effectLst/>
                        </a:rPr>
                        <a:t>Dwell </a:t>
                      </a:r>
                      <a:r>
                        <a:rPr lang="en-US" sz="2400" dirty="0" smtClean="0">
                          <a:effectLst/>
                        </a:rPr>
                        <a:t>Time (sec.)</a:t>
                      </a:r>
                      <a:endParaRPr lang="en-US" sz="24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26.7</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a:effectLst/>
                        </a:rPr>
                        <a:t>17.0</a:t>
                      </a:r>
                      <a:endParaRPr lang="en-US" sz="24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a:effectLst/>
                        </a:rPr>
                        <a:t>25.6</a:t>
                      </a:r>
                      <a:endParaRPr lang="en-US" sz="24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a:effectLst/>
                        </a:rPr>
                        <a:t>1.0</a:t>
                      </a:r>
                      <a:endParaRPr lang="en-US" sz="24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a:effectLst/>
                        </a:rPr>
                        <a:t>180</a:t>
                      </a:r>
                      <a:endParaRPr lang="en-US" sz="24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extLst>
                  <a:ext uri="{0D108BD9-81ED-4DB2-BD59-A6C34878D82A}">
                    <a16:rowId xmlns="" xmlns:a16="http://schemas.microsoft.com/office/drawing/2014/main" val="10001"/>
                  </a:ext>
                </a:extLst>
              </a:tr>
              <a:tr h="366275">
                <a:tc>
                  <a:txBody>
                    <a:bodyPr/>
                    <a:lstStyle/>
                    <a:p>
                      <a:pPr marL="0" marR="0" algn="ctr">
                        <a:spcBef>
                          <a:spcPts val="0"/>
                        </a:spcBef>
                        <a:spcAft>
                          <a:spcPts val="0"/>
                        </a:spcAft>
                      </a:pPr>
                      <a:r>
                        <a:rPr lang="en-US" sz="2400" dirty="0">
                          <a:effectLst/>
                        </a:rPr>
                        <a:t>Passenger Service </a:t>
                      </a:r>
                      <a:r>
                        <a:rPr lang="en-US" sz="2400" dirty="0" smtClean="0">
                          <a:effectLst/>
                        </a:rPr>
                        <a:t>Time (sec.)</a:t>
                      </a:r>
                      <a:endParaRPr lang="en-US" sz="24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7.3</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5.0</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11.1</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a:effectLst/>
                        </a:rPr>
                        <a:t>0.0</a:t>
                      </a:r>
                      <a:endParaRPr lang="en-US" sz="24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a:effectLst/>
                        </a:rPr>
                        <a:t>180</a:t>
                      </a:r>
                      <a:endParaRPr lang="en-US" sz="24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extLst>
                  <a:ext uri="{0D108BD9-81ED-4DB2-BD59-A6C34878D82A}">
                    <a16:rowId xmlns="" xmlns:a16="http://schemas.microsoft.com/office/drawing/2014/main" val="10002"/>
                  </a:ext>
                </a:extLst>
              </a:tr>
              <a:tr h="366275">
                <a:tc>
                  <a:txBody>
                    <a:bodyPr/>
                    <a:lstStyle/>
                    <a:p>
                      <a:pPr marL="0" marR="0" algn="ctr">
                        <a:spcBef>
                          <a:spcPts val="0"/>
                        </a:spcBef>
                        <a:spcAft>
                          <a:spcPts val="0"/>
                        </a:spcAft>
                      </a:pPr>
                      <a:r>
                        <a:rPr lang="en-US" sz="2400" dirty="0" err="1" smtClean="0">
                          <a:effectLst/>
                        </a:rPr>
                        <a:t>Ons</a:t>
                      </a:r>
                      <a:r>
                        <a:rPr lang="en-US" sz="2400" dirty="0" smtClean="0">
                          <a:effectLst/>
                        </a:rPr>
                        <a:t> (#)</a:t>
                      </a:r>
                      <a:endParaRPr lang="en-US" sz="24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3.4</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2.0</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4.8</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0.0</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a:effectLst/>
                        </a:rPr>
                        <a:t>52</a:t>
                      </a:r>
                      <a:endParaRPr lang="en-US" sz="24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extLst>
                  <a:ext uri="{0D108BD9-81ED-4DB2-BD59-A6C34878D82A}">
                    <a16:rowId xmlns="" xmlns:a16="http://schemas.microsoft.com/office/drawing/2014/main" val="10003"/>
                  </a:ext>
                </a:extLst>
              </a:tr>
              <a:tr h="252467">
                <a:tc>
                  <a:txBody>
                    <a:bodyPr/>
                    <a:lstStyle/>
                    <a:p>
                      <a:pPr marL="0" marR="0" algn="ctr">
                        <a:spcBef>
                          <a:spcPts val="0"/>
                        </a:spcBef>
                        <a:spcAft>
                          <a:spcPts val="0"/>
                        </a:spcAft>
                      </a:pPr>
                      <a:r>
                        <a:rPr lang="en-US" sz="2400" dirty="0" smtClean="0">
                          <a:effectLst/>
                        </a:rPr>
                        <a:t>Offs (#)</a:t>
                      </a:r>
                      <a:endParaRPr lang="en-US" sz="24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a:effectLst/>
                        </a:rPr>
                        <a:t>3.6</a:t>
                      </a:r>
                      <a:endParaRPr lang="en-US" sz="24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2.0</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a:effectLst/>
                        </a:rPr>
                        <a:t>4.8</a:t>
                      </a:r>
                      <a:endParaRPr lang="en-US" sz="24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0.0</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a:effectLst/>
                        </a:rPr>
                        <a:t>65</a:t>
                      </a:r>
                      <a:endParaRPr lang="en-US" sz="24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extLst>
                  <a:ext uri="{0D108BD9-81ED-4DB2-BD59-A6C34878D82A}">
                    <a16:rowId xmlns="" xmlns:a16="http://schemas.microsoft.com/office/drawing/2014/main" val="10004"/>
                  </a:ext>
                </a:extLst>
              </a:tr>
              <a:tr h="366275">
                <a:tc>
                  <a:txBody>
                    <a:bodyPr/>
                    <a:lstStyle/>
                    <a:p>
                      <a:pPr marL="0" marR="0" algn="ctr">
                        <a:spcBef>
                          <a:spcPts val="0"/>
                        </a:spcBef>
                        <a:spcAft>
                          <a:spcPts val="0"/>
                        </a:spcAft>
                      </a:pPr>
                      <a:r>
                        <a:rPr lang="en-US" sz="2400" dirty="0" err="1">
                          <a:effectLst/>
                        </a:rPr>
                        <a:t>Ons</a:t>
                      </a:r>
                      <a:r>
                        <a:rPr lang="en-US" sz="2400" dirty="0">
                          <a:effectLst/>
                        </a:rPr>
                        <a:t> (no UFS</a:t>
                      </a:r>
                      <a:r>
                        <a:rPr lang="en-US" sz="2400" dirty="0" smtClean="0">
                          <a:effectLst/>
                        </a:rPr>
                        <a:t>) (#)</a:t>
                      </a:r>
                      <a:endParaRPr lang="en-US" sz="24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0.7</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0.0</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a:effectLst/>
                        </a:rPr>
                        <a:t>1.6</a:t>
                      </a:r>
                      <a:endParaRPr lang="en-US" sz="24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0.0</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a:effectLst/>
                        </a:rPr>
                        <a:t>44</a:t>
                      </a:r>
                      <a:endParaRPr lang="en-US" sz="24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extLst>
                  <a:ext uri="{0D108BD9-81ED-4DB2-BD59-A6C34878D82A}">
                    <a16:rowId xmlns="" xmlns:a16="http://schemas.microsoft.com/office/drawing/2014/main" val="10005"/>
                  </a:ext>
                </a:extLst>
              </a:tr>
              <a:tr h="366275">
                <a:tc>
                  <a:txBody>
                    <a:bodyPr/>
                    <a:lstStyle/>
                    <a:p>
                      <a:pPr marL="0" marR="0" algn="ctr">
                        <a:spcBef>
                          <a:spcPts val="0"/>
                        </a:spcBef>
                        <a:spcAft>
                          <a:spcPts val="0"/>
                        </a:spcAft>
                      </a:pPr>
                      <a:r>
                        <a:rPr lang="en-US" sz="2400" dirty="0">
                          <a:effectLst/>
                        </a:rPr>
                        <a:t>Offs (Offs &gt; </a:t>
                      </a:r>
                      <a:r>
                        <a:rPr lang="en-US" sz="2400" dirty="0" err="1">
                          <a:effectLst/>
                        </a:rPr>
                        <a:t>Ons</a:t>
                      </a:r>
                      <a:r>
                        <a:rPr lang="en-US" sz="2400" dirty="0" smtClean="0">
                          <a:effectLst/>
                        </a:rPr>
                        <a:t>) (#)</a:t>
                      </a:r>
                      <a:endParaRPr lang="en-US" sz="24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2.1</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a:effectLst/>
                        </a:rPr>
                        <a:t>0.0</a:t>
                      </a:r>
                      <a:endParaRPr lang="en-US" sz="24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a:effectLst/>
                        </a:rPr>
                        <a:t>3.8</a:t>
                      </a:r>
                      <a:endParaRPr lang="en-US" sz="24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a:effectLst/>
                        </a:rPr>
                        <a:t>0.0</a:t>
                      </a:r>
                      <a:endParaRPr lang="en-US" sz="24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65</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extLst>
                  <a:ext uri="{0D108BD9-81ED-4DB2-BD59-A6C34878D82A}">
                    <a16:rowId xmlns="" xmlns:a16="http://schemas.microsoft.com/office/drawing/2014/main" val="10006"/>
                  </a:ext>
                </a:extLst>
              </a:tr>
              <a:tr h="366275">
                <a:tc>
                  <a:txBody>
                    <a:bodyPr/>
                    <a:lstStyle/>
                    <a:p>
                      <a:pPr marL="0" marR="0" algn="ctr">
                        <a:spcBef>
                          <a:spcPts val="0"/>
                        </a:spcBef>
                        <a:spcAft>
                          <a:spcPts val="0"/>
                        </a:spcAft>
                      </a:pPr>
                      <a:r>
                        <a:rPr lang="en-US" sz="2400" dirty="0">
                          <a:effectLst/>
                        </a:rPr>
                        <a:t>Dwell </a:t>
                      </a:r>
                      <a:r>
                        <a:rPr lang="en-US" sz="2400" dirty="0" smtClean="0">
                          <a:effectLst/>
                        </a:rPr>
                        <a:t>Load (#)</a:t>
                      </a:r>
                      <a:endParaRPr lang="en-US" sz="24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22.9</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18.0</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19.0</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0.0</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107</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extLst>
                  <a:ext uri="{0D108BD9-81ED-4DB2-BD59-A6C34878D82A}">
                    <a16:rowId xmlns="" xmlns:a16="http://schemas.microsoft.com/office/drawing/2014/main" val="10007"/>
                  </a:ext>
                </a:extLst>
              </a:tr>
              <a:tr h="366275">
                <a:tc>
                  <a:txBody>
                    <a:bodyPr/>
                    <a:lstStyle/>
                    <a:p>
                      <a:pPr marL="0" marR="0" algn="ctr">
                        <a:spcBef>
                          <a:spcPts val="0"/>
                        </a:spcBef>
                        <a:spcAft>
                          <a:spcPts val="0"/>
                        </a:spcAft>
                      </a:pPr>
                      <a:r>
                        <a:rPr lang="en-US" sz="2400" dirty="0">
                          <a:effectLst/>
                        </a:rPr>
                        <a:t>TAP </a:t>
                      </a:r>
                      <a:r>
                        <a:rPr lang="en-US" sz="2400" dirty="0" smtClean="0">
                          <a:effectLst/>
                        </a:rPr>
                        <a:t>Fare (#) </a:t>
                      </a:r>
                      <a:endParaRPr lang="en-US" sz="24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a:effectLst/>
                        </a:rPr>
                        <a:t>2.2</a:t>
                      </a:r>
                      <a:endParaRPr lang="en-US" sz="24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a:effectLst/>
                        </a:rPr>
                        <a:t>1.0</a:t>
                      </a:r>
                      <a:endParaRPr lang="en-US" sz="24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a:effectLst/>
                        </a:rPr>
                        <a:t>3.6</a:t>
                      </a:r>
                      <a:endParaRPr lang="en-US" sz="24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0.0</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59</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extLst>
                  <a:ext uri="{0D108BD9-81ED-4DB2-BD59-A6C34878D82A}">
                    <a16:rowId xmlns="" xmlns:a16="http://schemas.microsoft.com/office/drawing/2014/main" val="10008"/>
                  </a:ext>
                </a:extLst>
              </a:tr>
              <a:tr h="366275">
                <a:tc>
                  <a:txBody>
                    <a:bodyPr/>
                    <a:lstStyle/>
                    <a:p>
                      <a:pPr marL="0" marR="0" algn="ctr">
                        <a:spcBef>
                          <a:spcPts val="0"/>
                        </a:spcBef>
                        <a:spcAft>
                          <a:spcPts val="0"/>
                        </a:spcAft>
                      </a:pPr>
                      <a:r>
                        <a:rPr lang="en-US" sz="2400" dirty="0">
                          <a:effectLst/>
                        </a:rPr>
                        <a:t>Non-TAP </a:t>
                      </a:r>
                      <a:r>
                        <a:rPr lang="en-US" sz="2400" dirty="0" smtClean="0">
                          <a:effectLst/>
                        </a:rPr>
                        <a:t>Fare (#)</a:t>
                      </a:r>
                      <a:endParaRPr lang="en-US" sz="24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0.7</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a:effectLst/>
                        </a:rPr>
                        <a:t>0.0</a:t>
                      </a:r>
                      <a:endParaRPr lang="en-US" sz="24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a:effectLst/>
                        </a:rPr>
                        <a:t>1.6</a:t>
                      </a:r>
                      <a:endParaRPr lang="en-US" sz="24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0.0</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31</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extLst>
                  <a:ext uri="{0D108BD9-81ED-4DB2-BD59-A6C34878D82A}">
                    <a16:rowId xmlns="" xmlns:a16="http://schemas.microsoft.com/office/drawing/2014/main" val="10009"/>
                  </a:ext>
                </a:extLst>
              </a:tr>
              <a:tr h="318661">
                <a:tc>
                  <a:txBody>
                    <a:bodyPr/>
                    <a:lstStyle/>
                    <a:p>
                      <a:pPr marL="0" marR="0" algn="ctr">
                        <a:spcBef>
                          <a:spcPts val="0"/>
                        </a:spcBef>
                        <a:spcAft>
                          <a:spcPts val="0"/>
                        </a:spcAft>
                      </a:pPr>
                      <a:r>
                        <a:rPr lang="en-US" sz="2400" dirty="0">
                          <a:effectLst/>
                        </a:rPr>
                        <a:t>TAP (Sale of Value or Pass</a:t>
                      </a:r>
                      <a:r>
                        <a:rPr lang="en-US" sz="2400" dirty="0" smtClean="0">
                          <a:effectLst/>
                        </a:rPr>
                        <a:t>) (#)</a:t>
                      </a:r>
                      <a:endParaRPr lang="en-US" sz="24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a:effectLst/>
                        </a:rPr>
                        <a:t>0.0</a:t>
                      </a:r>
                      <a:endParaRPr lang="en-US" sz="24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a:effectLst/>
                        </a:rPr>
                        <a:t>0.0</a:t>
                      </a:r>
                      <a:endParaRPr lang="en-US" sz="24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a:effectLst/>
                        </a:rPr>
                        <a:t>0.2</a:t>
                      </a:r>
                      <a:endParaRPr lang="en-US" sz="24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0.0</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5</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extLst>
                  <a:ext uri="{0D108BD9-81ED-4DB2-BD59-A6C34878D82A}">
                    <a16:rowId xmlns="" xmlns:a16="http://schemas.microsoft.com/office/drawing/2014/main" val="10010"/>
                  </a:ext>
                </a:extLst>
              </a:tr>
              <a:tr h="366275">
                <a:tc>
                  <a:txBody>
                    <a:bodyPr/>
                    <a:lstStyle/>
                    <a:p>
                      <a:pPr marL="0" marR="0" algn="ctr">
                        <a:spcBef>
                          <a:spcPts val="0"/>
                        </a:spcBef>
                        <a:spcAft>
                          <a:spcPts val="0"/>
                        </a:spcAft>
                      </a:pPr>
                      <a:r>
                        <a:rPr lang="en-US" sz="2400" dirty="0" smtClean="0">
                          <a:effectLst/>
                        </a:rPr>
                        <a:t>Wheelchairs (#)</a:t>
                      </a:r>
                      <a:endParaRPr lang="en-US" sz="24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0.0</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a:effectLst/>
                        </a:rPr>
                        <a:t>0.0</a:t>
                      </a:r>
                      <a:endParaRPr lang="en-US" sz="24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0.1</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0.0</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3</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extLst>
                  <a:ext uri="{0D108BD9-81ED-4DB2-BD59-A6C34878D82A}">
                    <a16:rowId xmlns="" xmlns:a16="http://schemas.microsoft.com/office/drawing/2014/main" val="10011"/>
                  </a:ext>
                </a:extLst>
              </a:tr>
              <a:tr h="366275">
                <a:tc>
                  <a:txBody>
                    <a:bodyPr/>
                    <a:lstStyle/>
                    <a:p>
                      <a:pPr marL="0" marR="0" algn="ctr">
                        <a:spcBef>
                          <a:spcPts val="0"/>
                        </a:spcBef>
                        <a:spcAft>
                          <a:spcPts val="0"/>
                        </a:spcAft>
                      </a:pPr>
                      <a:r>
                        <a:rPr lang="en-US" sz="2400" dirty="0" smtClean="0">
                          <a:effectLst/>
                        </a:rPr>
                        <a:t>Bikes (#)</a:t>
                      </a:r>
                      <a:endParaRPr lang="en-US" sz="24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0.0</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0.0</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0.1</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0.0</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a:txBody>
                    <a:bodyPr/>
                    <a:lstStyle/>
                    <a:p>
                      <a:pPr marL="0" marR="0" algn="ctr">
                        <a:spcBef>
                          <a:spcPts val="0"/>
                        </a:spcBef>
                        <a:spcAft>
                          <a:spcPts val="0"/>
                        </a:spcAft>
                      </a:pPr>
                      <a:r>
                        <a:rPr lang="en-US" sz="2400" dirty="0">
                          <a:effectLst/>
                        </a:rPr>
                        <a:t>3</a:t>
                      </a:r>
                      <a:endParaRPr lang="en-US" sz="24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extLst>
                  <a:ext uri="{0D108BD9-81ED-4DB2-BD59-A6C34878D82A}">
                    <a16:rowId xmlns="" xmlns:a16="http://schemas.microsoft.com/office/drawing/2014/main" val="10012"/>
                  </a:ext>
                </a:extLst>
              </a:tr>
              <a:tr h="366275">
                <a:tc gridSpan="6">
                  <a:txBody>
                    <a:bodyPr/>
                    <a:lstStyle/>
                    <a:p>
                      <a:pPr marL="0" marR="0" algn="ctr">
                        <a:spcBef>
                          <a:spcPts val="0"/>
                        </a:spcBef>
                        <a:spcAft>
                          <a:spcPts val="0"/>
                        </a:spcAft>
                      </a:pPr>
                      <a:r>
                        <a:rPr lang="en-US" sz="2400" dirty="0">
                          <a:effectLst/>
                        </a:rPr>
                        <a:t>N = 99,453</a:t>
                      </a:r>
                      <a:endParaRPr lang="en-US" sz="24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119394" marR="11939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1442526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Analysis – Controlling for other factors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Passenger Activity</a:t>
            </a:r>
          </a:p>
          <a:p>
            <a:pPr lvl="1"/>
            <a:r>
              <a:rPr lang="en-US" dirty="0" err="1" smtClean="0"/>
              <a:t>Ons</a:t>
            </a:r>
            <a:r>
              <a:rPr lang="en-US" dirty="0" smtClean="0"/>
              <a:t> (no UFS)</a:t>
            </a:r>
          </a:p>
          <a:p>
            <a:pPr lvl="1"/>
            <a:r>
              <a:rPr lang="en-US" dirty="0" smtClean="0"/>
              <a:t>Offs (Offs &gt; </a:t>
            </a:r>
            <a:r>
              <a:rPr lang="en-US" dirty="0" err="1" smtClean="0"/>
              <a:t>Ons</a:t>
            </a:r>
            <a:r>
              <a:rPr lang="en-US" dirty="0" smtClean="0"/>
              <a:t>)</a:t>
            </a:r>
          </a:p>
          <a:p>
            <a:pPr lvl="1"/>
            <a:r>
              <a:rPr lang="en-US" dirty="0" smtClean="0"/>
              <a:t>Dwell load </a:t>
            </a:r>
          </a:p>
          <a:p>
            <a:pPr lvl="1"/>
            <a:r>
              <a:rPr lang="en-US" dirty="0" smtClean="0"/>
              <a:t>Bikes and wheelchairs loading and unloading</a:t>
            </a:r>
          </a:p>
          <a:p>
            <a:pPr lvl="1"/>
            <a:r>
              <a:rPr lang="en-US" dirty="0" smtClean="0"/>
              <a:t>Abnormally long passenger boarding (&gt;18s for one passenger)</a:t>
            </a:r>
          </a:p>
          <a:p>
            <a:r>
              <a:rPr lang="en-US" dirty="0" smtClean="0"/>
              <a:t>Service &amp; Vehicle Characteristics</a:t>
            </a:r>
          </a:p>
          <a:p>
            <a:pPr lvl="1"/>
            <a:r>
              <a:rPr lang="en-US" dirty="0" smtClean="0"/>
              <a:t>Peak hour service</a:t>
            </a:r>
          </a:p>
          <a:p>
            <a:pPr lvl="1"/>
            <a:r>
              <a:rPr lang="en-US" dirty="0" smtClean="0"/>
              <a:t>Night-time service</a:t>
            </a:r>
          </a:p>
          <a:p>
            <a:pPr lvl="1"/>
            <a:r>
              <a:rPr lang="en-US" dirty="0" smtClean="0"/>
              <a:t>Bus type (low/high floor/articulated/wide doors)</a:t>
            </a:r>
          </a:p>
          <a:p>
            <a:pPr lvl="1"/>
            <a:r>
              <a:rPr lang="en-US" dirty="0" smtClean="0"/>
              <a:t>Service type (rapid/local)</a:t>
            </a:r>
            <a:endParaRPr lang="en-US" dirty="0"/>
          </a:p>
        </p:txBody>
      </p:sp>
    </p:spTree>
    <p:extLst>
      <p:ext uri="{BB962C8B-B14F-4D97-AF65-F5344CB8AC3E}">
        <p14:creationId xmlns:p14="http://schemas.microsoft.com/office/powerpoint/2010/main" val="3489319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37566294"/>
              </p:ext>
            </p:extLst>
          </p:nvPr>
        </p:nvGraphicFramePr>
        <p:xfrm>
          <a:off x="4584191" y="3"/>
          <a:ext cx="7607808" cy="6943427"/>
        </p:xfrm>
        <a:graphic>
          <a:graphicData uri="http://schemas.openxmlformats.org/drawingml/2006/table">
            <a:tbl>
              <a:tblPr firstRow="1" firstCol="1" bandRow="1">
                <a:tableStyleId>{3C2FFA5D-87B4-456A-9821-1D502468CF0F}</a:tableStyleId>
              </a:tblPr>
              <a:tblGrid>
                <a:gridCol w="2976968">
                  <a:extLst>
                    <a:ext uri="{9D8B030D-6E8A-4147-A177-3AD203B41FA5}">
                      <a16:colId xmlns="" xmlns:a16="http://schemas.microsoft.com/office/drawing/2014/main" val="20000"/>
                    </a:ext>
                  </a:extLst>
                </a:gridCol>
                <a:gridCol w="864797">
                  <a:extLst>
                    <a:ext uri="{9D8B030D-6E8A-4147-A177-3AD203B41FA5}">
                      <a16:colId xmlns="" xmlns:a16="http://schemas.microsoft.com/office/drawing/2014/main" val="20001"/>
                    </a:ext>
                  </a:extLst>
                </a:gridCol>
                <a:gridCol w="1165679">
                  <a:extLst>
                    <a:ext uri="{9D8B030D-6E8A-4147-A177-3AD203B41FA5}">
                      <a16:colId xmlns="" xmlns:a16="http://schemas.microsoft.com/office/drawing/2014/main" val="20002"/>
                    </a:ext>
                  </a:extLst>
                </a:gridCol>
                <a:gridCol w="896677">
                  <a:extLst>
                    <a:ext uri="{9D8B030D-6E8A-4147-A177-3AD203B41FA5}">
                      <a16:colId xmlns="" xmlns:a16="http://schemas.microsoft.com/office/drawing/2014/main" val="20003"/>
                    </a:ext>
                  </a:extLst>
                </a:gridCol>
                <a:gridCol w="807010">
                  <a:extLst>
                    <a:ext uri="{9D8B030D-6E8A-4147-A177-3AD203B41FA5}">
                      <a16:colId xmlns="" xmlns:a16="http://schemas.microsoft.com/office/drawing/2014/main" val="20004"/>
                    </a:ext>
                  </a:extLst>
                </a:gridCol>
                <a:gridCol w="896677">
                  <a:extLst>
                    <a:ext uri="{9D8B030D-6E8A-4147-A177-3AD203B41FA5}">
                      <a16:colId xmlns="" xmlns:a16="http://schemas.microsoft.com/office/drawing/2014/main" val="20005"/>
                    </a:ext>
                  </a:extLst>
                </a:gridCol>
              </a:tblGrid>
              <a:tr h="277430">
                <a:tc>
                  <a:txBody>
                    <a:bodyPr/>
                    <a:lstStyle/>
                    <a:p>
                      <a:pPr marL="0" marR="0" algn="ctr">
                        <a:spcBef>
                          <a:spcPts val="0"/>
                        </a:spcBef>
                        <a:spcAft>
                          <a:spcPts val="0"/>
                        </a:spcAft>
                      </a:pPr>
                      <a:r>
                        <a:rPr lang="en-US" sz="1800" dirty="0">
                          <a:effectLst/>
                        </a:rPr>
                        <a:t>Variable</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B</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Std. Error</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Beta</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T</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Sig (p)</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extLst>
                  <a:ext uri="{0D108BD9-81ED-4DB2-BD59-A6C34878D82A}">
                    <a16:rowId xmlns="" xmlns:a16="http://schemas.microsoft.com/office/drawing/2014/main" val="10000"/>
                  </a:ext>
                </a:extLst>
              </a:tr>
              <a:tr h="277430">
                <a:tc>
                  <a:txBody>
                    <a:bodyPr/>
                    <a:lstStyle/>
                    <a:p>
                      <a:pPr marL="0" marR="0" algn="ctr">
                        <a:spcBef>
                          <a:spcPts val="0"/>
                        </a:spcBef>
                        <a:spcAft>
                          <a:spcPts val="0"/>
                        </a:spcAft>
                      </a:pPr>
                      <a:r>
                        <a:rPr lang="en-US" sz="1800" dirty="0">
                          <a:effectLst/>
                        </a:rPr>
                        <a:t>(Constant)</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dirty="0">
                          <a:effectLst/>
                        </a:rPr>
                        <a:t>11.5*</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2.8</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endParaRPr lang="en-US" sz="1800">
                        <a:effectLst/>
                        <a:latin typeface="Franklin Gothic Book" panose="020B0503020102020204" pitchFamily="34" charset="0"/>
                      </a:endParaRPr>
                    </a:p>
                  </a:txBody>
                  <a:tcPr marL="89294" marR="89294" marT="0" marB="0" anchor="ctr"/>
                </a:tc>
                <a:tc>
                  <a:txBody>
                    <a:bodyPr/>
                    <a:lstStyle/>
                    <a:p>
                      <a:pPr marL="0" marR="0" algn="ctr">
                        <a:spcBef>
                          <a:spcPts val="0"/>
                        </a:spcBef>
                        <a:spcAft>
                          <a:spcPts val="0"/>
                        </a:spcAft>
                      </a:pPr>
                      <a:r>
                        <a:rPr lang="en-US" sz="1800">
                          <a:effectLst/>
                        </a:rPr>
                        <a:t>4.1</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0.0</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extLst>
                  <a:ext uri="{0D108BD9-81ED-4DB2-BD59-A6C34878D82A}">
                    <a16:rowId xmlns="" xmlns:a16="http://schemas.microsoft.com/office/drawing/2014/main" val="10001"/>
                  </a:ext>
                </a:extLst>
              </a:tr>
              <a:tr h="277430">
                <a:tc>
                  <a:txBody>
                    <a:bodyPr/>
                    <a:lstStyle/>
                    <a:p>
                      <a:pPr marL="0" marR="0" algn="ctr">
                        <a:spcBef>
                          <a:spcPts val="0"/>
                        </a:spcBef>
                        <a:spcAft>
                          <a:spcPts val="0"/>
                        </a:spcAft>
                      </a:pPr>
                      <a:r>
                        <a:rPr lang="en-US" sz="1800">
                          <a:effectLst/>
                        </a:rPr>
                        <a:t>Ons (no UFS)</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dirty="0">
                          <a:effectLst/>
                        </a:rPr>
                        <a:t>3.8*</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0.0</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0.2</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100.2</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0.0</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extLst>
                  <a:ext uri="{0D108BD9-81ED-4DB2-BD59-A6C34878D82A}">
                    <a16:rowId xmlns="" xmlns:a16="http://schemas.microsoft.com/office/drawing/2014/main" val="10002"/>
                  </a:ext>
                </a:extLst>
              </a:tr>
              <a:tr h="307947">
                <a:tc>
                  <a:txBody>
                    <a:bodyPr/>
                    <a:lstStyle/>
                    <a:p>
                      <a:pPr marL="0" marR="0" algn="ctr">
                        <a:spcBef>
                          <a:spcPts val="0"/>
                        </a:spcBef>
                        <a:spcAft>
                          <a:spcPts val="0"/>
                        </a:spcAft>
                      </a:pPr>
                      <a:r>
                        <a:rPr lang="en-US" sz="1800" dirty="0">
                          <a:effectLst/>
                        </a:rPr>
                        <a:t>Offs (Offs &gt; </a:t>
                      </a:r>
                      <a:r>
                        <a:rPr lang="en-US" sz="1800" dirty="0" err="1">
                          <a:effectLst/>
                        </a:rPr>
                        <a:t>Ons</a:t>
                      </a:r>
                      <a:r>
                        <a:rPr lang="en-US" sz="1800" dirty="0">
                          <a:effectLst/>
                        </a:rPr>
                        <a:t>)</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0.8*</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dirty="0">
                          <a:effectLst/>
                        </a:rPr>
                        <a:t>0.0</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0.1</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46.4</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dirty="0">
                          <a:effectLst/>
                        </a:rPr>
                        <a:t>0.0</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extLst>
                  <a:ext uri="{0D108BD9-81ED-4DB2-BD59-A6C34878D82A}">
                    <a16:rowId xmlns="" xmlns:a16="http://schemas.microsoft.com/office/drawing/2014/main" val="10003"/>
                  </a:ext>
                </a:extLst>
              </a:tr>
              <a:tr h="277430">
                <a:tc>
                  <a:txBody>
                    <a:bodyPr/>
                    <a:lstStyle/>
                    <a:p>
                      <a:pPr marL="0" marR="0" algn="ctr">
                        <a:spcBef>
                          <a:spcPts val="0"/>
                        </a:spcBef>
                        <a:spcAft>
                          <a:spcPts val="0"/>
                        </a:spcAft>
                      </a:pPr>
                      <a:r>
                        <a:rPr lang="en-US" sz="1800" dirty="0">
                          <a:effectLst/>
                        </a:rPr>
                        <a:t>TAP Fare</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2.7*</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0.0</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0.4</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130.1</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0.0</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extLst>
                  <a:ext uri="{0D108BD9-81ED-4DB2-BD59-A6C34878D82A}">
                    <a16:rowId xmlns="" xmlns:a16="http://schemas.microsoft.com/office/drawing/2014/main" val="10004"/>
                  </a:ext>
                </a:extLst>
              </a:tr>
              <a:tr h="332916">
                <a:tc>
                  <a:txBody>
                    <a:bodyPr/>
                    <a:lstStyle/>
                    <a:p>
                      <a:pPr marL="0" marR="0" algn="ctr">
                        <a:spcBef>
                          <a:spcPts val="0"/>
                        </a:spcBef>
                        <a:spcAft>
                          <a:spcPts val="0"/>
                        </a:spcAft>
                      </a:pPr>
                      <a:r>
                        <a:rPr lang="en-US" sz="1800" dirty="0">
                          <a:effectLst/>
                        </a:rPr>
                        <a:t>Non-TAP Fare</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4.6*</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dirty="0">
                          <a:effectLst/>
                        </a:rPr>
                        <a:t>0.0</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0.3</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100.7</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0.0</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extLst>
                  <a:ext uri="{0D108BD9-81ED-4DB2-BD59-A6C34878D82A}">
                    <a16:rowId xmlns="" xmlns:a16="http://schemas.microsoft.com/office/drawing/2014/main" val="10005"/>
                  </a:ext>
                </a:extLst>
              </a:tr>
              <a:tr h="307947">
                <a:tc>
                  <a:txBody>
                    <a:bodyPr/>
                    <a:lstStyle/>
                    <a:p>
                      <a:pPr marL="0" marR="0" algn="ctr">
                        <a:spcBef>
                          <a:spcPts val="0"/>
                        </a:spcBef>
                        <a:spcAft>
                          <a:spcPts val="0"/>
                        </a:spcAft>
                      </a:pPr>
                      <a:r>
                        <a:rPr lang="en-US" sz="1800" dirty="0">
                          <a:effectLst/>
                        </a:rPr>
                        <a:t>TAP (Sale of SV or Pass)</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9.0*</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dirty="0">
                          <a:effectLst/>
                        </a:rPr>
                        <a:t>0.3</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0.1</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29.0</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0.0</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extLst>
                  <a:ext uri="{0D108BD9-81ED-4DB2-BD59-A6C34878D82A}">
                    <a16:rowId xmlns="" xmlns:a16="http://schemas.microsoft.com/office/drawing/2014/main" val="10006"/>
                  </a:ext>
                </a:extLst>
              </a:tr>
              <a:tr h="332916">
                <a:tc>
                  <a:txBody>
                    <a:bodyPr/>
                    <a:lstStyle/>
                    <a:p>
                      <a:pPr marL="0" marR="0" algn="ctr">
                        <a:spcBef>
                          <a:spcPts val="0"/>
                        </a:spcBef>
                        <a:spcAft>
                          <a:spcPts val="0"/>
                        </a:spcAft>
                      </a:pPr>
                      <a:r>
                        <a:rPr lang="en-US" sz="1800">
                          <a:effectLst/>
                        </a:rPr>
                        <a:t>Fares in Grace Period</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dirty="0">
                          <a:effectLst/>
                        </a:rPr>
                        <a:t>-2.6*</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dirty="0">
                          <a:effectLst/>
                        </a:rPr>
                        <a:t>0.1</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-0.1</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-41.3</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0.0</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extLst>
                  <a:ext uri="{0D108BD9-81ED-4DB2-BD59-A6C34878D82A}">
                    <a16:rowId xmlns="" xmlns:a16="http://schemas.microsoft.com/office/drawing/2014/main" val="10007"/>
                  </a:ext>
                </a:extLst>
              </a:tr>
              <a:tr h="277430">
                <a:tc>
                  <a:txBody>
                    <a:bodyPr/>
                    <a:lstStyle/>
                    <a:p>
                      <a:pPr marL="0" marR="0" algn="ctr">
                        <a:spcBef>
                          <a:spcPts val="0"/>
                        </a:spcBef>
                        <a:spcAft>
                          <a:spcPts val="0"/>
                        </a:spcAft>
                      </a:pPr>
                      <a:r>
                        <a:rPr lang="en-US" sz="1800" dirty="0">
                          <a:effectLst/>
                        </a:rPr>
                        <a:t>Wheelchairs</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36.9*</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0.6</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dirty="0">
                          <a:effectLst/>
                        </a:rPr>
                        <a:t>0.2</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65.7</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0.0</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extLst>
                  <a:ext uri="{0D108BD9-81ED-4DB2-BD59-A6C34878D82A}">
                    <a16:rowId xmlns="" xmlns:a16="http://schemas.microsoft.com/office/drawing/2014/main" val="10008"/>
                  </a:ext>
                </a:extLst>
              </a:tr>
              <a:tr h="277430">
                <a:tc>
                  <a:txBody>
                    <a:bodyPr/>
                    <a:lstStyle/>
                    <a:p>
                      <a:pPr marL="0" marR="0" algn="ctr">
                        <a:spcBef>
                          <a:spcPts val="0"/>
                        </a:spcBef>
                        <a:spcAft>
                          <a:spcPts val="0"/>
                        </a:spcAft>
                      </a:pPr>
                      <a:r>
                        <a:rPr lang="en-US" sz="1800" dirty="0">
                          <a:effectLst/>
                        </a:rPr>
                        <a:t>Bikes</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4.5*</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0.7</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0.0</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6.9</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0.0</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extLst>
                  <a:ext uri="{0D108BD9-81ED-4DB2-BD59-A6C34878D82A}">
                    <a16:rowId xmlns="" xmlns:a16="http://schemas.microsoft.com/office/drawing/2014/main" val="10009"/>
                  </a:ext>
                </a:extLst>
              </a:tr>
              <a:tr h="277430">
                <a:tc>
                  <a:txBody>
                    <a:bodyPr/>
                    <a:lstStyle/>
                    <a:p>
                      <a:pPr marL="0" marR="0" algn="ctr">
                        <a:spcBef>
                          <a:spcPts val="0"/>
                        </a:spcBef>
                        <a:spcAft>
                          <a:spcPts val="0"/>
                        </a:spcAft>
                      </a:pPr>
                      <a:r>
                        <a:rPr lang="en-US" sz="1800">
                          <a:effectLst/>
                        </a:rPr>
                        <a:t>Dwell Load</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-0.01</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0.0</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dirty="0">
                          <a:effectLst/>
                        </a:rPr>
                        <a:t>0.0</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-1.9</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0.06</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extLst>
                  <a:ext uri="{0D108BD9-81ED-4DB2-BD59-A6C34878D82A}">
                    <a16:rowId xmlns="" xmlns:a16="http://schemas.microsoft.com/office/drawing/2014/main" val="10010"/>
                  </a:ext>
                </a:extLst>
              </a:tr>
              <a:tr h="332916">
                <a:tc>
                  <a:txBody>
                    <a:bodyPr/>
                    <a:lstStyle/>
                    <a:p>
                      <a:pPr marL="0" marR="0" algn="ctr">
                        <a:spcBef>
                          <a:spcPts val="0"/>
                        </a:spcBef>
                        <a:spcAft>
                          <a:spcPts val="0"/>
                        </a:spcAft>
                      </a:pPr>
                      <a:r>
                        <a:rPr lang="en-US" sz="1800">
                          <a:effectLst/>
                        </a:rPr>
                        <a:t>Peak Hour (1=Yes/0=No)</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-1.0*</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0.1</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dirty="0">
                          <a:effectLst/>
                        </a:rPr>
                        <a:t>0.0</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-7.9</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0.0</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extLst>
                  <a:ext uri="{0D108BD9-81ED-4DB2-BD59-A6C34878D82A}">
                    <a16:rowId xmlns="" xmlns:a16="http://schemas.microsoft.com/office/drawing/2014/main" val="10011"/>
                  </a:ext>
                </a:extLst>
              </a:tr>
              <a:tr h="332916">
                <a:tc>
                  <a:txBody>
                    <a:bodyPr/>
                    <a:lstStyle/>
                    <a:p>
                      <a:pPr marL="0" marR="0" algn="ctr">
                        <a:spcBef>
                          <a:spcPts val="0"/>
                        </a:spcBef>
                        <a:spcAft>
                          <a:spcPts val="0"/>
                        </a:spcAft>
                      </a:pPr>
                      <a:r>
                        <a:rPr lang="en-US" sz="1800" dirty="0">
                          <a:effectLst/>
                        </a:rPr>
                        <a:t>Night Time (1=Yes/0=No)</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-2.1*</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0.1</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dirty="0">
                          <a:effectLst/>
                        </a:rPr>
                        <a:t>0.0</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dirty="0">
                          <a:effectLst/>
                        </a:rPr>
                        <a:t>-15.6</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0.0</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extLst>
                  <a:ext uri="{0D108BD9-81ED-4DB2-BD59-A6C34878D82A}">
                    <a16:rowId xmlns="" xmlns:a16="http://schemas.microsoft.com/office/drawing/2014/main" val="10012"/>
                  </a:ext>
                </a:extLst>
              </a:tr>
              <a:tr h="520165">
                <a:tc>
                  <a:txBody>
                    <a:bodyPr/>
                    <a:lstStyle/>
                    <a:p>
                      <a:pPr marL="0" marR="0" algn="ctr">
                        <a:spcBef>
                          <a:spcPts val="0"/>
                        </a:spcBef>
                        <a:spcAft>
                          <a:spcPts val="0"/>
                        </a:spcAft>
                      </a:pPr>
                      <a:r>
                        <a:rPr lang="en-US" sz="1800" dirty="0">
                          <a:effectLst/>
                        </a:rPr>
                        <a:t>Articulated Bus (1=Yes/0=No)</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-3.3*</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1.2</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-0.1</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dirty="0">
                          <a:effectLst/>
                        </a:rPr>
                        <a:t>-2.7</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0.0</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extLst>
                  <a:ext uri="{0D108BD9-81ED-4DB2-BD59-A6C34878D82A}">
                    <a16:rowId xmlns="" xmlns:a16="http://schemas.microsoft.com/office/drawing/2014/main" val="10013"/>
                  </a:ext>
                </a:extLst>
              </a:tr>
              <a:tr h="520165">
                <a:tc>
                  <a:txBody>
                    <a:bodyPr/>
                    <a:lstStyle/>
                    <a:p>
                      <a:pPr marL="0" marR="0" algn="ctr">
                        <a:spcBef>
                          <a:spcPts val="0"/>
                        </a:spcBef>
                        <a:spcAft>
                          <a:spcPts val="0"/>
                        </a:spcAft>
                      </a:pPr>
                      <a:r>
                        <a:rPr lang="en-US" sz="1800" dirty="0">
                          <a:effectLst/>
                        </a:rPr>
                        <a:t>Service Type (1=Rapid/0=Local)</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dirty="0">
                          <a:effectLst/>
                        </a:rPr>
                        <a:t>6.1*</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1.2</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0.1</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dirty="0">
                          <a:effectLst/>
                        </a:rPr>
                        <a:t>5.0</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0.0</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extLst>
                  <a:ext uri="{0D108BD9-81ED-4DB2-BD59-A6C34878D82A}">
                    <a16:rowId xmlns="" xmlns:a16="http://schemas.microsoft.com/office/drawing/2014/main" val="10014"/>
                  </a:ext>
                </a:extLst>
              </a:tr>
              <a:tr h="260082">
                <a:tc>
                  <a:txBody>
                    <a:bodyPr/>
                    <a:lstStyle/>
                    <a:p>
                      <a:pPr marL="0" marR="0" algn="ctr">
                        <a:spcBef>
                          <a:spcPts val="0"/>
                        </a:spcBef>
                        <a:spcAft>
                          <a:spcPts val="0"/>
                        </a:spcAft>
                      </a:pPr>
                      <a:r>
                        <a:rPr lang="en-US" sz="1800" dirty="0">
                          <a:effectLst/>
                        </a:rPr>
                        <a:t>Wide Doors (1=Yes/0=No)</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0.4</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0.8</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0.0</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dirty="0">
                          <a:effectLst/>
                        </a:rPr>
                        <a:t>0.5</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0.6</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extLst>
                  <a:ext uri="{0D108BD9-81ED-4DB2-BD59-A6C34878D82A}">
                    <a16:rowId xmlns="" xmlns:a16="http://schemas.microsoft.com/office/drawing/2014/main" val="10015"/>
                  </a:ext>
                </a:extLst>
              </a:tr>
              <a:tr h="260082">
                <a:tc>
                  <a:txBody>
                    <a:bodyPr/>
                    <a:lstStyle/>
                    <a:p>
                      <a:pPr marL="0" marR="0" algn="ctr">
                        <a:spcBef>
                          <a:spcPts val="0"/>
                        </a:spcBef>
                        <a:spcAft>
                          <a:spcPts val="0"/>
                        </a:spcAft>
                      </a:pPr>
                      <a:r>
                        <a:rPr lang="en-US" sz="1800" dirty="0">
                          <a:effectLst/>
                        </a:rPr>
                        <a:t>Low Floor (1=Yes/0=No)</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1.0</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2.9</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0.0</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dirty="0">
                          <a:effectLst/>
                        </a:rPr>
                        <a:t>0.3</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0.7</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extLst>
                  <a:ext uri="{0D108BD9-81ED-4DB2-BD59-A6C34878D82A}">
                    <a16:rowId xmlns="" xmlns:a16="http://schemas.microsoft.com/office/drawing/2014/main" val="10016"/>
                  </a:ext>
                </a:extLst>
              </a:tr>
              <a:tr h="520165">
                <a:tc>
                  <a:txBody>
                    <a:bodyPr/>
                    <a:lstStyle/>
                    <a:p>
                      <a:pPr marL="0" marR="0" algn="ctr">
                        <a:spcBef>
                          <a:spcPts val="0"/>
                        </a:spcBef>
                        <a:spcAft>
                          <a:spcPts val="0"/>
                        </a:spcAft>
                      </a:pPr>
                      <a:r>
                        <a:rPr lang="en-US" sz="1800" dirty="0" smtClean="0">
                          <a:effectLst/>
                        </a:rPr>
                        <a:t>Abnormal Boarding</a:t>
                      </a:r>
                    </a:p>
                    <a:p>
                      <a:pPr marL="0" marR="0" algn="ctr">
                        <a:spcBef>
                          <a:spcPts val="0"/>
                        </a:spcBef>
                        <a:spcAft>
                          <a:spcPts val="0"/>
                        </a:spcAft>
                      </a:pPr>
                      <a:r>
                        <a:rPr lang="en-US" sz="1800" dirty="0" smtClean="0">
                          <a:effectLst/>
                        </a:rPr>
                        <a:t>(1=Yes/0=No</a:t>
                      </a:r>
                      <a:r>
                        <a:rPr lang="en-US" sz="1800" dirty="0">
                          <a:effectLst/>
                        </a:rPr>
                        <a:t>)</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24.0*</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0.5</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0.1</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a:effectLst/>
                        </a:rPr>
                        <a:t>50.2</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dirty="0">
                          <a:effectLst/>
                        </a:rPr>
                        <a:t>0.0</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extLst>
                  <a:ext uri="{0D108BD9-81ED-4DB2-BD59-A6C34878D82A}">
                    <a16:rowId xmlns="" xmlns:a16="http://schemas.microsoft.com/office/drawing/2014/main" val="10017"/>
                  </a:ext>
                </a:extLst>
              </a:tr>
              <a:tr h="887774">
                <a:tc gridSpan="6">
                  <a:txBody>
                    <a:bodyPr/>
                    <a:lstStyle/>
                    <a:p>
                      <a:pPr marL="457200" marR="0" algn="r">
                        <a:spcBef>
                          <a:spcPts val="0"/>
                        </a:spcBef>
                        <a:spcAft>
                          <a:spcPts val="0"/>
                        </a:spcAft>
                      </a:pPr>
                      <a:r>
                        <a:rPr lang="en-US" sz="1800" dirty="0">
                          <a:effectLst/>
                        </a:rPr>
                        <a:t>* Significant at the .001 Confidence Level</a:t>
                      </a:r>
                    </a:p>
                    <a:p>
                      <a:pPr marL="0" marR="0" algn="r">
                        <a:spcBef>
                          <a:spcPts val="0"/>
                        </a:spcBef>
                        <a:spcAft>
                          <a:spcPts val="0"/>
                        </a:spcAft>
                      </a:pPr>
                      <a:r>
                        <a:rPr lang="en-US" sz="1800" dirty="0">
                          <a:effectLst/>
                        </a:rPr>
                        <a:t>Adjusted R-Square: .45</a:t>
                      </a:r>
                    </a:p>
                    <a:p>
                      <a:pPr marL="0" marR="0" algn="r">
                        <a:spcBef>
                          <a:spcPts val="0"/>
                        </a:spcBef>
                        <a:spcAft>
                          <a:spcPts val="0"/>
                        </a:spcAft>
                      </a:pPr>
                      <a:r>
                        <a:rPr lang="en-US" sz="1800" dirty="0">
                          <a:effectLst/>
                        </a:rPr>
                        <a:t> N = </a:t>
                      </a:r>
                      <a:r>
                        <a:rPr lang="en-US" sz="1800" dirty="0" smtClean="0">
                          <a:effectLst/>
                        </a:rPr>
                        <a:t>99,453</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8"/>
                  </a:ext>
                </a:extLst>
              </a:tr>
            </a:tbl>
          </a:graphicData>
        </a:graphic>
      </p:graphicFrame>
      <p:sp>
        <p:nvSpPr>
          <p:cNvPr id="2" name="Title 1"/>
          <p:cNvSpPr>
            <a:spLocks noGrp="1"/>
          </p:cNvSpPr>
          <p:nvPr>
            <p:ph type="title"/>
          </p:nvPr>
        </p:nvSpPr>
        <p:spPr/>
        <p:txBody>
          <a:bodyPr/>
          <a:lstStyle/>
          <a:p>
            <a:pPr algn="l"/>
            <a:r>
              <a:rPr lang="en-US" dirty="0" smtClean="0"/>
              <a:t>Findings</a:t>
            </a:r>
            <a:endParaRPr lang="en-US" dirty="0"/>
          </a:p>
        </p:txBody>
      </p:sp>
      <p:sp>
        <p:nvSpPr>
          <p:cNvPr id="3" name="Content Placeholder 2"/>
          <p:cNvSpPr>
            <a:spLocks noGrp="1"/>
          </p:cNvSpPr>
          <p:nvPr>
            <p:ph idx="1"/>
          </p:nvPr>
        </p:nvSpPr>
        <p:spPr>
          <a:xfrm>
            <a:off x="838200" y="1825625"/>
            <a:ext cx="3429000" cy="4351338"/>
          </a:xfrm>
        </p:spPr>
        <p:txBody>
          <a:bodyPr>
            <a:normAutofit/>
          </a:bodyPr>
          <a:lstStyle/>
          <a:p>
            <a:r>
              <a:rPr lang="en-US" sz="2400" dirty="0" smtClean="0"/>
              <a:t>People paying with TAP Cards take less time to board.</a:t>
            </a:r>
          </a:p>
          <a:p>
            <a:r>
              <a:rPr lang="en-US" sz="2400" dirty="0" smtClean="0"/>
              <a:t>Articulated </a:t>
            </a:r>
            <a:r>
              <a:rPr lang="en-US" sz="2400" dirty="0"/>
              <a:t>buses experience shorter dwells than non-articulated buses.</a:t>
            </a:r>
          </a:p>
          <a:p>
            <a:r>
              <a:rPr lang="en-US" sz="2400" dirty="0"/>
              <a:t>Rapid routes had longer dwell time than local routes.</a:t>
            </a:r>
          </a:p>
          <a:p>
            <a:endParaRPr lang="en-US" dirty="0"/>
          </a:p>
        </p:txBody>
      </p:sp>
      <p:sp>
        <p:nvSpPr>
          <p:cNvPr id="5" name="Rectangle 4"/>
          <p:cNvSpPr/>
          <p:nvPr/>
        </p:nvSpPr>
        <p:spPr>
          <a:xfrm>
            <a:off x="4584192" y="1127052"/>
            <a:ext cx="3864864" cy="95693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84192" y="3899455"/>
            <a:ext cx="3864864" cy="491792"/>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84190" y="4391247"/>
            <a:ext cx="3864865" cy="54226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88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57436" y="1226633"/>
            <a:ext cx="3786972" cy="4961515"/>
          </a:xfrm>
        </p:spPr>
        <p:txBody>
          <a:bodyPr>
            <a:normAutofit/>
          </a:bodyPr>
          <a:lstStyle/>
          <a:p>
            <a:pPr marL="0" indent="0">
              <a:buNone/>
            </a:pPr>
            <a:r>
              <a:rPr lang="en-US" sz="2400" b="1" dirty="0" smtClean="0">
                <a:solidFill>
                  <a:srgbClr val="FFC000"/>
                </a:solidFill>
              </a:rPr>
              <a:t>Passenger Congestion</a:t>
            </a:r>
            <a:endParaRPr lang="en-US" sz="3200" b="1" dirty="0" smtClean="0">
              <a:solidFill>
                <a:srgbClr val="FFC000"/>
              </a:solidFill>
            </a:endParaRPr>
          </a:p>
          <a:p>
            <a:pPr marL="0" indent="0">
              <a:buNone/>
            </a:pPr>
            <a:r>
              <a:rPr lang="en-US" sz="2000" dirty="0" smtClean="0"/>
              <a:t>Filtering the sample to records with a load factor of 1 or higher.</a:t>
            </a:r>
          </a:p>
          <a:p>
            <a:r>
              <a:rPr lang="en-US" sz="2000" dirty="0" smtClean="0"/>
              <a:t>TAP fare payments take longer, however are still less than Non-TAP.</a:t>
            </a:r>
          </a:p>
          <a:p>
            <a:r>
              <a:rPr lang="en-US" sz="2000" dirty="0" smtClean="0"/>
              <a:t>Articulated busses reduce dwell time more than in prior model.</a:t>
            </a:r>
          </a:p>
          <a:p>
            <a:endParaRPr lang="en-US" i="1" dirty="0" smtClean="0"/>
          </a:p>
          <a:p>
            <a:pPr lvl="1"/>
            <a:endParaRPr lang="en-US" i="1" dirty="0" smtClean="0"/>
          </a:p>
        </p:txBody>
      </p:sp>
      <p:graphicFrame>
        <p:nvGraphicFramePr>
          <p:cNvPr id="2" name="Table 1"/>
          <p:cNvGraphicFramePr>
            <a:graphicFrameLocks noGrp="1"/>
          </p:cNvGraphicFramePr>
          <p:nvPr>
            <p:extLst>
              <p:ext uri="{D42A27DB-BD31-4B8C-83A1-F6EECF244321}">
                <p14:modId xmlns:p14="http://schemas.microsoft.com/office/powerpoint/2010/main" val="3228559291"/>
              </p:ext>
            </p:extLst>
          </p:nvPr>
        </p:nvGraphicFramePr>
        <p:xfrm>
          <a:off x="4444408" y="-15456"/>
          <a:ext cx="7747592" cy="6873456"/>
        </p:xfrm>
        <a:graphic>
          <a:graphicData uri="http://schemas.openxmlformats.org/drawingml/2006/table">
            <a:tbl>
              <a:tblPr firstRow="1" firstCol="1" bandRow="1">
                <a:tableStyleId>{3C2FFA5D-87B4-456A-9821-1D502468CF0F}</a:tableStyleId>
              </a:tblPr>
              <a:tblGrid>
                <a:gridCol w="3031666">
                  <a:extLst>
                    <a:ext uri="{9D8B030D-6E8A-4147-A177-3AD203B41FA5}">
                      <a16:colId xmlns="" xmlns:a16="http://schemas.microsoft.com/office/drawing/2014/main" val="20000"/>
                    </a:ext>
                  </a:extLst>
                </a:gridCol>
                <a:gridCol w="880685">
                  <a:extLst>
                    <a:ext uri="{9D8B030D-6E8A-4147-A177-3AD203B41FA5}">
                      <a16:colId xmlns="" xmlns:a16="http://schemas.microsoft.com/office/drawing/2014/main" val="20001"/>
                    </a:ext>
                  </a:extLst>
                </a:gridCol>
                <a:gridCol w="1187097">
                  <a:extLst>
                    <a:ext uri="{9D8B030D-6E8A-4147-A177-3AD203B41FA5}">
                      <a16:colId xmlns="" xmlns:a16="http://schemas.microsoft.com/office/drawing/2014/main" val="20002"/>
                    </a:ext>
                  </a:extLst>
                </a:gridCol>
                <a:gridCol w="913153">
                  <a:extLst>
                    <a:ext uri="{9D8B030D-6E8A-4147-A177-3AD203B41FA5}">
                      <a16:colId xmlns="" xmlns:a16="http://schemas.microsoft.com/office/drawing/2014/main" val="20003"/>
                    </a:ext>
                  </a:extLst>
                </a:gridCol>
                <a:gridCol w="821838">
                  <a:extLst>
                    <a:ext uri="{9D8B030D-6E8A-4147-A177-3AD203B41FA5}">
                      <a16:colId xmlns="" xmlns:a16="http://schemas.microsoft.com/office/drawing/2014/main" val="20004"/>
                    </a:ext>
                  </a:extLst>
                </a:gridCol>
                <a:gridCol w="913153">
                  <a:extLst>
                    <a:ext uri="{9D8B030D-6E8A-4147-A177-3AD203B41FA5}">
                      <a16:colId xmlns="" xmlns:a16="http://schemas.microsoft.com/office/drawing/2014/main" val="20005"/>
                    </a:ext>
                  </a:extLst>
                </a:gridCol>
              </a:tblGrid>
              <a:tr h="273172">
                <a:tc>
                  <a:txBody>
                    <a:bodyPr/>
                    <a:lstStyle/>
                    <a:p>
                      <a:pPr marL="0" marR="0" algn="ctr">
                        <a:spcBef>
                          <a:spcPts val="0"/>
                        </a:spcBef>
                        <a:spcAft>
                          <a:spcPts val="0"/>
                        </a:spcAft>
                      </a:pPr>
                      <a:r>
                        <a:rPr lang="en-US" sz="1800" dirty="0" smtClean="0">
                          <a:effectLst/>
                        </a:rPr>
                        <a:t>Variable</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smtClean="0">
                          <a:effectLst/>
                        </a:rPr>
                        <a:t>B</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smtClean="0">
                          <a:effectLst/>
                        </a:rPr>
                        <a:t>Std. Error</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smtClean="0">
                          <a:effectLst/>
                        </a:rPr>
                        <a:t>Beta</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smtClean="0">
                          <a:effectLst/>
                        </a:rPr>
                        <a:t>T</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a:txBody>
                    <a:bodyPr/>
                    <a:lstStyle/>
                    <a:p>
                      <a:pPr marL="0" marR="0" algn="ctr">
                        <a:spcBef>
                          <a:spcPts val="0"/>
                        </a:spcBef>
                        <a:spcAft>
                          <a:spcPts val="0"/>
                        </a:spcAft>
                      </a:pPr>
                      <a:r>
                        <a:rPr lang="en-US" sz="1800" smtClean="0">
                          <a:effectLst/>
                        </a:rPr>
                        <a:t>Sig (p)</a:t>
                      </a:r>
                      <a:endParaRPr lang="en-US" sz="180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extLst>
                  <a:ext uri="{0D108BD9-81ED-4DB2-BD59-A6C34878D82A}">
                    <a16:rowId xmlns="" xmlns:a16="http://schemas.microsoft.com/office/drawing/2014/main" val="10000"/>
                  </a:ext>
                </a:extLst>
              </a:tr>
              <a:tr h="273172">
                <a:tc>
                  <a:txBody>
                    <a:bodyPr/>
                    <a:lstStyle/>
                    <a:p>
                      <a:pPr marL="0" marR="0" algn="ctr">
                        <a:spcBef>
                          <a:spcPts val="0"/>
                        </a:spcBef>
                        <a:spcAft>
                          <a:spcPts val="0"/>
                        </a:spcAft>
                      </a:pPr>
                      <a:r>
                        <a:rPr lang="en-US" sz="1800" dirty="0">
                          <a:effectLst/>
                        </a:rPr>
                        <a:t>(Constant)</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9.0*</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3.0</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endParaRPr lang="en-US" sz="1800" b="0">
                        <a:effectLst/>
                        <a:latin typeface="Franklin Gothic Book" panose="020B0503020102020204" pitchFamily="34" charset="0"/>
                      </a:endParaRPr>
                    </a:p>
                  </a:txBody>
                  <a:tcPr marL="68580" marR="68580" marT="0" marB="0" anchor="ctr"/>
                </a:tc>
                <a:tc>
                  <a:txBody>
                    <a:bodyPr/>
                    <a:lstStyle/>
                    <a:p>
                      <a:pPr marL="0" marR="0" algn="ctr">
                        <a:spcBef>
                          <a:spcPts val="0"/>
                        </a:spcBef>
                        <a:spcAft>
                          <a:spcPts val="0"/>
                        </a:spcAft>
                      </a:pPr>
                      <a:r>
                        <a:rPr lang="en-US" sz="1800" dirty="0">
                          <a:effectLst/>
                        </a:rPr>
                        <a:t>3.0</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0.0</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10001"/>
                  </a:ext>
                </a:extLst>
              </a:tr>
              <a:tr h="273172">
                <a:tc>
                  <a:txBody>
                    <a:bodyPr/>
                    <a:lstStyle/>
                    <a:p>
                      <a:pPr marL="0" marR="0" algn="ctr">
                        <a:spcBef>
                          <a:spcPts val="0"/>
                        </a:spcBef>
                        <a:spcAft>
                          <a:spcPts val="0"/>
                        </a:spcAft>
                      </a:pPr>
                      <a:r>
                        <a:rPr lang="en-US" sz="1800" dirty="0" err="1">
                          <a:effectLst/>
                        </a:rPr>
                        <a:t>Ons</a:t>
                      </a:r>
                      <a:r>
                        <a:rPr lang="en-US" sz="1800" dirty="0">
                          <a:effectLst/>
                        </a:rPr>
                        <a:t> (no UFS)</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3.1*</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0.1</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0.3</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32.2</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0.0</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10002"/>
                  </a:ext>
                </a:extLst>
              </a:tr>
              <a:tr h="284880">
                <a:tc>
                  <a:txBody>
                    <a:bodyPr/>
                    <a:lstStyle/>
                    <a:p>
                      <a:pPr marL="0" marR="0" algn="ctr">
                        <a:spcBef>
                          <a:spcPts val="0"/>
                        </a:spcBef>
                        <a:spcAft>
                          <a:spcPts val="0"/>
                        </a:spcAft>
                      </a:pPr>
                      <a:r>
                        <a:rPr lang="en-US" sz="1800" dirty="0">
                          <a:effectLst/>
                        </a:rPr>
                        <a:t>Offs (Offs &gt; </a:t>
                      </a:r>
                      <a:r>
                        <a:rPr lang="en-US" sz="1800" dirty="0" err="1">
                          <a:effectLst/>
                        </a:rPr>
                        <a:t>Ons</a:t>
                      </a:r>
                      <a:r>
                        <a:rPr lang="en-US" sz="1800" dirty="0">
                          <a:effectLst/>
                        </a:rPr>
                        <a:t>)</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1.0*</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0.1</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0.1</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15.3</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0.0</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10003"/>
                  </a:ext>
                </a:extLst>
              </a:tr>
              <a:tr h="273172">
                <a:tc>
                  <a:txBody>
                    <a:bodyPr/>
                    <a:lstStyle/>
                    <a:p>
                      <a:pPr marL="0" marR="0" algn="ctr">
                        <a:spcBef>
                          <a:spcPts val="0"/>
                        </a:spcBef>
                        <a:spcAft>
                          <a:spcPts val="0"/>
                        </a:spcAft>
                      </a:pPr>
                      <a:r>
                        <a:rPr lang="en-US" sz="1800">
                          <a:effectLst/>
                        </a:rPr>
                        <a:t>TAP Fare</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3.0*</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0.1</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0.5</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48.2</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0.0</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10004"/>
                  </a:ext>
                </a:extLst>
              </a:tr>
              <a:tr h="307978">
                <a:tc>
                  <a:txBody>
                    <a:bodyPr/>
                    <a:lstStyle/>
                    <a:p>
                      <a:pPr marL="0" marR="0" algn="ctr">
                        <a:spcBef>
                          <a:spcPts val="0"/>
                        </a:spcBef>
                        <a:spcAft>
                          <a:spcPts val="0"/>
                        </a:spcAft>
                      </a:pPr>
                      <a:r>
                        <a:rPr lang="en-US" sz="1800" dirty="0">
                          <a:effectLst/>
                        </a:rPr>
                        <a:t>Non-TAP Fare</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4.0*</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0.2</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0.3</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26.3</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0.0</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10005"/>
                  </a:ext>
                </a:extLst>
              </a:tr>
              <a:tr h="284880">
                <a:tc>
                  <a:txBody>
                    <a:bodyPr/>
                    <a:lstStyle/>
                    <a:p>
                      <a:pPr marL="0" marR="0" algn="ctr">
                        <a:spcBef>
                          <a:spcPts val="0"/>
                        </a:spcBef>
                        <a:spcAft>
                          <a:spcPts val="0"/>
                        </a:spcAft>
                      </a:pPr>
                      <a:r>
                        <a:rPr lang="en-US" sz="1800" dirty="0">
                          <a:effectLst/>
                        </a:rPr>
                        <a:t>TAP (Sale of SV or Pass)</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5.9*</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1.3</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0.0</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4.5</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0.0</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10006"/>
                  </a:ext>
                </a:extLst>
              </a:tr>
              <a:tr h="307978">
                <a:tc>
                  <a:txBody>
                    <a:bodyPr/>
                    <a:lstStyle/>
                    <a:p>
                      <a:pPr marL="0" marR="0" algn="ctr">
                        <a:spcBef>
                          <a:spcPts val="0"/>
                        </a:spcBef>
                        <a:spcAft>
                          <a:spcPts val="0"/>
                        </a:spcAft>
                      </a:pPr>
                      <a:r>
                        <a:rPr lang="en-US" sz="1800">
                          <a:effectLst/>
                        </a:rPr>
                        <a:t>Fares in Grace Period</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-1.7*</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0.2</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-0.1</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-6.9</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0.0</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10007"/>
                  </a:ext>
                </a:extLst>
              </a:tr>
              <a:tr h="273172">
                <a:tc>
                  <a:txBody>
                    <a:bodyPr/>
                    <a:lstStyle/>
                    <a:p>
                      <a:pPr marL="0" marR="0" algn="ctr">
                        <a:spcBef>
                          <a:spcPts val="0"/>
                        </a:spcBef>
                        <a:spcAft>
                          <a:spcPts val="0"/>
                        </a:spcAft>
                      </a:pPr>
                      <a:r>
                        <a:rPr lang="en-US" sz="1800">
                          <a:effectLst/>
                        </a:rPr>
                        <a:t>Wheelchairs</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42.5*</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2.2</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0.2</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19.2</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0.0</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10008"/>
                  </a:ext>
                </a:extLst>
              </a:tr>
              <a:tr h="273172">
                <a:tc>
                  <a:txBody>
                    <a:bodyPr/>
                    <a:lstStyle/>
                    <a:p>
                      <a:pPr marL="0" marR="0" algn="ctr">
                        <a:spcBef>
                          <a:spcPts val="0"/>
                        </a:spcBef>
                        <a:spcAft>
                          <a:spcPts val="0"/>
                        </a:spcAft>
                      </a:pPr>
                      <a:r>
                        <a:rPr lang="en-US" sz="1800">
                          <a:effectLst/>
                        </a:rPr>
                        <a:t>Bikes</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1.8</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2.1</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0.0</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0.9</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0.4</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10009"/>
                  </a:ext>
                </a:extLst>
              </a:tr>
              <a:tr h="273172">
                <a:tc>
                  <a:txBody>
                    <a:bodyPr/>
                    <a:lstStyle/>
                    <a:p>
                      <a:pPr marL="0" marR="0" algn="ctr">
                        <a:spcBef>
                          <a:spcPts val="0"/>
                        </a:spcBef>
                        <a:spcAft>
                          <a:spcPts val="0"/>
                        </a:spcAft>
                      </a:pPr>
                      <a:r>
                        <a:rPr lang="en-US" sz="1800" dirty="0">
                          <a:effectLst/>
                        </a:rPr>
                        <a:t>Dwell Load</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0.04</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0.0</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0.0</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1.6</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0.1</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10010"/>
                  </a:ext>
                </a:extLst>
              </a:tr>
              <a:tr h="307978">
                <a:tc>
                  <a:txBody>
                    <a:bodyPr/>
                    <a:lstStyle/>
                    <a:p>
                      <a:pPr marL="0" marR="0" algn="ctr">
                        <a:spcBef>
                          <a:spcPts val="0"/>
                        </a:spcBef>
                        <a:spcAft>
                          <a:spcPts val="0"/>
                        </a:spcAft>
                      </a:pPr>
                      <a:r>
                        <a:rPr lang="en-US" sz="1800">
                          <a:effectLst/>
                        </a:rPr>
                        <a:t>Peak Hour (1=Yes/0=No)</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0.3</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0.4</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0.0</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0.6</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0.6</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10011"/>
                  </a:ext>
                </a:extLst>
              </a:tr>
              <a:tr h="307978">
                <a:tc>
                  <a:txBody>
                    <a:bodyPr/>
                    <a:lstStyle/>
                    <a:p>
                      <a:pPr marL="0" marR="0" algn="ctr">
                        <a:spcBef>
                          <a:spcPts val="0"/>
                        </a:spcBef>
                        <a:spcAft>
                          <a:spcPts val="0"/>
                        </a:spcAft>
                      </a:pPr>
                      <a:r>
                        <a:rPr lang="en-US" sz="1800" dirty="0">
                          <a:effectLst/>
                        </a:rPr>
                        <a:t>Night Time (1=Yes/0=No)</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-2.1*</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0.5</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0.0</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-4.4</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0.0</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10012"/>
                  </a:ext>
                </a:extLst>
              </a:tr>
              <a:tr h="546345">
                <a:tc>
                  <a:txBody>
                    <a:bodyPr/>
                    <a:lstStyle/>
                    <a:p>
                      <a:pPr marL="0" marR="0" algn="ctr">
                        <a:spcBef>
                          <a:spcPts val="0"/>
                        </a:spcBef>
                        <a:spcAft>
                          <a:spcPts val="0"/>
                        </a:spcAft>
                      </a:pPr>
                      <a:r>
                        <a:rPr lang="en-US" sz="1800" dirty="0">
                          <a:effectLst/>
                        </a:rPr>
                        <a:t>Articulated Bus (1=Yes/0=No)</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-11.9*</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5.0</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-0.1</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-2.4</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0.0</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10013"/>
                  </a:ext>
                </a:extLst>
              </a:tr>
              <a:tr h="546345">
                <a:tc>
                  <a:txBody>
                    <a:bodyPr/>
                    <a:lstStyle/>
                    <a:p>
                      <a:pPr marL="0" marR="0" algn="ctr">
                        <a:spcBef>
                          <a:spcPts val="0"/>
                        </a:spcBef>
                        <a:spcAft>
                          <a:spcPts val="0"/>
                        </a:spcAft>
                      </a:pPr>
                      <a:r>
                        <a:rPr lang="en-US" sz="1800" dirty="0">
                          <a:effectLst/>
                        </a:rPr>
                        <a:t>Service Type (1=Rapid/0=Local)</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14.1*</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4.3</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0.1</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3.3</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0.0</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10014"/>
                  </a:ext>
                </a:extLst>
              </a:tr>
              <a:tr h="273172">
                <a:tc>
                  <a:txBody>
                    <a:bodyPr/>
                    <a:lstStyle/>
                    <a:p>
                      <a:pPr marL="0" marR="0" algn="ctr">
                        <a:spcBef>
                          <a:spcPts val="0"/>
                        </a:spcBef>
                        <a:spcAft>
                          <a:spcPts val="0"/>
                        </a:spcAft>
                      </a:pPr>
                      <a:r>
                        <a:rPr lang="en-US" sz="1800">
                          <a:effectLst/>
                        </a:rPr>
                        <a:t>Wide Doors (1=Yes/0=No)</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0.4</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3.8</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0.0</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0.1</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0.9</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10015"/>
                  </a:ext>
                </a:extLst>
              </a:tr>
              <a:tr h="546345">
                <a:tc>
                  <a:txBody>
                    <a:bodyPr/>
                    <a:lstStyle/>
                    <a:p>
                      <a:pPr marL="0" marR="0" algn="ctr">
                        <a:spcBef>
                          <a:spcPts val="0"/>
                        </a:spcBef>
                        <a:spcAft>
                          <a:spcPts val="0"/>
                        </a:spcAft>
                      </a:pPr>
                      <a:r>
                        <a:rPr lang="en-US" sz="1800">
                          <a:effectLst/>
                        </a:rPr>
                        <a:t>Irregular Passenger (1=Yes/0=No)</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15.8*</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2.7</a:t>
                      </a:r>
                      <a:endParaRPr lang="en-US" sz="1800" b="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0.0</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5.8</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0.0</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10016"/>
                  </a:ext>
                </a:extLst>
              </a:tr>
              <a:tr h="410639">
                <a:tc>
                  <a:txBody>
                    <a:bodyPr/>
                    <a:lstStyle/>
                    <a:p>
                      <a:pPr marL="0" marR="0" algn="ctr">
                        <a:spcBef>
                          <a:spcPts val="0"/>
                        </a:spcBef>
                        <a:spcAft>
                          <a:spcPts val="0"/>
                        </a:spcAft>
                      </a:pPr>
                      <a:r>
                        <a:rPr lang="en-US" sz="1800" dirty="0" smtClean="0">
                          <a:effectLst/>
                        </a:rPr>
                        <a:t>Low Floor</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smtClean="0">
                          <a:effectLst/>
                        </a:rPr>
                        <a:t>-</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smtClean="0">
                          <a:effectLst/>
                        </a:rPr>
                        <a:t>-</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US" sz="1800" dirty="0" smtClean="0">
                          <a:effectLst/>
                        </a:rPr>
                        <a:t>-</a:t>
                      </a:r>
                      <a:endParaRPr lang="en-US" sz="1800" b="0" dirty="0">
                        <a:effectLst/>
                        <a:latin typeface="Franklin Gothic Book" panose="020B0503020102020204" pitchFamily="34" charset="0"/>
                      </a:endParaRPr>
                    </a:p>
                  </a:txBody>
                  <a:tcPr marL="68580" marR="68580" marT="0" marB="0" anchor="ctr"/>
                </a:tc>
                <a:tc>
                  <a:txBody>
                    <a:bodyPr/>
                    <a:lstStyle/>
                    <a:p>
                      <a:pPr marL="0" marR="0" algn="ctr">
                        <a:spcBef>
                          <a:spcPts val="0"/>
                        </a:spcBef>
                        <a:spcAft>
                          <a:spcPts val="0"/>
                        </a:spcAft>
                      </a:pPr>
                      <a:r>
                        <a:rPr lang="en-US" sz="1800" dirty="0" smtClean="0">
                          <a:effectLst/>
                        </a:rPr>
                        <a:t>-</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smtClean="0">
                          <a:effectLst/>
                        </a:rPr>
                        <a:t>-</a:t>
                      </a:r>
                      <a:endParaRPr lang="en-US" sz="1800" b="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10017"/>
                  </a:ext>
                </a:extLst>
              </a:tr>
              <a:tr h="821276">
                <a:tc gridSpan="6">
                  <a:txBody>
                    <a:bodyPr/>
                    <a:lstStyle/>
                    <a:p>
                      <a:pPr marL="457200" marR="0" algn="r">
                        <a:spcBef>
                          <a:spcPts val="0"/>
                        </a:spcBef>
                        <a:spcAft>
                          <a:spcPts val="0"/>
                        </a:spcAft>
                      </a:pPr>
                      <a:r>
                        <a:rPr lang="en-US" sz="1800" dirty="0" smtClean="0">
                          <a:effectLst/>
                        </a:rPr>
                        <a:t>* Significant at the .001 Confidence Level</a:t>
                      </a:r>
                    </a:p>
                    <a:p>
                      <a:pPr marL="0" marR="0" algn="r">
                        <a:spcBef>
                          <a:spcPts val="0"/>
                        </a:spcBef>
                        <a:spcAft>
                          <a:spcPts val="0"/>
                        </a:spcAft>
                      </a:pPr>
                      <a:r>
                        <a:rPr lang="en-US" sz="1800" dirty="0" smtClean="0">
                          <a:effectLst/>
                        </a:rPr>
                        <a:t>Adjusted R-Square: .49</a:t>
                      </a:r>
                    </a:p>
                    <a:p>
                      <a:pPr marL="0" marR="0" algn="r">
                        <a:spcBef>
                          <a:spcPts val="0"/>
                        </a:spcBef>
                        <a:spcAft>
                          <a:spcPts val="0"/>
                        </a:spcAft>
                      </a:pPr>
                      <a:r>
                        <a:rPr lang="en-US" sz="1800" dirty="0" smtClean="0">
                          <a:effectLst/>
                        </a:rPr>
                        <a:t> N = 7,327</a:t>
                      </a:r>
                      <a:endPar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txBody>
                  <a:tcPr marL="89294" marR="8929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8"/>
                  </a:ext>
                </a:extLst>
              </a:tr>
            </a:tbl>
          </a:graphicData>
        </a:graphic>
      </p:graphicFrame>
      <p:sp>
        <p:nvSpPr>
          <p:cNvPr id="6" name="Rectangle 5"/>
          <p:cNvSpPr/>
          <p:nvPr/>
        </p:nvSpPr>
        <p:spPr>
          <a:xfrm>
            <a:off x="4444408" y="1098538"/>
            <a:ext cx="3889776" cy="88974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44408" y="3707390"/>
            <a:ext cx="3889776" cy="550906"/>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4408" y="4258296"/>
            <a:ext cx="3889776" cy="557661"/>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609600" y="274638"/>
            <a:ext cx="4046422" cy="1143000"/>
          </a:xfrm>
        </p:spPr>
        <p:txBody>
          <a:bodyPr/>
          <a:lstStyle/>
          <a:p>
            <a:pPr algn="l"/>
            <a:r>
              <a:rPr lang="en-US" dirty="0" smtClean="0"/>
              <a:t>Findings</a:t>
            </a:r>
            <a:endParaRPr lang="en-US" dirty="0"/>
          </a:p>
        </p:txBody>
      </p:sp>
    </p:spTree>
    <p:extLst>
      <p:ext uri="{BB962C8B-B14F-4D97-AF65-F5344CB8AC3E}">
        <p14:creationId xmlns:p14="http://schemas.microsoft.com/office/powerpoint/2010/main" val="230543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Agenda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Overview</a:t>
            </a:r>
          </a:p>
          <a:p>
            <a:r>
              <a:rPr lang="en-US" dirty="0" smtClean="0"/>
              <a:t>Hypothesis</a:t>
            </a:r>
          </a:p>
          <a:p>
            <a:r>
              <a:rPr lang="en-US" dirty="0" smtClean="0"/>
              <a:t>Methodology</a:t>
            </a:r>
          </a:p>
          <a:p>
            <a:pPr lvl="1"/>
            <a:r>
              <a:rPr lang="en-US" dirty="0" smtClean="0"/>
              <a:t>Data Sources</a:t>
            </a:r>
          </a:p>
          <a:p>
            <a:pPr lvl="1"/>
            <a:r>
              <a:rPr lang="en-US" dirty="0" smtClean="0"/>
              <a:t>Route Selection</a:t>
            </a:r>
          </a:p>
          <a:p>
            <a:pPr lvl="1"/>
            <a:r>
              <a:rPr lang="en-US" dirty="0" smtClean="0"/>
              <a:t>Exclusions</a:t>
            </a:r>
          </a:p>
          <a:p>
            <a:r>
              <a:rPr lang="en-US" dirty="0" smtClean="0"/>
              <a:t>Analysis</a:t>
            </a:r>
          </a:p>
          <a:p>
            <a:pPr lvl="1"/>
            <a:r>
              <a:rPr lang="en-US" dirty="0" smtClean="0"/>
              <a:t>Variables</a:t>
            </a:r>
          </a:p>
          <a:p>
            <a:pPr lvl="1"/>
            <a:r>
              <a:rPr lang="en-US" dirty="0" smtClean="0"/>
              <a:t>OLS Regression</a:t>
            </a:r>
          </a:p>
          <a:p>
            <a:r>
              <a:rPr lang="en-US" dirty="0" smtClean="0"/>
              <a:t>Findings &amp; Interpretation</a:t>
            </a:r>
          </a:p>
          <a:p>
            <a:r>
              <a:rPr lang="en-US" dirty="0" smtClean="0"/>
              <a:t>Conclusions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17638"/>
            <a:ext cx="3791722" cy="3430606"/>
          </a:xfrm>
          <a:prstGeom prst="rect">
            <a:avLst/>
          </a:prstGeom>
        </p:spPr>
      </p:pic>
    </p:spTree>
    <p:extLst>
      <p:ext uri="{BB962C8B-B14F-4D97-AF65-F5344CB8AC3E}">
        <p14:creationId xmlns:p14="http://schemas.microsoft.com/office/powerpoint/2010/main" val="237229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Conclusion</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People paying with TAP contribute fewer seconds to dwell </a:t>
            </a:r>
            <a:r>
              <a:rPr lang="en-US" dirty="0" smtClean="0"/>
              <a:t>time, which can equate to large benefits later.</a:t>
            </a:r>
          </a:p>
          <a:p>
            <a:pPr marL="514350" indent="-514350">
              <a:buAutoNum type="arabicPeriod"/>
            </a:pPr>
            <a:r>
              <a:rPr lang="en-US" dirty="0" smtClean="0"/>
              <a:t>On a per-stop level, other factors seemed more important.</a:t>
            </a:r>
            <a:endParaRPr lang="en-US" dirty="0" smtClean="0"/>
          </a:p>
          <a:p>
            <a:pPr marL="514350" indent="-514350">
              <a:buAutoNum type="arabicPeriod"/>
            </a:pPr>
            <a:r>
              <a:rPr lang="en-US" dirty="0" smtClean="0"/>
              <a:t>Technology </a:t>
            </a:r>
            <a:r>
              <a:rPr lang="en-US" dirty="0" smtClean="0"/>
              <a:t>can be improved to assist future analyses. </a:t>
            </a:r>
          </a:p>
          <a:p>
            <a:pPr marL="514350" indent="-514350">
              <a:buFont typeface="+mj-lt"/>
              <a:buAutoNum type="arabicPeriod"/>
            </a:pPr>
            <a:endParaRPr lang="en-US" dirty="0"/>
          </a:p>
        </p:txBody>
      </p:sp>
    </p:spTree>
    <p:extLst>
      <p:ext uri="{BB962C8B-B14F-4D97-AF65-F5344CB8AC3E}">
        <p14:creationId xmlns:p14="http://schemas.microsoft.com/office/powerpoint/2010/main" val="60566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47" y="1243834"/>
            <a:ext cx="10515600" cy="1325563"/>
          </a:xfrm>
        </p:spPr>
        <p:txBody>
          <a:bodyPr>
            <a:normAutofit fontScale="90000"/>
          </a:bodyPr>
          <a:lstStyle/>
          <a:p>
            <a:pPr algn="l"/>
            <a:r>
              <a:rPr lang="en-US" dirty="0" smtClean="0"/>
              <a:t>Thank You!</a:t>
            </a:r>
            <a:br>
              <a:rPr lang="en-US" dirty="0" smtClean="0"/>
            </a:br>
            <a:endParaRPr lang="en-US" i="1" dirty="0"/>
          </a:p>
        </p:txBody>
      </p:sp>
      <p:sp>
        <p:nvSpPr>
          <p:cNvPr id="7" name="Title 1"/>
          <p:cNvSpPr txBox="1">
            <a:spLocks/>
          </p:cNvSpPr>
          <p:nvPr/>
        </p:nvSpPr>
        <p:spPr>
          <a:xfrm>
            <a:off x="480847" y="1962904"/>
            <a:ext cx="6887516" cy="9534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t>Contact: </a:t>
            </a:r>
          </a:p>
          <a:p>
            <a:r>
              <a:rPr lang="en-US" sz="2000" dirty="0" smtClean="0"/>
              <a:t>Daniel Shockley - d.shockley@fehrandpeers.com</a:t>
            </a:r>
          </a:p>
          <a:p>
            <a:endParaRPr lang="en-US" sz="2000" dirty="0" smtClean="0"/>
          </a:p>
        </p:txBody>
      </p:sp>
      <p:sp>
        <p:nvSpPr>
          <p:cNvPr id="3" name="Rectangle 2"/>
          <p:cNvSpPr/>
          <p:nvPr/>
        </p:nvSpPr>
        <p:spPr>
          <a:xfrm>
            <a:off x="8842688" y="4958375"/>
            <a:ext cx="184731" cy="369332"/>
          </a:xfrm>
          <a:prstGeom prst="rect">
            <a:avLst/>
          </a:prstGeom>
        </p:spPr>
        <p:txBody>
          <a:bodyPr wrap="none">
            <a:spAutoFit/>
          </a:bodyPr>
          <a:lstStyle/>
          <a:p>
            <a:endParaRPr lang="en-US" dirty="0"/>
          </a:p>
        </p:txBody>
      </p:sp>
      <p:sp>
        <p:nvSpPr>
          <p:cNvPr id="5" name="Rectangle 4"/>
          <p:cNvSpPr/>
          <p:nvPr/>
        </p:nvSpPr>
        <p:spPr>
          <a:xfrm>
            <a:off x="7059942" y="2439629"/>
            <a:ext cx="184731" cy="369332"/>
          </a:xfrm>
          <a:prstGeom prst="rect">
            <a:avLst/>
          </a:prstGeom>
        </p:spPr>
        <p:txBody>
          <a:bodyPr wrap="none">
            <a:spAutoFit/>
          </a:bodyPr>
          <a:lstStyle/>
          <a:p>
            <a:endParaRPr lang="en-US" dirty="0"/>
          </a:p>
        </p:txBody>
      </p:sp>
      <p:sp>
        <p:nvSpPr>
          <p:cNvPr id="6" name="Rectangle 5"/>
          <p:cNvSpPr/>
          <p:nvPr/>
        </p:nvSpPr>
        <p:spPr>
          <a:xfrm>
            <a:off x="8905128" y="3274550"/>
            <a:ext cx="3349763" cy="2585323"/>
          </a:xfrm>
          <a:prstGeom prst="rect">
            <a:avLst/>
          </a:prstGeom>
        </p:spPr>
        <p:txBody>
          <a:bodyPr wrap="none">
            <a:spAutoFit/>
          </a:bodyPr>
          <a:lstStyle/>
          <a:p>
            <a:r>
              <a:rPr lang="en-US" u="sng" dirty="0" smtClean="0"/>
              <a:t>Photo Credits</a:t>
            </a:r>
          </a:p>
          <a:p>
            <a:r>
              <a:rPr lang="en-US" dirty="0" smtClean="0"/>
              <a:t>Metro local bus 2 - Jonathan Riley</a:t>
            </a:r>
          </a:p>
          <a:p>
            <a:r>
              <a:rPr lang="en-US" dirty="0" smtClean="0"/>
              <a:t>https://flic.kr/p/r4AEzy</a:t>
            </a:r>
          </a:p>
          <a:p>
            <a:endParaRPr lang="en-US" dirty="0" smtClean="0"/>
          </a:p>
          <a:p>
            <a:r>
              <a:rPr lang="en-US" dirty="0" smtClean="0"/>
              <a:t>720 - Oran </a:t>
            </a:r>
            <a:r>
              <a:rPr lang="en-US" dirty="0" err="1" smtClean="0"/>
              <a:t>Viriyincy</a:t>
            </a:r>
            <a:endParaRPr lang="en-US" dirty="0" smtClean="0"/>
          </a:p>
          <a:p>
            <a:r>
              <a:rPr lang="en-US" dirty="0" smtClean="0"/>
              <a:t>https://flic.kr/p/qcdZ71</a:t>
            </a:r>
          </a:p>
          <a:p>
            <a:endParaRPr lang="en-US" dirty="0" smtClean="0"/>
          </a:p>
          <a:p>
            <a:r>
              <a:rPr lang="en-US" dirty="0" smtClean="0"/>
              <a:t>Metro </a:t>
            </a:r>
            <a:r>
              <a:rPr lang="en-US" dirty="0"/>
              <a:t>Rail – Steve and </a:t>
            </a:r>
            <a:r>
              <a:rPr lang="en-US" dirty="0" smtClean="0"/>
              <a:t>Julie</a:t>
            </a:r>
          </a:p>
          <a:p>
            <a:r>
              <a:rPr lang="en-US" dirty="0" smtClean="0"/>
              <a:t>https://flic.kr/p/bDZRtC</a:t>
            </a:r>
            <a:endParaRPr lang="en-US" dirty="0"/>
          </a:p>
        </p:txBody>
      </p:sp>
    </p:spTree>
    <p:extLst>
      <p:ext uri="{BB962C8B-B14F-4D97-AF65-F5344CB8AC3E}">
        <p14:creationId xmlns:p14="http://schemas.microsoft.com/office/powerpoint/2010/main" val="2539676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Overview: Los Angeles Metro</a:t>
            </a:r>
            <a:endParaRPr lang="en-US" dirty="0"/>
          </a:p>
        </p:txBody>
      </p:sp>
      <p:sp>
        <p:nvSpPr>
          <p:cNvPr id="9" name="Content Placeholder 2"/>
          <p:cNvSpPr>
            <a:spLocks noGrp="1"/>
          </p:cNvSpPr>
          <p:nvPr>
            <p:ph idx="1"/>
          </p:nvPr>
        </p:nvSpPr>
        <p:spPr>
          <a:xfrm>
            <a:off x="5167222" y="1600201"/>
            <a:ext cx="6415177" cy="4191000"/>
          </a:xfrm>
        </p:spPr>
        <p:txBody>
          <a:bodyPr>
            <a:normAutofit/>
          </a:bodyPr>
          <a:lstStyle/>
          <a:p>
            <a:pPr marL="0" indent="0">
              <a:buNone/>
            </a:pPr>
            <a:r>
              <a:rPr lang="en-US" b="1" dirty="0" smtClean="0">
                <a:solidFill>
                  <a:srgbClr val="FFC000"/>
                </a:solidFill>
              </a:rPr>
              <a:t>Metro Rail</a:t>
            </a:r>
          </a:p>
          <a:p>
            <a:pPr marL="400050" lvl="1" indent="0">
              <a:buNone/>
            </a:pPr>
            <a:r>
              <a:rPr lang="en-US" dirty="0" smtClean="0">
                <a:solidFill>
                  <a:srgbClr val="FFC000"/>
                </a:solidFill>
              </a:rPr>
              <a:t>350,000</a:t>
            </a:r>
            <a:r>
              <a:rPr lang="en-US" dirty="0" smtClean="0"/>
              <a:t> </a:t>
            </a:r>
            <a:r>
              <a:rPr lang="en-US" dirty="0"/>
              <a:t>average weekday </a:t>
            </a:r>
            <a:r>
              <a:rPr lang="en-US" dirty="0" smtClean="0"/>
              <a:t>boardings</a:t>
            </a:r>
            <a:endParaRPr lang="en-US" dirty="0" smtClean="0">
              <a:solidFill>
                <a:srgbClr val="FFC000"/>
              </a:solidFill>
            </a:endParaRPr>
          </a:p>
          <a:p>
            <a:pPr marL="400050" lvl="1" indent="0">
              <a:buNone/>
            </a:pPr>
            <a:r>
              <a:rPr lang="en-US" dirty="0" smtClean="0">
                <a:solidFill>
                  <a:srgbClr val="FFC000"/>
                </a:solidFill>
              </a:rPr>
              <a:t>Six</a:t>
            </a:r>
            <a:r>
              <a:rPr lang="en-US" dirty="0" smtClean="0"/>
              <a:t> lines (four light rail and two heavy rail)</a:t>
            </a:r>
          </a:p>
          <a:p>
            <a:pPr marL="400050" lvl="1" indent="0">
              <a:buNone/>
            </a:pPr>
            <a:r>
              <a:rPr lang="en-US" dirty="0" smtClean="0">
                <a:solidFill>
                  <a:srgbClr val="FFC000"/>
                </a:solidFill>
              </a:rPr>
              <a:t>80</a:t>
            </a:r>
            <a:r>
              <a:rPr lang="en-US" dirty="0" smtClean="0"/>
              <a:t> Stations (</a:t>
            </a:r>
            <a:r>
              <a:rPr lang="en-US" dirty="0" smtClean="0">
                <a:solidFill>
                  <a:srgbClr val="FFC000"/>
                </a:solidFill>
              </a:rPr>
              <a:t>26</a:t>
            </a:r>
            <a:r>
              <a:rPr lang="en-US" dirty="0" smtClean="0"/>
              <a:t> under construction)</a:t>
            </a:r>
          </a:p>
          <a:p>
            <a:pPr marL="400050" lvl="1" indent="0">
              <a:buNone/>
            </a:pPr>
            <a:r>
              <a:rPr lang="en-US" dirty="0" smtClean="0">
                <a:solidFill>
                  <a:srgbClr val="FFC000"/>
                </a:solidFill>
              </a:rPr>
              <a:t>87</a:t>
            </a:r>
            <a:r>
              <a:rPr lang="en-US" dirty="0" smtClean="0"/>
              <a:t> miles of track</a:t>
            </a:r>
          </a:p>
          <a:p>
            <a:pPr marL="400050" lvl="1" indent="0">
              <a:buNone/>
            </a:pPr>
            <a:r>
              <a:rPr lang="en-US" dirty="0" smtClean="0">
                <a:solidFill>
                  <a:srgbClr val="FFC000"/>
                </a:solidFill>
              </a:rPr>
              <a:t>Five</a:t>
            </a:r>
            <a:r>
              <a:rPr lang="en-US" dirty="0" smtClean="0"/>
              <a:t> extensions currently under construction</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851" y="2344398"/>
            <a:ext cx="4582158" cy="3214670"/>
          </a:xfrm>
          <a:prstGeom prst="rect">
            <a:avLst/>
          </a:prstGeom>
          <a:ln w="12700">
            <a:solidFill>
              <a:schemeClr val="tx1"/>
            </a:solidFill>
          </a:ln>
        </p:spPr>
      </p:pic>
    </p:spTree>
    <p:extLst>
      <p:ext uri="{BB962C8B-B14F-4D97-AF65-F5344CB8AC3E}">
        <p14:creationId xmlns:p14="http://schemas.microsoft.com/office/powerpoint/2010/main" val="2127044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Overview: Los Angeles Metro</a:t>
            </a:r>
            <a:endParaRPr lang="en-US" dirty="0"/>
          </a:p>
        </p:txBody>
      </p:sp>
      <p:sp>
        <p:nvSpPr>
          <p:cNvPr id="9" name="Content Placeholder 2"/>
          <p:cNvSpPr txBox="1">
            <a:spLocks/>
          </p:cNvSpPr>
          <p:nvPr/>
        </p:nvSpPr>
        <p:spPr bwMode="auto">
          <a:xfrm>
            <a:off x="609601" y="1587543"/>
            <a:ext cx="6474372" cy="41405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b="1" dirty="0" smtClean="0">
                <a:solidFill>
                  <a:srgbClr val="FFC000"/>
                </a:solidFill>
              </a:rPr>
              <a:t>Metro Bus</a:t>
            </a:r>
          </a:p>
          <a:p>
            <a:pPr marL="400050" lvl="1" indent="0">
              <a:buFont typeface="Arial" charset="0"/>
              <a:buNone/>
            </a:pPr>
            <a:r>
              <a:rPr lang="en-US" dirty="0" smtClean="0">
                <a:solidFill>
                  <a:srgbClr val="FFC000"/>
                </a:solidFill>
              </a:rPr>
              <a:t>Approx. one million </a:t>
            </a:r>
            <a:r>
              <a:rPr lang="en-US" dirty="0" smtClean="0"/>
              <a:t>average weekday boardings.</a:t>
            </a:r>
          </a:p>
          <a:p>
            <a:pPr marL="800100" lvl="2" indent="0">
              <a:buFont typeface="Arial" charset="0"/>
              <a:buNone/>
            </a:pPr>
            <a:endParaRPr lang="en-US" dirty="0" smtClean="0"/>
          </a:p>
          <a:p>
            <a:pPr marL="400050" lvl="1" indent="0">
              <a:buFont typeface="Arial" charset="0"/>
              <a:buNone/>
            </a:pPr>
            <a:r>
              <a:rPr lang="en-US" dirty="0" smtClean="0">
                <a:solidFill>
                  <a:srgbClr val="FFC000"/>
                </a:solidFill>
              </a:rPr>
              <a:t>Local Service: </a:t>
            </a:r>
            <a:r>
              <a:rPr lang="en-US" dirty="0" smtClean="0"/>
              <a:t>Frequent stops and infrequent headways.</a:t>
            </a:r>
          </a:p>
          <a:p>
            <a:pPr marL="400050" lvl="1" indent="0">
              <a:buFont typeface="Arial" charset="0"/>
              <a:buNone/>
            </a:pPr>
            <a:r>
              <a:rPr lang="en-US" dirty="0" smtClean="0">
                <a:solidFill>
                  <a:srgbClr val="FFC000"/>
                </a:solidFill>
              </a:rPr>
              <a:t>Rapid Service: </a:t>
            </a:r>
            <a:r>
              <a:rPr lang="en-US" dirty="0" smtClean="0"/>
              <a:t>Infrequent stops and frequent headways.</a:t>
            </a:r>
          </a:p>
          <a:p>
            <a:pPr marL="400050" lvl="1" indent="0">
              <a:buFont typeface="Arial" charset="0"/>
              <a:buNone/>
            </a:pPr>
            <a:r>
              <a:rPr lang="en-US" dirty="0" smtClean="0">
                <a:solidFill>
                  <a:srgbClr val="FFC000"/>
                </a:solidFill>
              </a:rPr>
              <a:t>Bus Rapid Transit: </a:t>
            </a:r>
            <a:r>
              <a:rPr lang="en-US" dirty="0" smtClean="0"/>
              <a:t>Two lines operating in exclusive right-of-way</a:t>
            </a:r>
          </a:p>
          <a:p>
            <a:pPr marL="400050" lvl="1" indent="0">
              <a:buFont typeface="Arial" charset="0"/>
              <a:buNone/>
            </a:pPr>
            <a:endParaRPr lang="en-US" dirty="0" smtClean="0">
              <a:solidFill>
                <a:srgbClr val="FFC000"/>
              </a:solidFill>
            </a:endParaRPr>
          </a:p>
          <a:p>
            <a:pPr marL="0" indent="0">
              <a:buFont typeface="Arial" charset="0"/>
              <a:buNone/>
            </a:pPr>
            <a:endParaRPr lang="en-US" b="1" dirty="0" smtClean="0">
              <a:solidFill>
                <a:srgbClr val="FFC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973" y="2186580"/>
            <a:ext cx="4526952" cy="2942519"/>
          </a:xfrm>
          <a:prstGeom prst="rect">
            <a:avLst/>
          </a:prstGeom>
          <a:ln w="12700">
            <a:solidFill>
              <a:schemeClr val="tx1"/>
            </a:solidFill>
          </a:ln>
        </p:spPr>
      </p:pic>
    </p:spTree>
    <p:extLst>
      <p:ext uri="{BB962C8B-B14F-4D97-AF65-F5344CB8AC3E}">
        <p14:creationId xmlns:p14="http://schemas.microsoft.com/office/powerpoint/2010/main" val="5836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Overview: Transit Access Pass (TAP)</a:t>
            </a:r>
            <a:endParaRPr lang="en-US" dirty="0"/>
          </a:p>
        </p:txBody>
      </p:sp>
      <p:sp>
        <p:nvSpPr>
          <p:cNvPr id="3" name="Content Placeholder 2"/>
          <p:cNvSpPr>
            <a:spLocks noGrp="1"/>
          </p:cNvSpPr>
          <p:nvPr>
            <p:ph idx="1"/>
          </p:nvPr>
        </p:nvSpPr>
        <p:spPr>
          <a:xfrm>
            <a:off x="609600" y="1600201"/>
            <a:ext cx="6886755" cy="4191000"/>
          </a:xfrm>
        </p:spPr>
        <p:txBody>
          <a:bodyPr/>
          <a:lstStyle/>
          <a:p>
            <a:pPr marL="0" indent="0">
              <a:buNone/>
            </a:pPr>
            <a:r>
              <a:rPr lang="en-US" b="1" dirty="0" smtClean="0">
                <a:solidFill>
                  <a:srgbClr val="FFC000"/>
                </a:solidFill>
              </a:rPr>
              <a:t>Smart Card Fare Payment System</a:t>
            </a:r>
          </a:p>
          <a:p>
            <a:pPr marL="400050" lvl="1" indent="0">
              <a:buNone/>
            </a:pPr>
            <a:r>
              <a:rPr lang="en-US" dirty="0" smtClean="0"/>
              <a:t>Stored cash value or pass.</a:t>
            </a:r>
          </a:p>
          <a:p>
            <a:pPr marL="400050" lvl="1" indent="0">
              <a:buNone/>
            </a:pPr>
            <a:r>
              <a:rPr lang="en-US" dirty="0" smtClean="0"/>
              <a:t>Accepted at 24 transit systems in Los Angeles County.</a:t>
            </a:r>
          </a:p>
          <a:p>
            <a:pPr marL="400050" lvl="1" indent="0">
              <a:buNone/>
            </a:pPr>
            <a:r>
              <a:rPr lang="en-US" dirty="0" smtClean="0"/>
              <a:t>Required for Metro Rail.</a:t>
            </a: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926006" y="2166123"/>
            <a:ext cx="3661292" cy="231239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486740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Dwell Time</a:t>
            </a:r>
            <a:endParaRPr lang="en-US" dirty="0"/>
          </a:p>
        </p:txBody>
      </p:sp>
      <p:sp>
        <p:nvSpPr>
          <p:cNvPr id="8" name="Content Placeholder 7"/>
          <p:cNvSpPr>
            <a:spLocks noGrp="1"/>
          </p:cNvSpPr>
          <p:nvPr>
            <p:ph idx="1"/>
          </p:nvPr>
        </p:nvSpPr>
        <p:spPr>
          <a:xfrm>
            <a:off x="882805" y="1773044"/>
            <a:ext cx="10515600" cy="924530"/>
          </a:xfrm>
        </p:spPr>
        <p:txBody>
          <a:bodyPr/>
          <a:lstStyle/>
          <a:p>
            <a:pPr marL="0" indent="0" algn="ctr">
              <a:buNone/>
            </a:pPr>
            <a:r>
              <a:rPr lang="en-US" sz="2000" b="1" i="1" dirty="0"/>
              <a:t>“the amount of time a transit vehicle spends at stops and stations </a:t>
            </a:r>
            <a:r>
              <a:rPr lang="en-US" sz="2000" b="1" i="1" dirty="0" smtClean="0"/>
              <a:t>serving </a:t>
            </a:r>
            <a:r>
              <a:rPr lang="en-US" sz="2000" b="1" i="1" dirty="0"/>
              <a:t>passenger </a:t>
            </a:r>
            <a:r>
              <a:rPr lang="en-US" sz="2000" b="1" i="1" dirty="0" smtClean="0"/>
              <a:t>movements”</a:t>
            </a:r>
          </a:p>
          <a:p>
            <a:pPr marL="0" indent="0" algn="ctr">
              <a:buNone/>
            </a:pPr>
            <a:r>
              <a:rPr lang="en-US" sz="1600" dirty="0" smtClean="0"/>
              <a:t>Transit Capacity and Quality of Service Manual (TCQM)</a:t>
            </a:r>
            <a:endParaRPr lang="en-US" sz="16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881" y="3052980"/>
            <a:ext cx="3818238" cy="2535310"/>
          </a:xfrm>
          <a:prstGeom prst="rect">
            <a:avLst/>
          </a:prstGeom>
          <a:ln>
            <a:solidFill>
              <a:schemeClr val="tx1"/>
            </a:solidFill>
          </a:ln>
        </p:spPr>
      </p:pic>
    </p:spTree>
    <p:extLst>
      <p:ext uri="{BB962C8B-B14F-4D97-AF65-F5344CB8AC3E}">
        <p14:creationId xmlns:p14="http://schemas.microsoft.com/office/powerpoint/2010/main" val="2160595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Dwell Time</a:t>
            </a:r>
            <a:endParaRPr lang="en-US" dirty="0"/>
          </a:p>
        </p:txBody>
      </p:sp>
      <p:graphicFrame>
        <p:nvGraphicFramePr>
          <p:cNvPr id="6" name="Diagram 5"/>
          <p:cNvGraphicFramePr/>
          <p:nvPr>
            <p:extLst>
              <p:ext uri="{D42A27DB-BD31-4B8C-83A1-F6EECF244321}">
                <p14:modId xmlns:p14="http://schemas.microsoft.com/office/powerpoint/2010/main" val="372618828"/>
              </p:ext>
            </p:extLst>
          </p:nvPr>
        </p:nvGraphicFramePr>
        <p:xfrm>
          <a:off x="0" y="1237786"/>
          <a:ext cx="12192000" cy="5285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8219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Research Question &amp; Hypothesis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26006" y="2166123"/>
            <a:ext cx="3661292" cy="2312395"/>
          </a:xfrm>
          <a:ln>
            <a:solidFill>
              <a:schemeClr val="tx1"/>
            </a:solidFill>
          </a:ln>
        </p:spPr>
      </p:pic>
      <p:sp>
        <p:nvSpPr>
          <p:cNvPr id="5" name="TextBox 4"/>
          <p:cNvSpPr txBox="1"/>
          <p:nvPr/>
        </p:nvSpPr>
        <p:spPr>
          <a:xfrm>
            <a:off x="1374866" y="1576854"/>
            <a:ext cx="5972432" cy="1200329"/>
          </a:xfrm>
          <a:prstGeom prst="rect">
            <a:avLst/>
          </a:prstGeom>
          <a:noFill/>
        </p:spPr>
        <p:txBody>
          <a:bodyPr wrap="square" rtlCol="0">
            <a:spAutoFit/>
          </a:bodyPr>
          <a:lstStyle/>
          <a:p>
            <a:r>
              <a:rPr lang="en-US" sz="2400" b="1" dirty="0" smtClean="0"/>
              <a:t>Question: All other factors held constant, what is the influence of the TAP card on transit bus dwell times?</a:t>
            </a:r>
          </a:p>
        </p:txBody>
      </p:sp>
      <p:sp>
        <p:nvSpPr>
          <p:cNvPr id="7" name="TextBox 6"/>
          <p:cNvSpPr txBox="1"/>
          <p:nvPr/>
        </p:nvSpPr>
        <p:spPr>
          <a:xfrm>
            <a:off x="1374866" y="2914608"/>
            <a:ext cx="5972432" cy="1200329"/>
          </a:xfrm>
          <a:prstGeom prst="rect">
            <a:avLst/>
          </a:prstGeom>
          <a:noFill/>
        </p:spPr>
        <p:txBody>
          <a:bodyPr wrap="square" rtlCol="0">
            <a:spAutoFit/>
          </a:bodyPr>
          <a:lstStyle/>
          <a:p>
            <a:r>
              <a:rPr lang="en-US" sz="2400" b="1" dirty="0" smtClean="0">
                <a:solidFill>
                  <a:srgbClr val="FFC000"/>
                </a:solidFill>
              </a:rPr>
              <a:t>Hypothesis: TAP card usage can help to reduce bus transit dwell time by reducing the amount of time to board per person.</a:t>
            </a:r>
            <a:endParaRPr lang="en-US" sz="2400" b="1" dirty="0">
              <a:solidFill>
                <a:srgbClr val="FFC000"/>
              </a:solidFill>
            </a:endParaRPr>
          </a:p>
        </p:txBody>
      </p:sp>
      <p:sp>
        <p:nvSpPr>
          <p:cNvPr id="8" name="TextBox 7"/>
          <p:cNvSpPr txBox="1"/>
          <p:nvPr/>
        </p:nvSpPr>
        <p:spPr>
          <a:xfrm>
            <a:off x="1374866" y="4232700"/>
            <a:ext cx="6046573" cy="2215991"/>
          </a:xfrm>
          <a:prstGeom prst="rect">
            <a:avLst/>
          </a:prstGeom>
          <a:noFill/>
        </p:spPr>
        <p:txBody>
          <a:bodyPr wrap="square" rtlCol="0">
            <a:spAutoFit/>
          </a:bodyPr>
          <a:lstStyle/>
          <a:p>
            <a:r>
              <a:rPr lang="en-US" sz="2400" i="1" dirty="0" smtClean="0"/>
              <a:t>Method: Ordinary Least Squares (OLS) regression analysis with Dwell Time as the dependent variable, while controlling for as many other determinants of dwell time as possible using the data at hand.</a:t>
            </a:r>
          </a:p>
          <a:p>
            <a:endParaRPr lang="en-US" dirty="0"/>
          </a:p>
        </p:txBody>
      </p:sp>
    </p:spTree>
    <p:extLst>
      <p:ext uri="{BB962C8B-B14F-4D97-AF65-F5344CB8AC3E}">
        <p14:creationId xmlns:p14="http://schemas.microsoft.com/office/powerpoint/2010/main" val="3354343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Why is this important?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45077"/>
            <a:ext cx="2766228" cy="2502777"/>
          </a:xfrm>
          <a:prstGeom prst="rect">
            <a:avLst/>
          </a:prstGeom>
        </p:spPr>
      </p:pic>
      <p:sp>
        <p:nvSpPr>
          <p:cNvPr id="11" name="TextBox 10"/>
          <p:cNvSpPr txBox="1"/>
          <p:nvPr/>
        </p:nvSpPr>
        <p:spPr>
          <a:xfrm>
            <a:off x="223145" y="4975293"/>
            <a:ext cx="3714871" cy="584775"/>
          </a:xfrm>
          <a:prstGeom prst="rect">
            <a:avLst/>
          </a:prstGeom>
          <a:noFill/>
        </p:spPr>
        <p:txBody>
          <a:bodyPr wrap="square" rtlCol="0">
            <a:spAutoFit/>
          </a:bodyPr>
          <a:lstStyle/>
          <a:p>
            <a:pPr algn="ctr"/>
            <a:r>
              <a:rPr lang="en-US" sz="2400" dirty="0" smtClean="0"/>
              <a:t>Time </a:t>
            </a:r>
            <a:r>
              <a:rPr lang="en-US" sz="3200" dirty="0" smtClean="0">
                <a:solidFill>
                  <a:srgbClr val="FFC000"/>
                </a:solidFill>
              </a:rPr>
              <a:t>saved</a:t>
            </a:r>
            <a:r>
              <a:rPr lang="en-US" sz="3200" dirty="0" smtClean="0"/>
              <a:t> </a:t>
            </a:r>
            <a:r>
              <a:rPr lang="en-US" sz="2400" dirty="0" smtClean="0"/>
              <a:t>per stop…</a:t>
            </a:r>
            <a:endParaRPr lang="en-US" sz="2400" dirty="0"/>
          </a:p>
        </p:txBody>
      </p:sp>
      <p:sp>
        <p:nvSpPr>
          <p:cNvPr id="15" name="TextBox 14"/>
          <p:cNvSpPr txBox="1"/>
          <p:nvPr/>
        </p:nvSpPr>
        <p:spPr>
          <a:xfrm>
            <a:off x="5340096" y="1897529"/>
            <a:ext cx="6498336" cy="3108543"/>
          </a:xfrm>
          <a:prstGeom prst="rect">
            <a:avLst/>
          </a:prstGeom>
          <a:noFill/>
        </p:spPr>
        <p:txBody>
          <a:bodyPr wrap="square" rtlCol="0">
            <a:spAutoFit/>
          </a:bodyPr>
          <a:lstStyle/>
          <a:p>
            <a:r>
              <a:rPr lang="en-US" sz="2800" dirty="0" smtClean="0"/>
              <a:t>… lowers </a:t>
            </a:r>
            <a:r>
              <a:rPr lang="en-US" sz="2800" dirty="0" smtClean="0">
                <a:solidFill>
                  <a:srgbClr val="FFC000"/>
                </a:solidFill>
              </a:rPr>
              <a:t>operating cost</a:t>
            </a:r>
            <a:r>
              <a:rPr lang="en-US" sz="2800" dirty="0" smtClean="0"/>
              <a:t> per route.</a:t>
            </a:r>
          </a:p>
          <a:p>
            <a:endParaRPr lang="en-US" sz="2800" dirty="0" smtClean="0"/>
          </a:p>
          <a:p>
            <a:r>
              <a:rPr lang="en-US" sz="2800" dirty="0" smtClean="0"/>
              <a:t>… lowers </a:t>
            </a:r>
            <a:r>
              <a:rPr lang="en-US" sz="2800" dirty="0" smtClean="0">
                <a:solidFill>
                  <a:srgbClr val="FFC000"/>
                </a:solidFill>
              </a:rPr>
              <a:t>headways</a:t>
            </a:r>
            <a:r>
              <a:rPr lang="en-US" sz="2800" dirty="0" smtClean="0"/>
              <a:t> per route.</a:t>
            </a:r>
          </a:p>
          <a:p>
            <a:endParaRPr lang="en-US" sz="2800" dirty="0" smtClean="0"/>
          </a:p>
          <a:p>
            <a:r>
              <a:rPr lang="en-US" sz="2800" dirty="0" smtClean="0"/>
              <a:t>… reduces </a:t>
            </a:r>
            <a:r>
              <a:rPr lang="en-US" sz="2800" dirty="0" smtClean="0">
                <a:solidFill>
                  <a:srgbClr val="FFC000"/>
                </a:solidFill>
              </a:rPr>
              <a:t>passenger waiting</a:t>
            </a:r>
            <a:r>
              <a:rPr lang="en-US" sz="2800" dirty="0" smtClean="0"/>
              <a:t>.</a:t>
            </a:r>
          </a:p>
          <a:p>
            <a:endParaRPr lang="en-US" sz="2800" dirty="0" smtClean="0"/>
          </a:p>
          <a:p>
            <a:r>
              <a:rPr lang="en-US" sz="2800" dirty="0" smtClean="0"/>
              <a:t>… attracts </a:t>
            </a:r>
            <a:r>
              <a:rPr lang="en-US" sz="2800" dirty="0" smtClean="0">
                <a:solidFill>
                  <a:srgbClr val="FFC000"/>
                </a:solidFill>
              </a:rPr>
              <a:t>more riders</a:t>
            </a:r>
            <a:r>
              <a:rPr lang="en-US" sz="2800" dirty="0" smtClean="0"/>
              <a:t> to </a:t>
            </a:r>
            <a:r>
              <a:rPr lang="en-US" sz="2800" dirty="0" smtClean="0">
                <a:solidFill>
                  <a:srgbClr val="FFC000"/>
                </a:solidFill>
              </a:rPr>
              <a:t>faster service</a:t>
            </a:r>
            <a:r>
              <a:rPr lang="en-US" sz="2800" dirty="0" smtClean="0"/>
              <a:t>.</a:t>
            </a:r>
            <a:endParaRPr lang="en-US" sz="2800" dirty="0"/>
          </a:p>
        </p:txBody>
      </p:sp>
    </p:spTree>
    <p:extLst>
      <p:ext uri="{BB962C8B-B14F-4D97-AF65-F5344CB8AC3E}">
        <p14:creationId xmlns:p14="http://schemas.microsoft.com/office/powerpoint/2010/main" val="255345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fade">
                                      <p:cBhvr>
                                        <p:cTn id="14" dur="1000"/>
                                        <p:tgtEl>
                                          <p:spTgt spid="15">
                                            <p:txEl>
                                              <p:pRg st="0" end="0"/>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Effect transition="in" filter="fade">
                                      <p:cBhvr>
                                        <p:cTn id="18" dur="1000"/>
                                        <p:tgtEl>
                                          <p:spTgt spid="15">
                                            <p:txEl>
                                              <p:pRg st="2" end="2"/>
                                            </p:txEl>
                                          </p:spTgt>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fade">
                                      <p:cBhvr>
                                        <p:cTn id="22" dur="1000"/>
                                        <p:tgtEl>
                                          <p:spTgt spid="15">
                                            <p:txEl>
                                              <p:pRg st="4" end="4"/>
                                            </p:txEl>
                                          </p:spTgt>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15">
                                            <p:txEl>
                                              <p:pRg st="6" end="6"/>
                                            </p:txEl>
                                          </p:spTgt>
                                        </p:tgtEl>
                                        <p:attrNameLst>
                                          <p:attrName>style.visibility</p:attrName>
                                        </p:attrNameLst>
                                      </p:cBhvr>
                                      <p:to>
                                        <p:strVal val="visible"/>
                                      </p:to>
                                    </p:set>
                                    <p:animEffect transition="in" filter="fade">
                                      <p:cBhvr>
                                        <p:cTn id="26" dur="10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ITS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1554</TotalTime>
  <Words>2516</Words>
  <Application>Microsoft Office PowerPoint</Application>
  <PresentationFormat>Widescreen</PresentationFormat>
  <Paragraphs>578</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Franklin Gothic Book</vt:lpstr>
      <vt:lpstr>Myriad Pro</vt:lpstr>
      <vt:lpstr>Times New Roman</vt:lpstr>
      <vt:lpstr>ITSBlack</vt:lpstr>
      <vt:lpstr>Making Headways Smart Card Fare Payment and Bus Dwell Time in Los Angeles </vt:lpstr>
      <vt:lpstr>Agenda</vt:lpstr>
      <vt:lpstr>Overview: Los Angeles Metro</vt:lpstr>
      <vt:lpstr>Overview: Los Angeles Metro</vt:lpstr>
      <vt:lpstr>Overview: Transit Access Pass (TAP)</vt:lpstr>
      <vt:lpstr>Dwell Time</vt:lpstr>
      <vt:lpstr>Dwell Time</vt:lpstr>
      <vt:lpstr>Research Question &amp; Hypothesis</vt:lpstr>
      <vt:lpstr>Why is this important?</vt:lpstr>
      <vt:lpstr>Methodology: Sources</vt:lpstr>
      <vt:lpstr>Methodology: Route Selection</vt:lpstr>
      <vt:lpstr>Methodology: Route Selection</vt:lpstr>
      <vt:lpstr>Methodology: Constructing the Data</vt:lpstr>
      <vt:lpstr>Methodology: Exclusions</vt:lpstr>
      <vt:lpstr>Methodology: Summary of Data</vt:lpstr>
      <vt:lpstr>Analysis: Descriptive Statistics</vt:lpstr>
      <vt:lpstr>Analysis – Controlling for other factors</vt:lpstr>
      <vt:lpstr>Findings</vt:lpstr>
      <vt:lpstr>Findings</vt:lpstr>
      <vt:lpstr>Conclusion</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Headways Smart Card Fare Payment and Bus Dwell Time in Los Angeles</dc:title>
  <dc:creator>Daniel Shockley</dc:creator>
  <cp:lastModifiedBy>Daniel Shockley</cp:lastModifiedBy>
  <cp:revision>77</cp:revision>
  <dcterms:created xsi:type="dcterms:W3CDTF">2015-12-13T00:10:45Z</dcterms:created>
  <dcterms:modified xsi:type="dcterms:W3CDTF">2016-01-11T12:17:58Z</dcterms:modified>
</cp:coreProperties>
</file>