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2" r:id="rId3"/>
    <p:sldId id="288" r:id="rId4"/>
    <p:sldId id="268" r:id="rId5"/>
    <p:sldId id="257" r:id="rId6"/>
    <p:sldId id="270" r:id="rId7"/>
    <p:sldId id="269" r:id="rId8"/>
    <p:sldId id="271" r:id="rId9"/>
    <p:sldId id="272" r:id="rId10"/>
    <p:sldId id="264" r:id="rId11"/>
    <p:sldId id="283" r:id="rId12"/>
    <p:sldId id="286" r:id="rId13"/>
    <p:sldId id="273" r:id="rId14"/>
    <p:sldId id="274" r:id="rId15"/>
    <p:sldId id="284" r:id="rId16"/>
    <p:sldId id="275" r:id="rId17"/>
    <p:sldId id="276" r:id="rId18"/>
    <p:sldId id="277" r:id="rId19"/>
    <p:sldId id="278" r:id="rId20"/>
    <p:sldId id="280" r:id="rId21"/>
    <p:sldId id="279" r:id="rId22"/>
    <p:sldId id="285" r:id="rId23"/>
    <p:sldId id="28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3957"/>
    <a:srgbClr val="37466B"/>
    <a:srgbClr val="42537F"/>
    <a:srgbClr val="FEB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61429" autoAdjust="0"/>
  </p:normalViewPr>
  <p:slideViewPr>
    <p:cSldViewPr>
      <p:cViewPr varScale="1">
        <p:scale>
          <a:sx n="51" d="100"/>
          <a:sy n="51" d="100"/>
        </p:scale>
        <p:origin x="-1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mralph:Dropbox:Research:ATUS:ATUS%20HH%20Serving%20Analysis:Do%20Files:Multigen%20Paper:Multigen%20Excel%20Analysis:2014%2011%2012%20multigen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mralph:Dropbox:Research:ATUS:ATUS%20HH%20Serving%20Analysis:Do%20Files:Multigen%20Paper:Multigen%20Excel%20Analysis:2014%2011%2012%20multigen%20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mralph:Dropbox:Research:ATUS:ATUS%20HH%20Serving%20Analysis:Do%20Files:Multigen%20Paper:Multigen%20Excel%20Analysis:2014%2011%2012%20multigen%20analy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mralph:Dropbox:Research:ATUS:ATUS%20HH%20Serving%20Analysis:Do%20Files:Multigen%20Paper:Multigen%20Excel%20Analysis:2014%2011%2012%20multigen%20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>
                <a:latin typeface="Georgia"/>
                <a:cs typeface="Georgia"/>
              </a:defRPr>
            </a:pPr>
            <a:r>
              <a:rPr lang="en-US" sz="2000" dirty="0">
                <a:latin typeface="Georgia"/>
                <a:cs typeface="Georgia"/>
              </a:rPr>
              <a:t>Time use </a:t>
            </a:r>
            <a:r>
              <a:rPr lang="en-US" sz="2000" baseline="0" dirty="0">
                <a:latin typeface="Georgia"/>
                <a:cs typeface="Georgia"/>
              </a:rPr>
              <a:t>of women in 3-gen HH</a:t>
            </a:r>
          </a:p>
          <a:p>
            <a:pPr>
              <a:defRPr sz="2000">
                <a:latin typeface="Georgia"/>
                <a:cs typeface="Georgia"/>
              </a:defRPr>
            </a:pPr>
            <a:r>
              <a:rPr lang="en-US" sz="2000" baseline="0" dirty="0">
                <a:latin typeface="Georgia"/>
                <a:cs typeface="Georgia"/>
              </a:rPr>
              <a:t>(</a:t>
            </a:r>
            <a:r>
              <a:rPr lang="en-US" sz="2000" dirty="0">
                <a:latin typeface="Georgia"/>
                <a:cs typeface="Georgia"/>
              </a:rPr>
              <a:t>relative to women in 2-gen HH)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two_v_three!$B$10</c:f>
              <c:strCache>
                <c:ptCount val="1"/>
                <c:pt idx="0">
                  <c:v>Minutes</c:v>
                </c:pt>
              </c:strCache>
            </c:strRef>
          </c:tx>
          <c:spPr>
            <a:solidFill>
              <a:srgbClr val="42537F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two_v_three!$C$11:$C$14</c:f>
                <c:numCache>
                  <c:formatCode>General</c:formatCode>
                  <c:ptCount val="4"/>
                  <c:pt idx="0">
                    <c:v>14.03541496</c:v>
                  </c:pt>
                  <c:pt idx="1">
                    <c:v>26.65649</c:v>
                  </c:pt>
                  <c:pt idx="2">
                    <c:v>8.02559828</c:v>
                  </c:pt>
                  <c:pt idx="3">
                    <c:v>14.11909716</c:v>
                  </c:pt>
                </c:numCache>
              </c:numRef>
            </c:plus>
            <c:minus>
              <c:numRef>
                <c:f>two_v_three!$C$11:$C$14</c:f>
                <c:numCache>
                  <c:formatCode>General</c:formatCode>
                  <c:ptCount val="4"/>
                  <c:pt idx="0">
                    <c:v>14.03541496</c:v>
                  </c:pt>
                  <c:pt idx="1">
                    <c:v>26.65649</c:v>
                  </c:pt>
                  <c:pt idx="2">
                    <c:v>8.02559828</c:v>
                  </c:pt>
                  <c:pt idx="3">
                    <c:v>14.11909716</c:v>
                  </c:pt>
                </c:numCache>
              </c:numRef>
            </c:minus>
          </c:errBars>
          <c:cat>
            <c:strRef>
              <c:f>two_v_three!$A$11:$A$14</c:f>
              <c:strCache>
                <c:ptCount val="4"/>
                <c:pt idx="0">
                  <c:v>Household labor</c:v>
                </c:pt>
                <c:pt idx="1">
                  <c:v>Paid labor*</c:v>
                </c:pt>
                <c:pt idx="2">
                  <c:v>Sleep</c:v>
                </c:pt>
                <c:pt idx="3">
                  <c:v>Leisure</c:v>
                </c:pt>
              </c:strCache>
            </c:strRef>
          </c:cat>
          <c:val>
            <c:numRef>
              <c:f>two_v_three!$B$11:$B$14</c:f>
              <c:numCache>
                <c:formatCode>0</c:formatCode>
                <c:ptCount val="4"/>
                <c:pt idx="0">
                  <c:v>-40.92236</c:v>
                </c:pt>
                <c:pt idx="1">
                  <c:v>16.97206</c:v>
                </c:pt>
                <c:pt idx="2">
                  <c:v>8.481617</c:v>
                </c:pt>
                <c:pt idx="3">
                  <c:v>6.436292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-1962056600"/>
        <c:axId val="-2092101000"/>
      </c:barChart>
      <c:catAx>
        <c:axId val="-1962056600"/>
        <c:scaling>
          <c:orientation val="maxMin"/>
        </c:scaling>
        <c:delete val="0"/>
        <c:axPos val="l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000" b="0" i="0">
                <a:latin typeface="Calibri Light"/>
                <a:cs typeface="Calibri Light"/>
              </a:defRPr>
            </a:pPr>
            <a:endParaRPr lang="en-US"/>
          </a:p>
        </c:txPr>
        <c:crossAx val="-2092101000"/>
        <c:crosses val="autoZero"/>
        <c:auto val="1"/>
        <c:lblAlgn val="ctr"/>
        <c:lblOffset val="100"/>
        <c:noMultiLvlLbl val="0"/>
      </c:catAx>
      <c:valAx>
        <c:axId val="-2092101000"/>
        <c:scaling>
          <c:orientation val="minMax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>
                    <a:latin typeface="Georgia"/>
                    <a:cs typeface="Georgia"/>
                  </a:rPr>
                  <a:t>Minutes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000" b="0" i="0">
                <a:latin typeface="Calibri Light"/>
                <a:cs typeface="Calibri Light"/>
              </a:defRPr>
            </a:pPr>
            <a:endParaRPr lang="en-US"/>
          </a:p>
        </c:txPr>
        <c:crossAx val="-19620566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>
                <a:latin typeface="Georgia"/>
                <a:cs typeface="Georgia"/>
              </a:defRPr>
            </a:pPr>
            <a:r>
              <a:rPr lang="en-US" sz="2000">
                <a:latin typeface="Georgia"/>
                <a:cs typeface="Georgia"/>
              </a:rPr>
              <a:t>Employment </a:t>
            </a:r>
            <a:r>
              <a:rPr lang="en-US" sz="2000" baseline="0">
                <a:latin typeface="Georgia"/>
                <a:cs typeface="Georgia"/>
              </a:rPr>
              <a:t>of women in 3-gen HH</a:t>
            </a:r>
          </a:p>
          <a:p>
            <a:pPr>
              <a:defRPr sz="2000">
                <a:latin typeface="Georgia"/>
                <a:cs typeface="Georgia"/>
              </a:defRPr>
            </a:pPr>
            <a:r>
              <a:rPr lang="en-US" sz="2000" baseline="0">
                <a:latin typeface="Georgia"/>
                <a:cs typeface="Georgia"/>
              </a:rPr>
              <a:t>(</a:t>
            </a:r>
            <a:r>
              <a:rPr lang="en-US" sz="2000">
                <a:latin typeface="Georgia"/>
                <a:cs typeface="Georgia"/>
              </a:rPr>
              <a:t>relative to women in 2-gen HH)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2537F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two_v_three!$C$30:$C$33</c:f>
                <c:numCache>
                  <c:formatCode>General</c:formatCode>
                  <c:ptCount val="4"/>
                  <c:pt idx="0">
                    <c:v>2.5715788</c:v>
                  </c:pt>
                  <c:pt idx="1">
                    <c:v>2.999760399999999</c:v>
                  </c:pt>
                  <c:pt idx="2">
                    <c:v>2.5079964</c:v>
                  </c:pt>
                  <c:pt idx="3">
                    <c:v>26.65649</c:v>
                  </c:pt>
                </c:numCache>
              </c:numRef>
            </c:plus>
            <c:minus>
              <c:numRef>
                <c:f>two_v_three!$C$30:$C$33</c:f>
                <c:numCache>
                  <c:formatCode>General</c:formatCode>
                  <c:ptCount val="4"/>
                  <c:pt idx="0">
                    <c:v>2.5715788</c:v>
                  </c:pt>
                  <c:pt idx="1">
                    <c:v>2.999760399999999</c:v>
                  </c:pt>
                  <c:pt idx="2">
                    <c:v>2.5079964</c:v>
                  </c:pt>
                  <c:pt idx="3">
                    <c:v>26.65649</c:v>
                  </c:pt>
                </c:numCache>
              </c:numRef>
            </c:minus>
          </c:errBars>
          <c:cat>
            <c:strRef>
              <c:f>two_v_three!$A$30:$A$32</c:f>
              <c:strCache>
                <c:ptCount val="3"/>
                <c:pt idx="0">
                  <c:v>Employed</c:v>
                </c:pt>
                <c:pt idx="1">
                  <c:v>FT</c:v>
                </c:pt>
                <c:pt idx="2">
                  <c:v>PT</c:v>
                </c:pt>
              </c:strCache>
            </c:strRef>
          </c:cat>
          <c:val>
            <c:numRef>
              <c:f>two_v_three!$B$30:$B$32</c:f>
              <c:numCache>
                <c:formatCode>General</c:formatCode>
                <c:ptCount val="3"/>
                <c:pt idx="0">
                  <c:v>3.69486</c:v>
                </c:pt>
                <c:pt idx="1">
                  <c:v>5.310869999999999</c:v>
                </c:pt>
                <c:pt idx="2">
                  <c:v>-1.44066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-2092023576"/>
        <c:axId val="-1993790120"/>
      </c:barChart>
      <c:catAx>
        <c:axId val="-2092023576"/>
        <c:scaling>
          <c:orientation val="maxMin"/>
        </c:scaling>
        <c:delete val="0"/>
        <c:axPos val="l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000" b="0" i="0">
                <a:latin typeface="Calibri Light"/>
                <a:cs typeface="Calibri Light"/>
              </a:defRPr>
            </a:pPr>
            <a:endParaRPr lang="en-US"/>
          </a:p>
        </c:txPr>
        <c:crossAx val="-1993790120"/>
        <c:crosses val="autoZero"/>
        <c:auto val="1"/>
        <c:lblAlgn val="ctr"/>
        <c:lblOffset val="100"/>
        <c:noMultiLvlLbl val="0"/>
      </c:catAx>
      <c:valAx>
        <c:axId val="-1993790120"/>
        <c:scaling>
          <c:orientation val="minMax"/>
          <c:min val="-4.0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 smtClean="0">
                    <a:latin typeface="Georgia"/>
                    <a:cs typeface="Georgia"/>
                  </a:rPr>
                  <a:t>Percentage point difference</a:t>
                </a:r>
                <a:endParaRPr lang="en-US" sz="1600" dirty="0">
                  <a:latin typeface="Georgia"/>
                  <a:cs typeface="Georgia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000" b="0" i="0">
                <a:latin typeface="Calibri Light"/>
                <a:cs typeface="Calibri Light"/>
              </a:defRPr>
            </a:pPr>
            <a:endParaRPr lang="en-US"/>
          </a:p>
        </c:txPr>
        <c:crossAx val="-20920235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>
                <a:latin typeface="Georgia"/>
                <a:cs typeface="Georgia"/>
              </a:defRPr>
            </a:pPr>
            <a:r>
              <a:rPr lang="en-US" sz="2000">
                <a:latin typeface="Georgia"/>
                <a:cs typeface="Georgia"/>
              </a:rPr>
              <a:t>Travel patterns</a:t>
            </a:r>
            <a:r>
              <a:rPr lang="en-US" sz="2000" baseline="0">
                <a:latin typeface="Georgia"/>
                <a:cs typeface="Georgia"/>
              </a:rPr>
              <a:t> of women in 3-gen HH</a:t>
            </a:r>
          </a:p>
          <a:p>
            <a:pPr>
              <a:defRPr sz="2000">
                <a:latin typeface="Georgia"/>
                <a:cs typeface="Georgia"/>
              </a:defRPr>
            </a:pPr>
            <a:r>
              <a:rPr lang="en-US" sz="2000" baseline="0">
                <a:latin typeface="Georgia"/>
                <a:cs typeface="Georgia"/>
              </a:rPr>
              <a:t>(</a:t>
            </a:r>
            <a:r>
              <a:rPr lang="en-US" sz="2000">
                <a:latin typeface="Georgia"/>
                <a:cs typeface="Georgia"/>
              </a:rPr>
              <a:t>relative to women in 2-gen HH)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2537F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two_v_three!$C$49:$C$52</c:f>
                <c:numCache>
                  <c:formatCode>General</c:formatCode>
                  <c:ptCount val="4"/>
                  <c:pt idx="0">
                    <c:v>2.8115808</c:v>
                  </c:pt>
                  <c:pt idx="1">
                    <c:v>2.07652592</c:v>
                  </c:pt>
                  <c:pt idx="2">
                    <c:v>4.41676004</c:v>
                  </c:pt>
                  <c:pt idx="3">
                    <c:v>5.07491628</c:v>
                  </c:pt>
                </c:numCache>
              </c:numRef>
            </c:plus>
            <c:minus>
              <c:numRef>
                <c:f>two_v_three!$C$49:$C$52</c:f>
                <c:numCache>
                  <c:formatCode>General</c:formatCode>
                  <c:ptCount val="4"/>
                  <c:pt idx="0">
                    <c:v>2.8115808</c:v>
                  </c:pt>
                  <c:pt idx="1">
                    <c:v>2.07652592</c:v>
                  </c:pt>
                  <c:pt idx="2">
                    <c:v>4.41676004</c:v>
                  </c:pt>
                  <c:pt idx="3">
                    <c:v>5.07491628</c:v>
                  </c:pt>
                </c:numCache>
              </c:numRef>
            </c:minus>
          </c:errBars>
          <c:cat>
            <c:strRef>
              <c:f>two_v_three!$A$49:$A$52</c:f>
              <c:strCache>
                <c:ptCount val="4"/>
                <c:pt idx="0">
                  <c:v>Made a chauffeur trip (%)</c:v>
                </c:pt>
                <c:pt idx="1">
                  <c:v>Minutes chauffeuring </c:v>
                </c:pt>
                <c:pt idx="2">
                  <c:v>Minutes commuting*</c:v>
                </c:pt>
                <c:pt idx="3">
                  <c:v>Minutes traveling</c:v>
                </c:pt>
              </c:strCache>
            </c:strRef>
          </c:cat>
          <c:val>
            <c:numRef>
              <c:f>two_v_three!$B$49:$B$52</c:f>
              <c:numCache>
                <c:formatCode>General</c:formatCode>
                <c:ptCount val="4"/>
                <c:pt idx="0">
                  <c:v>-4.44217</c:v>
                </c:pt>
                <c:pt idx="1">
                  <c:v>-3.214459</c:v>
                </c:pt>
                <c:pt idx="2">
                  <c:v>3.846089</c:v>
                </c:pt>
                <c:pt idx="3">
                  <c:v>-3.133696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-2045591336"/>
        <c:axId val="-2045592056"/>
      </c:barChart>
      <c:catAx>
        <c:axId val="-2045591336"/>
        <c:scaling>
          <c:orientation val="maxMin"/>
        </c:scaling>
        <c:delete val="0"/>
        <c:axPos val="l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000" b="0" i="0">
                <a:latin typeface="Calibri Light"/>
                <a:cs typeface="Calibri Light"/>
              </a:defRPr>
            </a:pPr>
            <a:endParaRPr lang="en-US"/>
          </a:p>
        </c:txPr>
        <c:crossAx val="-2045592056"/>
        <c:crosses val="autoZero"/>
        <c:auto val="1"/>
        <c:lblAlgn val="ctr"/>
        <c:lblOffset val="100"/>
        <c:noMultiLvlLbl val="0"/>
      </c:catAx>
      <c:valAx>
        <c:axId val="-2045592056"/>
        <c:scaling>
          <c:orientation val="minMax"/>
        </c:scaling>
        <c:delete val="0"/>
        <c:axPos val="t"/>
        <c:majorGridlines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000" b="0" i="0">
                <a:latin typeface="Calibri Light"/>
                <a:cs typeface="Calibri Light"/>
              </a:defRPr>
            </a:pPr>
            <a:endParaRPr lang="en-US"/>
          </a:p>
        </c:txPr>
        <c:crossAx val="-20455913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>
                <a:latin typeface="Georgia"/>
                <a:cs typeface="Georgia"/>
              </a:rPr>
              <a:t>Travel patterns of women who chauffeured</a:t>
            </a:r>
          </a:p>
          <a:p>
            <a:pPr>
              <a:defRPr/>
            </a:pPr>
            <a:r>
              <a:rPr lang="en-US" sz="1800">
                <a:latin typeface="Georgia"/>
                <a:cs typeface="Georgia"/>
              </a:rPr>
              <a:t>(relative to women who did not chauffeur)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by_C!$B$13</c:f>
              <c:strCache>
                <c:ptCount val="1"/>
                <c:pt idx="0">
                  <c:v>Travel patterns of women who made a child-serving trip (relative to women who did not make a child-serving trip)</c:v>
                </c:pt>
              </c:strCache>
            </c:strRef>
          </c:tx>
          <c:spPr>
            <a:solidFill>
              <a:srgbClr val="FEBB36"/>
            </a:solidFill>
            <a:effectLst/>
          </c:spPr>
          <c:invertIfNegative val="0"/>
          <c:dLbls>
            <c:delete val="1"/>
          </c:dLbls>
          <c:errBars>
            <c:errBarType val="both"/>
            <c:errValType val="cust"/>
            <c:noEndCap val="0"/>
            <c:plus>
              <c:numRef>
                <c:f>by_C!$C$14:$C$19</c:f>
                <c:numCache>
                  <c:formatCode>General</c:formatCode>
                  <c:ptCount val="6"/>
                  <c:pt idx="0">
                    <c:v>0.084640836</c:v>
                  </c:pt>
                  <c:pt idx="1">
                    <c:v>2.41214848</c:v>
                  </c:pt>
                  <c:pt idx="2">
                    <c:v>1.777514788</c:v>
                  </c:pt>
                  <c:pt idx="3">
                    <c:v>1.019298</c:v>
                  </c:pt>
                  <c:pt idx="4">
                    <c:v>0.7473872</c:v>
                  </c:pt>
                  <c:pt idx="5">
                    <c:v>1.639750896</c:v>
                  </c:pt>
                </c:numCache>
              </c:numRef>
            </c:plus>
            <c:minus>
              <c:numRef>
                <c:f>by_C!$C$14:$C$19</c:f>
                <c:numCache>
                  <c:formatCode>General</c:formatCode>
                  <c:ptCount val="6"/>
                  <c:pt idx="0">
                    <c:v>0.084640836</c:v>
                  </c:pt>
                  <c:pt idx="1">
                    <c:v>2.41214848</c:v>
                  </c:pt>
                  <c:pt idx="2">
                    <c:v>1.777514788</c:v>
                  </c:pt>
                  <c:pt idx="3">
                    <c:v>1.019298</c:v>
                  </c:pt>
                  <c:pt idx="4">
                    <c:v>0.7473872</c:v>
                  </c:pt>
                  <c:pt idx="5">
                    <c:v>1.639750896</c:v>
                  </c:pt>
                </c:numCache>
              </c:numRef>
            </c:minus>
          </c:errBars>
          <c:cat>
            <c:strRef>
              <c:f>by_C!$A$22:$A$26</c:f>
              <c:strCache>
                <c:ptCount val="5"/>
                <c:pt idx="0">
                  <c:v>Trips</c:v>
                </c:pt>
                <c:pt idx="1">
                  <c:v>Minutes traveling</c:v>
                </c:pt>
                <c:pt idx="2">
                  <c:v>Drove (%)</c:v>
                </c:pt>
                <c:pt idx="3">
                  <c:v>Used auto (%)</c:v>
                </c:pt>
                <c:pt idx="4">
                  <c:v>Minutes commuting* </c:v>
                </c:pt>
              </c:strCache>
            </c:strRef>
          </c:cat>
          <c:val>
            <c:numRef>
              <c:f>by_C!$B$22:$B$26</c:f>
              <c:numCache>
                <c:formatCode>General</c:formatCode>
                <c:ptCount val="5"/>
                <c:pt idx="0">
                  <c:v>3.268349</c:v>
                </c:pt>
                <c:pt idx="1">
                  <c:v>33.53031</c:v>
                </c:pt>
                <c:pt idx="2">
                  <c:v>22.76081</c:v>
                </c:pt>
                <c:pt idx="3">
                  <c:v>16.48462</c:v>
                </c:pt>
                <c:pt idx="4">
                  <c:v>-8.944935</c:v>
                </c:pt>
              </c:numCache>
            </c:numRef>
          </c:val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-2125673512"/>
        <c:axId val="-2118948136"/>
      </c:barChart>
      <c:catAx>
        <c:axId val="-2125673512"/>
        <c:scaling>
          <c:orientation val="maxMin"/>
        </c:scaling>
        <c:delete val="0"/>
        <c:axPos val="l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000" b="0" i="0">
                <a:latin typeface="Calibri Light"/>
                <a:cs typeface="Calibri Light"/>
              </a:defRPr>
            </a:pPr>
            <a:endParaRPr lang="en-US"/>
          </a:p>
        </c:txPr>
        <c:crossAx val="-2118948136"/>
        <c:crosses val="autoZero"/>
        <c:auto val="1"/>
        <c:lblAlgn val="ctr"/>
        <c:lblOffset val="100"/>
        <c:noMultiLvlLbl val="0"/>
      </c:catAx>
      <c:valAx>
        <c:axId val="-2118948136"/>
        <c:scaling>
          <c:orientation val="minMax"/>
        </c:scaling>
        <c:delete val="0"/>
        <c:axPos val="t"/>
        <c:majorGridlines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21256735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FBDEA-6A8D-FC47-99D4-5A2665DB7C1A}" type="datetimeFigureOut">
              <a:rPr lang="en-US" smtClean="0"/>
              <a:t>1/8/15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D564D-9E11-EE46-A7EC-040A56A8F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3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66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05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01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80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18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6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99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Child can be any 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3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88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40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56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564D-9E11-EE46-A7EC-040A56A8FF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5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745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745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482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035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578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396" y="2420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07043-F330-4E03-BBC0-18EE32393358}" type="datetimeFigureOut">
              <a:rPr lang="en-US" smtClean="0"/>
              <a:pPr/>
              <a:t>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096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8A52-831D-4294-82F0-49D31EA8E48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TScombo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315200" y="5486400"/>
            <a:ext cx="1828800" cy="182880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 flipH="1">
            <a:off x="152400" y="6553200"/>
            <a:ext cx="8839200" cy="0"/>
          </a:xfrm>
          <a:prstGeom prst="line">
            <a:avLst/>
          </a:prstGeom>
          <a:ln w="15875">
            <a:solidFill>
              <a:srgbClr val="FEBB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ucla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-152400" y="5943600"/>
            <a:ext cx="1828813" cy="8445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venir Book"/>
          <a:ea typeface="+mn-ea"/>
          <a:cs typeface="Avenir Book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venir Book"/>
          <a:ea typeface="+mn-ea"/>
          <a:cs typeface="Avenir Book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venir Book"/>
          <a:ea typeface="+mn-ea"/>
          <a:cs typeface="Avenir Book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venir Book"/>
          <a:ea typeface="+mn-ea"/>
          <a:cs typeface="Avenir Book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venir Book"/>
          <a:ea typeface="+mn-ea"/>
          <a:cs typeface="Avenir Book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kmralph@g.ucla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696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A helping hand: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Analyzing time use and travel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three</a:t>
            </a:r>
            <a:r>
              <a:rPr lang="en-US" dirty="0" smtClean="0"/>
              <a:t>-generation households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 Light"/>
                <a:cs typeface="Calibri Light"/>
              </a:rPr>
              <a:t>Kelcie M. Ralph</a:t>
            </a:r>
          </a:p>
          <a:p>
            <a:r>
              <a:rPr lang="en-US" dirty="0" smtClean="0">
                <a:latin typeface="Calibri Light"/>
                <a:cs typeface="Calibri Light"/>
              </a:rPr>
              <a:t>Michael J. Smart</a:t>
            </a:r>
          </a:p>
          <a:p>
            <a:r>
              <a:rPr lang="en-US" dirty="0" smtClean="0">
                <a:latin typeface="Calibri Light"/>
                <a:cs typeface="Calibri Light"/>
              </a:rPr>
              <a:t>Brian D. Taylor</a:t>
            </a:r>
            <a:endParaRPr lang="en-US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to care for children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1752600"/>
            <a:ext cx="1828800" cy="914400"/>
          </a:xfrm>
          <a:prstGeom prst="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42537F"/>
                </a:solidFill>
              </a:rPr>
              <a:t>Work</a:t>
            </a:r>
            <a:endParaRPr lang="en-US" sz="3600" dirty="0">
              <a:solidFill>
                <a:srgbClr val="42537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7400" y="1752600"/>
            <a:ext cx="1828800" cy="914400"/>
          </a:xfrm>
          <a:prstGeom prst="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42537F"/>
                </a:solidFill>
              </a:rPr>
              <a:t>School</a:t>
            </a:r>
            <a:endParaRPr lang="en-US" sz="3200" dirty="0">
              <a:solidFill>
                <a:srgbClr val="42537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4648200"/>
            <a:ext cx="1828800" cy="914400"/>
          </a:xfrm>
          <a:prstGeom prst="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42537F"/>
                </a:solidFill>
              </a:rPr>
              <a:t>Dentist</a:t>
            </a:r>
            <a:endParaRPr lang="en-US" sz="3600" dirty="0">
              <a:solidFill>
                <a:srgbClr val="42537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90600" y="4572000"/>
            <a:ext cx="1828800" cy="914400"/>
          </a:xfrm>
          <a:prstGeom prst="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42537F"/>
                </a:solidFill>
              </a:rPr>
              <a:t>Grocery</a:t>
            </a:r>
            <a:endParaRPr lang="en-US" sz="3600" dirty="0">
              <a:solidFill>
                <a:srgbClr val="42537F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162300" y="2209800"/>
            <a:ext cx="2590800" cy="0"/>
          </a:xfrm>
          <a:prstGeom prst="straightConnector1">
            <a:avLst/>
          </a:prstGeom>
          <a:ln w="76200" cmpd="sng">
            <a:solidFill>
              <a:srgbClr val="42537F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0" y="16764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Child-serving trip</a:t>
            </a:r>
            <a:endParaRPr lang="en-US" sz="28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705600" y="2886456"/>
            <a:ext cx="0" cy="1609344"/>
          </a:xfrm>
          <a:prstGeom prst="straightConnector1">
            <a:avLst/>
          </a:prstGeom>
          <a:ln w="76200" cmpd="sng">
            <a:solidFill>
              <a:srgbClr val="42537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29400" y="31242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Chauffeur</a:t>
            </a:r>
          </a:p>
          <a:p>
            <a:pPr algn="ctr"/>
            <a:r>
              <a:rPr lang="en-US" sz="2800" dirty="0" smtClean="0"/>
              <a:t>trip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3162301" y="5105400"/>
            <a:ext cx="2590800" cy="0"/>
          </a:xfrm>
          <a:prstGeom prst="straightConnector1">
            <a:avLst/>
          </a:prstGeom>
          <a:ln w="76200" cmpd="sng">
            <a:solidFill>
              <a:srgbClr val="FEBB3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36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6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Commute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76400" y="1600200"/>
            <a:ext cx="1828800" cy="914400"/>
          </a:xfrm>
          <a:prstGeom prst="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42537F"/>
                </a:solidFill>
              </a:rPr>
              <a:t>Work</a:t>
            </a:r>
            <a:endParaRPr lang="en-US" sz="3600" dirty="0">
              <a:solidFill>
                <a:srgbClr val="42537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29400" y="1600200"/>
            <a:ext cx="1828800" cy="914400"/>
          </a:xfrm>
          <a:prstGeom prst="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42537F"/>
                </a:solidFill>
              </a:rPr>
              <a:t>School</a:t>
            </a:r>
            <a:endParaRPr lang="en-US" sz="3200" dirty="0">
              <a:solidFill>
                <a:srgbClr val="42537F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657600" y="2057400"/>
            <a:ext cx="2743200" cy="0"/>
          </a:xfrm>
          <a:prstGeom prst="straightConnector1">
            <a:avLst/>
          </a:prstGeom>
          <a:ln w="76200" cmpd="sng">
            <a:solidFill>
              <a:srgbClr val="42537F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2400" y="3429000"/>
            <a:ext cx="1828800" cy="914400"/>
          </a:xfrm>
          <a:prstGeom prst="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42537F"/>
                </a:solidFill>
              </a:rPr>
              <a:t>Work</a:t>
            </a:r>
            <a:endParaRPr lang="en-US" sz="3600" dirty="0">
              <a:solidFill>
                <a:srgbClr val="42537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29400" y="3429000"/>
            <a:ext cx="1828800" cy="914400"/>
          </a:xfrm>
          <a:prstGeom prst="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42537F"/>
                </a:solidFill>
              </a:rPr>
              <a:t>School</a:t>
            </a:r>
            <a:endParaRPr lang="en-US" sz="3200" dirty="0">
              <a:solidFill>
                <a:srgbClr val="42537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133600" y="3886200"/>
            <a:ext cx="4297680" cy="0"/>
          </a:xfrm>
          <a:prstGeom prst="straightConnector1">
            <a:avLst/>
          </a:prstGeom>
          <a:ln w="76200" cmpd="sng">
            <a:solidFill>
              <a:srgbClr val="42537F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793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47700" y="1752600"/>
            <a:ext cx="7848600" cy="1828800"/>
            <a:chOff x="381000" y="1752600"/>
            <a:chExt cx="7848600" cy="1828800"/>
          </a:xfrm>
        </p:grpSpPr>
        <p:sp>
          <p:nvSpPr>
            <p:cNvPr id="2" name="Rounded Rectangle 1"/>
            <p:cNvSpPr/>
            <p:nvPr/>
          </p:nvSpPr>
          <p:spPr>
            <a:xfrm>
              <a:off x="381000" y="1752600"/>
              <a:ext cx="3657600" cy="1828800"/>
            </a:xfrm>
            <a:prstGeom prst="roundRect">
              <a:avLst/>
            </a:prstGeom>
            <a:solidFill>
              <a:srgbClr val="37466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Travel for any purpose</a:t>
              </a:r>
              <a:endParaRPr lang="en-US" sz="2800" dirty="0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572000" y="1752600"/>
              <a:ext cx="3657600" cy="1828800"/>
            </a:xfrm>
            <a:prstGeom prst="roundRect">
              <a:avLst/>
            </a:prstGeom>
            <a:solidFill>
              <a:srgbClr val="37466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Mode</a:t>
              </a:r>
              <a:endParaRPr lang="en-US" sz="2800" dirty="0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travel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342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257300" y="1219200"/>
            <a:ext cx="6629400" cy="5029200"/>
            <a:chOff x="1447800" y="1066800"/>
            <a:chExt cx="6629400" cy="5029200"/>
          </a:xfrm>
        </p:grpSpPr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1447800" y="1066800"/>
              <a:ext cx="2743200" cy="2743200"/>
            </a:xfrm>
            <a:prstGeom prst="ellipse">
              <a:avLst/>
            </a:prstGeom>
            <a:solidFill>
              <a:srgbClr val="FEBB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42537F"/>
                  </a:solidFill>
                </a:rPr>
                <a:t>Minutes or count</a:t>
              </a:r>
              <a:endParaRPr lang="en-US" sz="2800" dirty="0">
                <a:solidFill>
                  <a:srgbClr val="42537F"/>
                </a:solidFill>
              </a:endParaRP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5334000" y="1066800"/>
              <a:ext cx="2743200" cy="2743200"/>
            </a:xfrm>
            <a:prstGeom prst="ellipse">
              <a:avLst/>
            </a:prstGeom>
            <a:solidFill>
              <a:srgbClr val="4253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dirty="0" smtClean="0">
                  <a:solidFill>
                    <a:srgbClr val="FFFFFF"/>
                  </a:solidFill>
                </a:rPr>
                <a:t>Dichotomous</a:t>
              </a:r>
              <a:endParaRPr lang="en-US" sz="2500" dirty="0">
                <a:solidFill>
                  <a:srgbClr val="FFFFFF"/>
                </a:solidFill>
              </a:endParaRP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1447800" y="3352800"/>
              <a:ext cx="2743200" cy="2743200"/>
            </a:xfrm>
            <a:prstGeom prst="ellipse">
              <a:avLst/>
            </a:prstGeom>
            <a:solidFill>
              <a:srgbClr val="FEBB36">
                <a:alpha val="6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42537F"/>
                  </a:solidFill>
                </a:rPr>
                <a:t>Negative binomial regression</a:t>
              </a:r>
              <a:endParaRPr lang="en-US" sz="2800" dirty="0">
                <a:solidFill>
                  <a:srgbClr val="42537F"/>
                </a:solidFill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5334000" y="3352800"/>
              <a:ext cx="2743200" cy="2743200"/>
            </a:xfrm>
            <a:prstGeom prst="ellipse">
              <a:avLst/>
            </a:prstGeom>
            <a:solidFill>
              <a:srgbClr val="42537F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FFFFFF"/>
                  </a:solidFill>
                </a:rPr>
                <a:t>Logistic</a:t>
              </a:r>
              <a:endParaRPr lang="en-US" sz="28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143250" y="91443"/>
            <a:ext cx="2857500" cy="548640"/>
          </a:xfrm>
          <a:prstGeom prst="rect">
            <a:avLst/>
          </a:prstGeom>
          <a:noFill/>
          <a:ln w="57150" cmpd="sng">
            <a:solidFill>
              <a:srgbClr val="4253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42537F"/>
                </a:solidFill>
              </a:rPr>
              <a:t>Dependent variable</a:t>
            </a:r>
            <a:endParaRPr lang="en-US" sz="2400" dirty="0">
              <a:solidFill>
                <a:srgbClr val="42537F"/>
              </a:solidFill>
            </a:endParaRPr>
          </a:p>
        </p:txBody>
      </p:sp>
      <p:cxnSp>
        <p:nvCxnSpPr>
          <p:cNvPr id="18" name="Straight Arrow Connector 17"/>
          <p:cNvCxnSpPr>
            <a:stCxn id="12" idx="2"/>
          </p:cNvCxnSpPr>
          <p:nvPr/>
        </p:nvCxnSpPr>
        <p:spPr>
          <a:xfrm flipH="1">
            <a:off x="3276600" y="640083"/>
            <a:ext cx="1295400" cy="655317"/>
          </a:xfrm>
          <a:prstGeom prst="straightConnector1">
            <a:avLst/>
          </a:prstGeom>
          <a:ln w="38100" cmpd="sng">
            <a:solidFill>
              <a:srgbClr val="42537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572000" y="640083"/>
            <a:ext cx="1295400" cy="655317"/>
          </a:xfrm>
          <a:prstGeom prst="straightConnector1">
            <a:avLst/>
          </a:prstGeom>
          <a:ln w="38100" cmpd="sng">
            <a:solidFill>
              <a:srgbClr val="42537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729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variables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51100" y="914400"/>
            <a:ext cx="4572000" cy="1042416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Number of children and age of youngest child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2451100" y="3124200"/>
            <a:ext cx="4572000" cy="1042416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Race/ethnicity and immigrant status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2451100" y="4229100"/>
            <a:ext cx="4572000" cy="1042416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Survey year and day of week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2451100" y="5334000"/>
            <a:ext cx="4572000" cy="1042416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Age of woman by decade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2451100" y="2019300"/>
            <a:ext cx="4572000" cy="1042416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College </a:t>
            </a:r>
            <a:r>
              <a:rPr lang="en-US" sz="2800" dirty="0" smtClean="0"/>
              <a:t>degree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2667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23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528743"/>
              </p:ext>
            </p:extLst>
          </p:nvPr>
        </p:nvGraphicFramePr>
        <p:xfrm>
          <a:off x="495300" y="457200"/>
          <a:ext cx="8153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346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004536"/>
              </p:ext>
            </p:extLst>
          </p:nvPr>
        </p:nvGraphicFramePr>
        <p:xfrm>
          <a:off x="647700" y="457200"/>
          <a:ext cx="7848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150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511809"/>
              </p:ext>
            </p:extLst>
          </p:nvPr>
        </p:nvGraphicFramePr>
        <p:xfrm>
          <a:off x="0" y="457200"/>
          <a:ext cx="9042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2840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08142"/>
              </p:ext>
            </p:extLst>
          </p:nvPr>
        </p:nvGraphicFramePr>
        <p:xfrm>
          <a:off x="482600" y="457200"/>
          <a:ext cx="8178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78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 Light"/>
                <a:cs typeface="Calibri Light"/>
              </a:rPr>
              <a:t>Despite significant increases in employment over the past half-century, women still </a:t>
            </a:r>
            <a:r>
              <a:rPr lang="en-US" dirty="0" smtClean="0">
                <a:latin typeface="Calibri Light"/>
                <a:cs typeface="Calibri Light"/>
              </a:rPr>
              <a:t>do the bulk of household and child-serving travel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Household-serving trips </a:t>
            </a:r>
            <a:r>
              <a:rPr lang="en-US" dirty="0" smtClean="0">
                <a:latin typeface="Calibri Light"/>
                <a:cs typeface="Calibri Light"/>
              </a:rPr>
              <a:t>&gt; commute </a:t>
            </a:r>
            <a:r>
              <a:rPr lang="en-US" dirty="0">
                <a:latin typeface="Calibri Light"/>
                <a:cs typeface="Calibri Light"/>
              </a:rPr>
              <a:t>trips </a:t>
            </a:r>
            <a:endParaRPr lang="en-US" dirty="0" smtClean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0623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sustainable travel patterns?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95300" y="1676400"/>
            <a:ext cx="8153400" cy="3429000"/>
            <a:chOff x="381000" y="1676400"/>
            <a:chExt cx="8153400" cy="3429000"/>
          </a:xfrm>
        </p:grpSpPr>
        <p:sp>
          <p:nvSpPr>
            <p:cNvPr id="4" name="Rounded Rectangle 3"/>
            <p:cNvSpPr/>
            <p:nvPr/>
          </p:nvSpPr>
          <p:spPr>
            <a:xfrm>
              <a:off x="381000" y="1676400"/>
              <a:ext cx="3886200" cy="3429000"/>
            </a:xfrm>
            <a:prstGeom prst="roundRect">
              <a:avLst/>
            </a:prstGeom>
            <a:solidFill>
              <a:srgbClr val="4253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ym typeface="Wingdings"/>
                </a:rPr>
                <a:t>Enable working women to use </a:t>
              </a:r>
              <a:r>
                <a:rPr lang="en-US" sz="2800" dirty="0" smtClean="0">
                  <a:sym typeface="Wingdings"/>
                </a:rPr>
                <a:t>less flexible but more </a:t>
              </a:r>
              <a:r>
                <a:rPr lang="en-US" sz="2800" dirty="0" smtClean="0">
                  <a:sym typeface="Wingdings"/>
                </a:rPr>
                <a:t>sustainable modes</a:t>
              </a:r>
              <a:endParaRPr lang="en-US" sz="2800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648200" y="1676400"/>
              <a:ext cx="3886200" cy="3429000"/>
            </a:xfrm>
            <a:prstGeom prst="roundRect">
              <a:avLst/>
            </a:prstGeom>
            <a:solidFill>
              <a:srgbClr val="4253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Grandmothers’ trips are less likely to be at the peak time and peak direction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9269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children?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066800" y="1600200"/>
            <a:ext cx="6781800" cy="3276600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20% more </a:t>
            </a:r>
          </a:p>
          <a:p>
            <a:pPr algn="ctr"/>
            <a:r>
              <a:rPr lang="en-US" sz="3200" dirty="0" smtClean="0"/>
              <a:t>child-serving and chauffeuring </a:t>
            </a:r>
            <a:r>
              <a:rPr lang="en-US" sz="3200" dirty="0" smtClean="0"/>
              <a:t>trips per child in </a:t>
            </a:r>
            <a:r>
              <a:rPr lang="en-US" sz="3200" dirty="0" smtClean="0"/>
              <a:t>three-generation households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675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recap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Having a live-in grandmothers’ help: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Frees up time for more work and relaxation</a:t>
            </a:r>
          </a:p>
          <a:p>
            <a:endParaRPr lang="en-US" sz="2800" dirty="0" smtClean="0"/>
          </a:p>
          <a:p>
            <a:r>
              <a:rPr lang="en-US" sz="2800" dirty="0" smtClean="0"/>
              <a:t>Reduces chauffeuring, lengthens commutes</a:t>
            </a:r>
          </a:p>
          <a:p>
            <a:endParaRPr lang="en-US" sz="2800" dirty="0" smtClean="0"/>
          </a:p>
          <a:p>
            <a:r>
              <a:rPr lang="en-US" sz="2800" dirty="0" smtClean="0">
                <a:sym typeface="Wingdings"/>
              </a:rPr>
              <a:t>Increases trips for children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973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1304925"/>
            <a:ext cx="7772400" cy="1362075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Kelcie M. Ralph </a:t>
            </a:r>
          </a:p>
          <a:p>
            <a:r>
              <a:rPr lang="en-US" sz="2400" dirty="0" smtClean="0">
                <a:hlinkClick r:id="rId2"/>
              </a:rPr>
              <a:t>kmralph@g.ucla.edu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Co-authors: Brian D. Taylor and Michael J. Smart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983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 Light"/>
                <a:cs typeface="Calibri Light"/>
              </a:rPr>
              <a:t>Multigenerational </a:t>
            </a:r>
            <a:r>
              <a:rPr lang="en-US" dirty="0" smtClean="0">
                <a:latin typeface="Calibri Light"/>
                <a:cs typeface="Calibri Light"/>
              </a:rPr>
              <a:t>households are becoming more prevalent</a:t>
            </a:r>
          </a:p>
          <a:p>
            <a:pPr marL="0" indent="0">
              <a:buNone/>
            </a:pPr>
            <a:endParaRPr lang="en-US" dirty="0" smtClean="0">
              <a:latin typeface="Calibri Light"/>
              <a:cs typeface="Calibri Light"/>
            </a:endParaRP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 smtClean="0">
                <a:latin typeface="Calibri Light"/>
                <a:cs typeface="Calibri Light"/>
              </a:rPr>
              <a:t>Grandmothers help with housework</a:t>
            </a:r>
          </a:p>
          <a:p>
            <a:pPr lvl="1"/>
            <a:r>
              <a:rPr lang="en-US" dirty="0" smtClean="0">
                <a:latin typeface="Calibri Light"/>
                <a:cs typeface="Calibri Light"/>
              </a:rPr>
              <a:t>Nearly </a:t>
            </a:r>
            <a:r>
              <a:rPr lang="en-US" b="1" dirty="0" smtClean="0">
                <a:latin typeface="Georgia"/>
                <a:cs typeface="Georgia"/>
              </a:rPr>
              <a:t>five hours </a:t>
            </a:r>
            <a:r>
              <a:rPr lang="en-US" dirty="0" smtClean="0">
                <a:latin typeface="Calibri Light"/>
                <a:cs typeface="Calibri Light"/>
              </a:rPr>
              <a:t>each day on average </a:t>
            </a:r>
            <a:endParaRPr lang="en-US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0753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0" y="1219200"/>
            <a:ext cx="6781800" cy="3657600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How does life differ for mothers in </a:t>
            </a:r>
          </a:p>
          <a:p>
            <a:pPr algn="ctr"/>
            <a:r>
              <a:rPr lang="en-US" sz="4800" dirty="0" smtClean="0"/>
              <a:t>three-generation households?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5086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3" y="2362200"/>
            <a:ext cx="8229595" cy="1920239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 single person from each household completes a 24-hour activity diary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381000" y="213361"/>
            <a:ext cx="8229600" cy="1920239"/>
          </a:xfrm>
          <a:prstGeom prst="round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42537F"/>
                </a:solidFill>
              </a:rPr>
              <a:t>American Time Use Survey</a:t>
            </a:r>
            <a:endParaRPr lang="en-US" sz="4800" b="1" dirty="0">
              <a:solidFill>
                <a:srgbClr val="42537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7203" y="4495800"/>
            <a:ext cx="8229595" cy="838200"/>
          </a:xfrm>
          <a:prstGeom prst="roundRect">
            <a:avLst/>
          </a:prstGeom>
          <a:solidFill>
            <a:srgbClr val="42537F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2003-2012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946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3505199" y="533399"/>
            <a:ext cx="2286000" cy="2286000"/>
          </a:xfrm>
          <a:prstGeom prst="ellipse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42537F"/>
                </a:solidFill>
              </a:rPr>
              <a:t>Parent</a:t>
            </a:r>
            <a:endParaRPr lang="en-US" sz="3200" dirty="0">
              <a:solidFill>
                <a:srgbClr val="42537F"/>
              </a:solidFill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505199" y="2895600"/>
            <a:ext cx="2286000" cy="2286000"/>
          </a:xfrm>
          <a:prstGeom prst="ellipse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Parent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5486399" y="533399"/>
            <a:ext cx="2286000" cy="2286000"/>
          </a:xfrm>
          <a:prstGeom prst="ellipse">
            <a:avLst/>
          </a:prstGeom>
          <a:solidFill>
            <a:srgbClr val="FEBB36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42537F"/>
                </a:solidFill>
              </a:rPr>
              <a:t>Child</a:t>
            </a:r>
            <a:endParaRPr lang="en-US" sz="3200" dirty="0">
              <a:solidFill>
                <a:srgbClr val="42537F"/>
              </a:solidFill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5562599" y="2895600"/>
            <a:ext cx="2286000" cy="2286000"/>
          </a:xfrm>
          <a:prstGeom prst="ellipse">
            <a:avLst/>
          </a:prstGeom>
          <a:solidFill>
            <a:srgbClr val="42537F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Child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1447799" y="2895600"/>
            <a:ext cx="2286000" cy="2286000"/>
          </a:xfrm>
          <a:prstGeom prst="ellipse">
            <a:avLst/>
          </a:prstGeom>
          <a:solidFill>
            <a:srgbClr val="2C39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Grand-parent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69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71800" y="3505200"/>
            <a:ext cx="3200400" cy="2011679"/>
          </a:xfrm>
          <a:prstGeom prst="roundRect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42537F"/>
                </a:solidFill>
              </a:rPr>
              <a:t>Two-generation households</a:t>
            </a:r>
          </a:p>
          <a:p>
            <a:pPr algn="ctr"/>
            <a:r>
              <a:rPr lang="en-US" sz="2800" dirty="0">
                <a:solidFill>
                  <a:srgbClr val="42537F"/>
                </a:solidFill>
              </a:rPr>
              <a:t>n</a:t>
            </a:r>
            <a:r>
              <a:rPr lang="en-US" sz="2800" dirty="0" smtClean="0">
                <a:solidFill>
                  <a:srgbClr val="42537F"/>
                </a:solidFill>
              </a:rPr>
              <a:t>=26,682</a:t>
            </a:r>
            <a:endParaRPr lang="en-US" sz="2800" dirty="0">
              <a:solidFill>
                <a:srgbClr val="42537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6200" y="1143000"/>
            <a:ext cx="2743200" cy="2011679"/>
          </a:xfrm>
          <a:prstGeom prst="roundRect">
            <a:avLst/>
          </a:prstGeom>
          <a:solidFill>
            <a:srgbClr val="42537F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Young parent</a:t>
            </a:r>
          </a:p>
          <a:p>
            <a:pPr algn="ctr"/>
            <a:r>
              <a:rPr lang="en-US" sz="2000" dirty="0" smtClean="0"/>
              <a:t>(middle generation </a:t>
            </a:r>
          </a:p>
          <a:p>
            <a:pPr algn="ctr"/>
            <a:r>
              <a:rPr lang="en-US" sz="2000" dirty="0" smtClean="0"/>
              <a:t>age 19 or younger)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2971800" y="1143000"/>
            <a:ext cx="3200400" cy="2011679"/>
          </a:xfrm>
          <a:prstGeom prst="roundRect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Traditional three-generation</a:t>
            </a:r>
            <a:endParaRPr lang="en-US" sz="3200" dirty="0" smtClean="0"/>
          </a:p>
          <a:p>
            <a:pPr algn="ctr"/>
            <a:r>
              <a:rPr lang="en-US" sz="2800" dirty="0"/>
              <a:t>n</a:t>
            </a:r>
            <a:r>
              <a:rPr lang="en-US" sz="2800" dirty="0" smtClean="0"/>
              <a:t>=1,067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24600" y="1143000"/>
            <a:ext cx="2743200" cy="2011679"/>
          </a:xfrm>
          <a:prstGeom prst="roundRect">
            <a:avLst/>
          </a:prstGeom>
          <a:solidFill>
            <a:srgbClr val="42537F">
              <a:alpha val="6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Older grandparent</a:t>
            </a:r>
          </a:p>
          <a:p>
            <a:pPr algn="ctr"/>
            <a:r>
              <a:rPr lang="en-US" sz="2000" dirty="0" smtClean="0"/>
              <a:t>(oldest generation </a:t>
            </a:r>
          </a:p>
          <a:p>
            <a:pPr algn="ctr"/>
            <a:r>
              <a:rPr lang="en-US" sz="2000" dirty="0"/>
              <a:t>a</a:t>
            </a:r>
            <a:r>
              <a:rPr lang="en-US" sz="2000" dirty="0" smtClean="0"/>
              <a:t>ge 80 or over)</a:t>
            </a:r>
            <a:endParaRPr lang="en-US" sz="20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three-generation households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91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8" grpId="0" animBg="1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1447800" y="304800"/>
            <a:ext cx="2834640" cy="2834640"/>
          </a:xfrm>
          <a:prstGeom prst="ellipse">
            <a:avLst/>
          </a:prstGeom>
          <a:solidFill>
            <a:srgbClr val="FEBB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42537F"/>
                </a:solidFill>
              </a:rPr>
              <a:t>Household labor</a:t>
            </a:r>
            <a:endParaRPr lang="en-US" sz="3200" dirty="0">
              <a:solidFill>
                <a:srgbClr val="42537F"/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1447800" y="3200400"/>
            <a:ext cx="2834640" cy="2834640"/>
          </a:xfrm>
          <a:prstGeom prst="ellipse">
            <a:avLst/>
          </a:prstGeom>
          <a:solidFill>
            <a:srgbClr val="4253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Sleep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4404360" y="304800"/>
            <a:ext cx="2834640" cy="2834640"/>
          </a:xfrm>
          <a:prstGeom prst="ellipse">
            <a:avLst/>
          </a:prstGeom>
          <a:solidFill>
            <a:srgbClr val="FEBB36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42537F"/>
                </a:solidFill>
              </a:rPr>
              <a:t>Paid labor</a:t>
            </a:r>
            <a:endParaRPr lang="en-US" sz="3200" dirty="0">
              <a:solidFill>
                <a:srgbClr val="42537F"/>
              </a:solidFill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480560" y="3200400"/>
            <a:ext cx="2834640" cy="2834640"/>
          </a:xfrm>
          <a:prstGeom prst="ellipse">
            <a:avLst/>
          </a:prstGeom>
          <a:solidFill>
            <a:srgbClr val="42537F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Leisure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3813"/>
            <a:ext cx="8229600" cy="1143000"/>
          </a:xfrm>
        </p:spPr>
        <p:txBody>
          <a:bodyPr/>
          <a:lstStyle/>
          <a:p>
            <a:r>
              <a:rPr lang="en-US" dirty="0" smtClean="0"/>
              <a:t>Measuring time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48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7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travel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741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TS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ITSWhite.potx</Template>
  <TotalTime>1973</TotalTime>
  <Words>418</Words>
  <Application>Microsoft Macintosh PowerPoint</Application>
  <PresentationFormat>On-screen Show (4:3)</PresentationFormat>
  <Paragraphs>112</Paragraphs>
  <Slides>23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ITSWhite</vt:lpstr>
      <vt:lpstr>A helping hand:  Analyzing time use and travel in  three-generation households</vt:lpstr>
      <vt:lpstr>Background</vt:lpstr>
      <vt:lpstr>Motivation</vt:lpstr>
      <vt:lpstr>PowerPoint Presentation</vt:lpstr>
      <vt:lpstr>PowerPoint Presentation</vt:lpstr>
      <vt:lpstr>PowerPoint Presentation</vt:lpstr>
      <vt:lpstr>Types of three-generation households</vt:lpstr>
      <vt:lpstr>Measuring time use</vt:lpstr>
      <vt:lpstr>Measuring travel</vt:lpstr>
      <vt:lpstr>Travel to care for children</vt:lpstr>
      <vt:lpstr>Commute</vt:lpstr>
      <vt:lpstr>Measuring travel</vt:lpstr>
      <vt:lpstr>PowerPoint Presentation</vt:lpstr>
      <vt:lpstr>Control variables</vt:lpstr>
      <vt:lpstr>results</vt:lpstr>
      <vt:lpstr>PowerPoint Presentation</vt:lpstr>
      <vt:lpstr>PowerPoint Presentation</vt:lpstr>
      <vt:lpstr>PowerPoint Presentation</vt:lpstr>
      <vt:lpstr>PowerPoint Presentation</vt:lpstr>
      <vt:lpstr>More sustainable travel patterns?</vt:lpstr>
      <vt:lpstr>What about the children?</vt:lpstr>
      <vt:lpstr>A recap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LewisCenter</dc:creator>
  <cp:lastModifiedBy>Kelcie Ralph</cp:lastModifiedBy>
  <cp:revision>54</cp:revision>
  <dcterms:created xsi:type="dcterms:W3CDTF">2013-01-07T20:36:36Z</dcterms:created>
  <dcterms:modified xsi:type="dcterms:W3CDTF">2015-01-09T19:27:05Z</dcterms:modified>
</cp:coreProperties>
</file>