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Droid Sans" panose="020B0604020202020204" charset="0"/>
      <p:regular r:id="rId18"/>
      <p:bold r:id="rId19"/>
    </p:embeddedFont>
    <p:embeddedFont>
      <p:font typeface="Cambria Math" panose="02040503050406030204" pitchFamily="18" charset="0"/>
      <p:regular r:id="rId20"/>
    </p:embeddedFont>
    <p:embeddedFont>
      <p:font typeface="Roboto" panose="020B0604020202020204" charset="0"/>
      <p:regular r:id="rId21"/>
      <p:bold r:id="rId22"/>
      <p:italic r:id="rId23"/>
      <p:boldItalic r:id="rId24"/>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ADBC10-46E1-4624-8C65-8DFFE4019394}">
  <a:tblStyle styleId="{2DADBC10-46E1-4624-8C65-8DFFE4019394}"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979FFA63-E1F0-4FE1-9AED-5E58EBC13CA3}"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7DB6BF71-054A-42D4-8622-711ED910933C}"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7FA4C371-1970-45A9-BF6C-EA0C75051461}" styleName="Table_3"/>
  <a:tblStyle styleId="{FD3391BC-E975-4CCE-895E-76D162345167}" styleName="Table_4"/>
  <a:tblStyle styleId="{AF59337F-BD2B-448A-A237-3737563E4E23}" styleName="Table_5"/>
  <a:tblStyle styleId="{A16CE55F-465D-4128-B462-B0C124EBA07D}" styleName="Table_6"/>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5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9256002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79756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32121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0149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63785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74577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17469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1164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Auction revenues will grow over the next few years, possibly as high as $2B/year</a:t>
            </a:r>
          </a:p>
        </p:txBody>
      </p:sp>
    </p:spTree>
    <p:extLst>
      <p:ext uri="{BB962C8B-B14F-4D97-AF65-F5344CB8AC3E}">
        <p14:creationId xmlns:p14="http://schemas.microsoft.com/office/powerpoint/2010/main" val="426268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924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7946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63132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444500" rtl="0">
              <a:lnSpc>
                <a:spcPct val="115000"/>
              </a:lnSpc>
              <a:spcBef>
                <a:spcPts val="0"/>
              </a:spcBef>
              <a:buClr>
                <a:schemeClr val="dk1"/>
              </a:buClr>
              <a:buSzPct val="100000"/>
              <a:buFont typeface="Arial"/>
              <a:buNone/>
            </a:pPr>
            <a:r>
              <a:rPr lang="en">
                <a:solidFill>
                  <a:schemeClr val="dk1"/>
                </a:solidFill>
              </a:rPr>
              <a:t>For the future expenditures of CAHSR, we use the Authority’s assumed inflation rates of 1% in 2012, 2% in 2013-2015, and 3% after 2016 (</a:t>
            </a:r>
            <a:r>
              <a:rPr lang="en" i="1">
                <a:solidFill>
                  <a:schemeClr val="dk1"/>
                </a:solidFill>
              </a:rPr>
              <a:t>8</a:t>
            </a:r>
            <a:r>
              <a:rPr lang="en">
                <a:solidFill>
                  <a:schemeClr val="dk1"/>
                </a:solidFill>
              </a:rPr>
              <a:t>).  Using these figures, we find a total capital cost of $53.338B.  The Authority plans to finance the project with $8.916B (in 2012 dollars) from private capital and $175M (in 2012 dollars) in cash flow from operations, and subtracting these non-public contributions we find a required public capital subsidy of $44.247B.  </a:t>
            </a:r>
          </a:p>
          <a:p>
            <a:pPr rtl="0">
              <a:spcBef>
                <a:spcPts val="0"/>
              </a:spcBef>
              <a:buNone/>
            </a:pPr>
            <a:endParaRPr/>
          </a:p>
          <a:p>
            <a:pPr>
              <a:spcBef>
                <a:spcPts val="0"/>
              </a:spcBef>
              <a:buNone/>
            </a:pPr>
            <a:r>
              <a:rPr lang="en">
                <a:solidFill>
                  <a:schemeClr val="dk1"/>
                </a:solidFill>
                <a:latin typeface="Times New Roman"/>
                <a:ea typeface="Times New Roman"/>
                <a:cs typeface="Times New Roman"/>
                <a:sym typeface="Times New Roman"/>
              </a:rPr>
              <a:t>According to the Authority, “[the new [ridership forecast] results reflect recent data that projects an increase in the total number of trips people will take, but also a reduction in the average length of their trips compared to the data used for the 2012 Business Plan forecasts” (</a:t>
            </a:r>
            <a:r>
              <a:rPr lang="en" i="1">
                <a:solidFill>
                  <a:schemeClr val="dk1"/>
                </a:solidFill>
                <a:latin typeface="Times New Roman"/>
                <a:ea typeface="Times New Roman"/>
                <a:cs typeface="Times New Roman"/>
                <a:sym typeface="Times New Roman"/>
              </a:rPr>
              <a:t>7</a:t>
            </a:r>
            <a:r>
              <a:rPr lang="en">
                <a:solidFill>
                  <a:schemeClr val="dk1"/>
                </a:solidFill>
                <a:latin typeface="Times New Roman"/>
                <a:ea typeface="Times New Roman"/>
                <a:cs typeface="Times New Roman"/>
                <a:sym typeface="Times New Roman"/>
              </a:rPr>
              <a:t>). </a:t>
            </a:r>
          </a:p>
        </p:txBody>
      </p:sp>
    </p:spTree>
    <p:extLst>
      <p:ext uri="{BB962C8B-B14F-4D97-AF65-F5344CB8AC3E}">
        <p14:creationId xmlns:p14="http://schemas.microsoft.com/office/powerpoint/2010/main" val="3594114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solidFill>
                  <a:schemeClr val="dk1"/>
                </a:solidFill>
                <a:latin typeface="Times New Roman"/>
                <a:ea typeface="Times New Roman"/>
                <a:cs typeface="Times New Roman"/>
                <a:sym typeface="Times New Roman"/>
              </a:rPr>
              <a:t>Because the Bicycle/Pedestrian Pathway serves recreational purposes that go beyond functional mobility needs, in a proportional analysis we allocate a fraction of the economic costs and emissions from initial construction.  We choose 4.49%, as this is the proportion of total pathway users who now make trips by bicycle without using the Orange BRT line (</a:t>
            </a:r>
            <a:r>
              <a:rPr lang="en" i="1">
                <a:solidFill>
                  <a:schemeClr val="dk1"/>
                </a:solidFill>
                <a:latin typeface="Times New Roman"/>
                <a:ea typeface="Times New Roman"/>
                <a:cs typeface="Times New Roman"/>
                <a:sym typeface="Times New Roman"/>
              </a:rPr>
              <a:t>15</a:t>
            </a:r>
            <a:r>
              <a:rPr lang="en">
                <a:solidFill>
                  <a:schemeClr val="dk1"/>
                </a:solidFill>
                <a:latin typeface="Times New Roman"/>
                <a:ea typeface="Times New Roman"/>
                <a:cs typeface="Times New Roman"/>
                <a:sym typeface="Times New Roman"/>
              </a:rPr>
              <a:t>).  </a:t>
            </a:r>
          </a:p>
        </p:txBody>
      </p:sp>
    </p:spTree>
    <p:extLst>
      <p:ext uri="{BB962C8B-B14F-4D97-AF65-F5344CB8AC3E}">
        <p14:creationId xmlns:p14="http://schemas.microsoft.com/office/powerpoint/2010/main" val="210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solidFill>
                  <a:schemeClr val="dk1"/>
                </a:solidFill>
                <a:latin typeface="Times New Roman"/>
                <a:ea typeface="Times New Roman"/>
                <a:cs typeface="Times New Roman"/>
                <a:sym typeface="Times New Roman"/>
              </a:rPr>
              <a:t>For the Metro projects in Los Angeles County, we consider avoided automobile costs at the IRS Standard Mileage Rate of $0.555/mile  ($0.34/km) (</a:t>
            </a:r>
            <a:r>
              <a:rPr lang="en" i="1">
                <a:solidFill>
                  <a:schemeClr val="dk1"/>
                </a:solidFill>
                <a:latin typeface="Times New Roman"/>
                <a:ea typeface="Times New Roman"/>
                <a:cs typeface="Times New Roman"/>
                <a:sym typeface="Times New Roman"/>
              </a:rPr>
              <a:t>17</a:t>
            </a:r>
            <a:r>
              <a:rPr lang="en">
                <a:solidFill>
                  <a:schemeClr val="dk1"/>
                </a:solidFill>
                <a:latin typeface="Times New Roman"/>
                <a:ea typeface="Times New Roman"/>
                <a:cs typeface="Times New Roman"/>
                <a:sym typeface="Times New Roman"/>
              </a:rPr>
              <a:t>), less Metro’s current fare of $1.50 (</a:t>
            </a:r>
            <a:r>
              <a:rPr lang="en" i="1">
                <a:solidFill>
                  <a:schemeClr val="dk1"/>
                </a:solidFill>
                <a:latin typeface="Times New Roman"/>
                <a:ea typeface="Times New Roman"/>
                <a:cs typeface="Times New Roman"/>
                <a:sym typeface="Times New Roman"/>
              </a:rPr>
              <a:t>18</a:t>
            </a:r>
            <a:r>
              <a:rPr lang="en">
                <a:solidFill>
                  <a:schemeClr val="dk1"/>
                </a:solidFill>
                <a:latin typeface="Times New Roman"/>
                <a:ea typeface="Times New Roman"/>
                <a:cs typeface="Times New Roman"/>
                <a:sym typeface="Times New Roman"/>
              </a:rPr>
              <a:t>).  For CAHSR, we subtract the calculated average fare of $52.75 (</a:t>
            </a:r>
            <a:r>
              <a:rPr lang="en" i="1">
                <a:solidFill>
                  <a:schemeClr val="dk1"/>
                </a:solidFill>
                <a:latin typeface="Times New Roman"/>
                <a:ea typeface="Times New Roman"/>
                <a:cs typeface="Times New Roman"/>
                <a:sym typeface="Times New Roman"/>
              </a:rPr>
              <a:t>8</a:t>
            </a:r>
            <a:r>
              <a:rPr lang="en">
                <a:solidFill>
                  <a:schemeClr val="dk1"/>
                </a:solidFill>
                <a:latin typeface="Times New Roman"/>
                <a:ea typeface="Times New Roman"/>
                <a:cs typeface="Times New Roman"/>
                <a:sym typeface="Times New Roman"/>
              </a:rPr>
              <a:t>) from avoided air travel at $97/trip (</a:t>
            </a:r>
            <a:r>
              <a:rPr lang="en" i="1">
                <a:solidFill>
                  <a:schemeClr val="dk1"/>
                </a:solidFill>
                <a:latin typeface="Times New Roman"/>
                <a:ea typeface="Times New Roman"/>
                <a:cs typeface="Times New Roman"/>
                <a:sym typeface="Times New Roman"/>
              </a:rPr>
              <a:t>8</a:t>
            </a:r>
            <a:r>
              <a:rPr lang="en">
                <a:solidFill>
                  <a:schemeClr val="dk1"/>
                </a:solidFill>
                <a:latin typeface="Times New Roman"/>
                <a:ea typeface="Times New Roman"/>
                <a:cs typeface="Times New Roman"/>
                <a:sym typeface="Times New Roman"/>
              </a:rPr>
              <a:t>) and avoided automobile trips at $0.555/mile (</a:t>
            </a:r>
            <a:r>
              <a:rPr lang="en" i="1">
                <a:solidFill>
                  <a:schemeClr val="dk1"/>
                </a:solidFill>
                <a:latin typeface="Times New Roman"/>
                <a:ea typeface="Times New Roman"/>
                <a:cs typeface="Times New Roman"/>
                <a:sym typeface="Times New Roman"/>
              </a:rPr>
              <a:t>17</a:t>
            </a:r>
            <a:r>
              <a:rPr lang="en">
                <a:solidFill>
                  <a:schemeClr val="dk1"/>
                </a:solidFill>
                <a:latin typeface="Times New Roman"/>
                <a:ea typeface="Times New Roman"/>
                <a:cs typeface="Times New Roman"/>
                <a:sym typeface="Times New Roman"/>
              </a:rPr>
              <a:t>). This is in contrast with the CAHSR Authority (2012b), which used an estimate for avoided automobile costs of $0.24 per mile ($0.15/km). The American Automobile Association produces alternative per-mile automobile cost estimates that range from $0.449 per mile ($0.28/km) for a small sedan to $0.757 per mile ($0.47/km) for a sports utility vehicle (</a:t>
            </a:r>
            <a:r>
              <a:rPr lang="en" i="1">
                <a:solidFill>
                  <a:schemeClr val="dk1"/>
                </a:solidFill>
                <a:latin typeface="Times New Roman"/>
                <a:ea typeface="Times New Roman"/>
                <a:cs typeface="Times New Roman"/>
                <a:sym typeface="Times New Roman"/>
              </a:rPr>
              <a:t>19</a:t>
            </a:r>
            <a:r>
              <a:rPr lang="en">
                <a:solidFill>
                  <a:schemeClr val="dk1"/>
                </a:solidFill>
                <a:latin typeface="Times New Roman"/>
                <a:ea typeface="Times New Roman"/>
                <a:cs typeface="Times New Roman"/>
                <a:sym typeface="Times New Roman"/>
              </a:rPr>
              <a:t>). </a:t>
            </a:r>
          </a:p>
          <a:p>
            <a:pPr rtl="0">
              <a:spcBef>
                <a:spcPts val="0"/>
              </a:spcBef>
              <a:buNone/>
            </a:pPr>
            <a:endParaRPr>
              <a:solidFill>
                <a:schemeClr val="dk1"/>
              </a:solidFill>
              <a:latin typeface="Times New Roman"/>
              <a:ea typeface="Times New Roman"/>
              <a:cs typeface="Times New Roman"/>
              <a:sym typeface="Times New Roman"/>
            </a:endParaRPr>
          </a:p>
          <a:p>
            <a:pPr lvl="0" indent="444500" rtl="0">
              <a:lnSpc>
                <a:spcPct val="115000"/>
              </a:lnSpc>
              <a:spcBef>
                <a:spcPts val="0"/>
              </a:spcBef>
              <a:buClr>
                <a:schemeClr val="dk1"/>
              </a:buClr>
              <a:buSzPct val="100000"/>
              <a:buFont typeface="Arial"/>
              <a:buNone/>
            </a:pPr>
            <a:r>
              <a:rPr lang="en">
                <a:solidFill>
                  <a:schemeClr val="dk1"/>
                </a:solidFill>
              </a:rPr>
              <a:t>For the Gold LRT and Orange BRT lines, passengers did switch from existing local service to these higher capacity and faster new lines, however, Los Angeles Metro did not reduce local service so costs and emissions are assumed to have stayed the same (</a:t>
            </a:r>
            <a:r>
              <a:rPr lang="en" i="1">
                <a:solidFill>
                  <a:schemeClr val="dk1"/>
                </a:solidFill>
              </a:rPr>
              <a:t>2</a:t>
            </a:r>
            <a:r>
              <a:rPr lang="en">
                <a:solidFill>
                  <a:schemeClr val="dk1"/>
                </a:solidFill>
              </a:rPr>
              <a:t>).  </a:t>
            </a:r>
          </a:p>
          <a:p>
            <a:pPr>
              <a:spcBef>
                <a:spcPts val="0"/>
              </a:spcBef>
              <a:buNone/>
            </a:pPr>
            <a:endParaRPr>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04851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7900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buFont typeface="Roboto"/>
              <a:defRPr>
                <a:latin typeface="Roboto"/>
                <a:ea typeface="Roboto"/>
                <a:cs typeface="Roboto"/>
                <a:sym typeface="Roboto"/>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658699"/>
          </a:xfrm>
          <a:prstGeom prst="rect">
            <a:avLst/>
          </a:prstGeom>
        </p:spPr>
        <p:txBody>
          <a:bodyPr lIns="91425" tIns="91425" rIns="91425" bIns="91425" anchor="t" anchorCtr="0"/>
          <a:lstStyle>
            <a:lvl1pPr>
              <a:spcBef>
                <a:spcPts val="0"/>
              </a:spcBef>
              <a:buFont typeface="Droid Sans"/>
              <a:defRPr>
                <a:latin typeface="Droid Sans"/>
                <a:ea typeface="Droid Sans"/>
                <a:cs typeface="Droid Sans"/>
                <a:sym typeface="Droid Sans"/>
              </a:defRPr>
            </a:lvl1pPr>
            <a:lvl2pPr>
              <a:spcBef>
                <a:spcPts val="0"/>
              </a:spcBef>
              <a:buFont typeface="Droid Sans"/>
              <a:defRPr>
                <a:latin typeface="Droid Sans"/>
                <a:ea typeface="Droid Sans"/>
                <a:cs typeface="Droid Sans"/>
                <a:sym typeface="Droid Sans"/>
              </a:defRPr>
            </a:lvl2pPr>
            <a:lvl3pPr>
              <a:spcBef>
                <a:spcPts val="0"/>
              </a:spcBef>
              <a:buFont typeface="Droid Sans"/>
              <a:defRPr>
                <a:latin typeface="Droid Sans"/>
                <a:ea typeface="Droid Sans"/>
                <a:cs typeface="Droid Sans"/>
                <a:sym typeface="Droid Sans"/>
              </a:defRPr>
            </a:lvl3pPr>
            <a:lvl4pPr>
              <a:spcBef>
                <a:spcPts val="0"/>
              </a:spcBef>
              <a:buFont typeface="Droid Sans"/>
              <a:defRPr>
                <a:latin typeface="Droid Sans"/>
                <a:ea typeface="Droid Sans"/>
                <a:cs typeface="Droid Sans"/>
                <a:sym typeface="Droid Sans"/>
              </a:defRPr>
            </a:lvl4pPr>
            <a:lvl5pPr>
              <a:spcBef>
                <a:spcPts val="0"/>
              </a:spcBef>
              <a:buFont typeface="Droid Sans"/>
              <a:defRPr>
                <a:latin typeface="Droid Sans"/>
                <a:ea typeface="Droid Sans"/>
                <a:cs typeface="Droid Sans"/>
                <a:sym typeface="Droid Sans"/>
              </a:defRPr>
            </a:lvl5pPr>
            <a:lvl6pPr>
              <a:spcBef>
                <a:spcPts val="0"/>
              </a:spcBef>
              <a:buFont typeface="Droid Sans"/>
              <a:defRPr>
                <a:latin typeface="Droid Sans"/>
                <a:ea typeface="Droid Sans"/>
                <a:cs typeface="Droid Sans"/>
                <a:sym typeface="Droid Sans"/>
              </a:defRPr>
            </a:lvl6pPr>
            <a:lvl7pPr>
              <a:spcBef>
                <a:spcPts val="0"/>
              </a:spcBef>
              <a:buFont typeface="Droid Sans"/>
              <a:defRPr>
                <a:latin typeface="Droid Sans"/>
                <a:ea typeface="Droid Sans"/>
                <a:cs typeface="Droid Sans"/>
                <a:sym typeface="Droid Sans"/>
              </a:defRPr>
            </a:lvl7pPr>
            <a:lvl8pPr>
              <a:spcBef>
                <a:spcPts val="0"/>
              </a:spcBef>
              <a:buFont typeface="Droid Sans"/>
              <a:defRPr>
                <a:latin typeface="Droid Sans"/>
                <a:ea typeface="Droid Sans"/>
                <a:cs typeface="Droid Sans"/>
                <a:sym typeface="Droid Sans"/>
              </a:defRPr>
            </a:lvl8pPr>
            <a:lvl9pPr>
              <a:spcBef>
                <a:spcPts val="0"/>
              </a:spcBef>
              <a:buFont typeface="Droid Sans"/>
              <a:defRPr>
                <a:latin typeface="Droid Sans"/>
                <a:ea typeface="Droid Sans"/>
                <a:cs typeface="Droid Sans"/>
                <a:sym typeface="Droid Sans"/>
              </a:defRPr>
            </a:lvl9pPr>
          </a:lstStyle>
          <a:p>
            <a:endParaRPr/>
          </a:p>
        </p:txBody>
      </p:sp>
      <p:sp>
        <p:nvSpPr>
          <p:cNvPr id="15" name="Shape 15"/>
          <p:cNvSpPr txBox="1">
            <a:spLocks noGrp="1"/>
          </p:cNvSpPr>
          <p:nvPr>
            <p:ph type="sldNum" idx="12"/>
          </p:nvPr>
        </p:nvSpPr>
        <p:spPr>
          <a:xfrm>
            <a:off x="3943716"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pic>
        <p:nvPicPr>
          <p:cNvPr id="7" name="Shape 41"/>
          <p:cNvPicPr preferRelativeResize="0"/>
          <p:nvPr userDrawn="1"/>
        </p:nvPicPr>
        <p:blipFill>
          <a:blip r:embed="rId2">
            <a:alphaModFix/>
          </a:blip>
          <a:stretch>
            <a:fillRect/>
          </a:stretch>
        </p:blipFill>
        <p:spPr>
          <a:xfrm>
            <a:off x="6263368" y="6197637"/>
            <a:ext cx="2846999" cy="598924"/>
          </a:xfrm>
          <a:prstGeom prst="rect">
            <a:avLst/>
          </a:prstGeom>
          <a:noFill/>
          <a:ln>
            <a:noFill/>
          </a:ln>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858" y="6258900"/>
            <a:ext cx="2027225" cy="4763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8" name="Shape 2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Font typeface="Roboto"/>
              <a:buNone/>
              <a:defRPr sz="3600" b="1">
                <a:solidFill>
                  <a:schemeClr val="dk1"/>
                </a:solidFill>
                <a:latin typeface="Roboto"/>
                <a:ea typeface="Roboto"/>
                <a:cs typeface="Roboto"/>
                <a:sym typeface="Roboto"/>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1"/>
              </a:buClr>
              <a:buSzPct val="100000"/>
              <a:buFont typeface="Droid Sans"/>
              <a:defRPr sz="3000">
                <a:solidFill>
                  <a:schemeClr val="dk1"/>
                </a:solidFill>
                <a:latin typeface="Droid Sans"/>
                <a:ea typeface="Droid Sans"/>
                <a:cs typeface="Droid Sans"/>
                <a:sym typeface="Droid Sans"/>
              </a:defRPr>
            </a:lvl1pPr>
            <a:lvl2pPr>
              <a:spcBef>
                <a:spcPts val="480"/>
              </a:spcBef>
              <a:buClr>
                <a:schemeClr val="dk1"/>
              </a:buClr>
              <a:buSzPct val="100000"/>
              <a:buFont typeface="Droid Sans"/>
              <a:defRPr sz="2400">
                <a:solidFill>
                  <a:schemeClr val="dk1"/>
                </a:solidFill>
                <a:latin typeface="Droid Sans"/>
                <a:ea typeface="Droid Sans"/>
                <a:cs typeface="Droid Sans"/>
                <a:sym typeface="Droid Sans"/>
              </a:defRPr>
            </a:lvl2pPr>
            <a:lvl3pPr>
              <a:spcBef>
                <a:spcPts val="480"/>
              </a:spcBef>
              <a:buClr>
                <a:schemeClr val="dk1"/>
              </a:buClr>
              <a:buSzPct val="100000"/>
              <a:buFont typeface="Droid Sans"/>
              <a:defRPr sz="2400">
                <a:solidFill>
                  <a:schemeClr val="dk1"/>
                </a:solidFill>
                <a:latin typeface="Droid Sans"/>
                <a:ea typeface="Droid Sans"/>
                <a:cs typeface="Droid Sans"/>
                <a:sym typeface="Droid Sans"/>
              </a:defRPr>
            </a:lvl3pPr>
            <a:lvl4pPr>
              <a:spcBef>
                <a:spcPts val="360"/>
              </a:spcBef>
              <a:buClr>
                <a:schemeClr val="dk1"/>
              </a:buClr>
              <a:buSzPct val="100000"/>
              <a:buFont typeface="Droid Sans"/>
              <a:defRPr sz="1800">
                <a:solidFill>
                  <a:schemeClr val="dk1"/>
                </a:solidFill>
                <a:latin typeface="Droid Sans"/>
                <a:ea typeface="Droid Sans"/>
                <a:cs typeface="Droid Sans"/>
                <a:sym typeface="Droid Sans"/>
              </a:defRPr>
            </a:lvl4pPr>
            <a:lvl5pPr>
              <a:spcBef>
                <a:spcPts val="360"/>
              </a:spcBef>
              <a:buClr>
                <a:schemeClr val="dk1"/>
              </a:buClr>
              <a:buSzPct val="100000"/>
              <a:buFont typeface="Droid Sans"/>
              <a:defRPr sz="1800">
                <a:solidFill>
                  <a:schemeClr val="dk1"/>
                </a:solidFill>
                <a:latin typeface="Droid Sans"/>
                <a:ea typeface="Droid Sans"/>
                <a:cs typeface="Droid Sans"/>
                <a:sym typeface="Droid Sans"/>
              </a:defRPr>
            </a:lvl5pPr>
            <a:lvl6pPr>
              <a:spcBef>
                <a:spcPts val="360"/>
              </a:spcBef>
              <a:buClr>
                <a:schemeClr val="dk1"/>
              </a:buClr>
              <a:buSzPct val="100000"/>
              <a:buFont typeface="Droid Sans"/>
              <a:defRPr sz="1800">
                <a:solidFill>
                  <a:schemeClr val="dk1"/>
                </a:solidFill>
                <a:latin typeface="Droid Sans"/>
                <a:ea typeface="Droid Sans"/>
                <a:cs typeface="Droid Sans"/>
                <a:sym typeface="Droid Sans"/>
              </a:defRPr>
            </a:lvl6pPr>
            <a:lvl7pPr>
              <a:spcBef>
                <a:spcPts val="360"/>
              </a:spcBef>
              <a:buClr>
                <a:schemeClr val="dk1"/>
              </a:buClr>
              <a:buSzPct val="100000"/>
              <a:buFont typeface="Droid Sans"/>
              <a:defRPr sz="1800">
                <a:solidFill>
                  <a:schemeClr val="dk1"/>
                </a:solidFill>
                <a:latin typeface="Droid Sans"/>
                <a:ea typeface="Droid Sans"/>
                <a:cs typeface="Droid Sans"/>
                <a:sym typeface="Droid Sans"/>
              </a:defRPr>
            </a:lvl7pPr>
            <a:lvl8pPr>
              <a:spcBef>
                <a:spcPts val="360"/>
              </a:spcBef>
              <a:buClr>
                <a:schemeClr val="dk1"/>
              </a:buClr>
              <a:buSzPct val="100000"/>
              <a:buFont typeface="Droid Sans"/>
              <a:defRPr sz="1800">
                <a:solidFill>
                  <a:schemeClr val="dk1"/>
                </a:solidFill>
                <a:latin typeface="Droid Sans"/>
                <a:ea typeface="Droid Sans"/>
                <a:cs typeface="Droid Sans"/>
                <a:sym typeface="Droid Sans"/>
              </a:defRPr>
            </a:lvl8pPr>
            <a:lvl9pPr>
              <a:spcBef>
                <a:spcPts val="360"/>
              </a:spcBef>
              <a:buClr>
                <a:schemeClr val="dk1"/>
              </a:buClr>
              <a:buSzPct val="100000"/>
              <a:buFont typeface="Droid Sans"/>
              <a:defRPr sz="1800">
                <a:solidFill>
                  <a:schemeClr val="dk1"/>
                </a:solidFill>
                <a:latin typeface="Droid Sans"/>
                <a:ea typeface="Droid Sans"/>
                <a:cs typeface="Droid Sans"/>
                <a:sym typeface="Droid Sans"/>
              </a:defRPr>
            </a:lvl9pPr>
          </a:lstStyle>
          <a:p>
            <a:endParaRPr/>
          </a:p>
        </p:txBody>
      </p:sp>
      <p:sp>
        <p:nvSpPr>
          <p:cNvPr id="7" name="Shape 7"/>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jmatute@ucla.edu" TargetMode="External"/><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p:nvPr/>
        </p:nvSpPr>
        <p:spPr>
          <a:xfrm>
            <a:off x="-8225" y="2115850"/>
            <a:ext cx="9294899" cy="2151599"/>
          </a:xfrm>
          <a:prstGeom prst="rect">
            <a:avLst/>
          </a:prstGeom>
          <a:solidFill>
            <a:srgbClr val="C9DAF8"/>
          </a:solidFill>
          <a:ln>
            <a:noFill/>
          </a:ln>
        </p:spPr>
        <p:txBody>
          <a:bodyPr lIns="91425" tIns="91425" rIns="91425" bIns="91425" anchor="ctr" anchorCtr="0">
            <a:noAutofit/>
          </a:bodyPr>
          <a:lstStyle/>
          <a:p>
            <a:pPr>
              <a:spcBef>
                <a:spcPts val="0"/>
              </a:spcBef>
              <a:buNone/>
            </a:pPr>
            <a:endParaRPr/>
          </a:p>
        </p:txBody>
      </p:sp>
      <p:sp>
        <p:nvSpPr>
          <p:cNvPr id="33" name="Shape 33"/>
          <p:cNvSpPr txBox="1">
            <a:spLocks noGrp="1"/>
          </p:cNvSpPr>
          <p:nvPr>
            <p:ph type="ctrTitle"/>
          </p:nvPr>
        </p:nvSpPr>
        <p:spPr>
          <a:xfrm>
            <a:off x="452800" y="1994325"/>
            <a:ext cx="8356500" cy="2273100"/>
          </a:xfrm>
          <a:prstGeom prst="rect">
            <a:avLst/>
          </a:prstGeom>
        </p:spPr>
        <p:txBody>
          <a:bodyPr lIns="91425" tIns="91425" rIns="91425" bIns="91425" anchor="b" anchorCtr="0">
            <a:noAutofit/>
          </a:bodyPr>
          <a:lstStyle/>
          <a:p>
            <a:pPr>
              <a:spcBef>
                <a:spcPts val="0"/>
              </a:spcBef>
              <a:buNone/>
            </a:pPr>
            <a:r>
              <a:rPr lang="en" sz="3400" dirty="0"/>
              <a:t>Cost-Effectiveness of Reductions in Greenhouse Gas Emissions from High-Speed Rail and Urban Transportation Projects in California</a:t>
            </a:r>
          </a:p>
        </p:txBody>
      </p:sp>
      <p:sp>
        <p:nvSpPr>
          <p:cNvPr id="34" name="Shape 34"/>
          <p:cNvSpPr txBox="1">
            <a:spLocks noGrp="1"/>
          </p:cNvSpPr>
          <p:nvPr>
            <p:ph type="subTitle" idx="1"/>
          </p:nvPr>
        </p:nvSpPr>
        <p:spPr>
          <a:xfrm>
            <a:off x="715975" y="4741762"/>
            <a:ext cx="7772400" cy="1046400"/>
          </a:xfrm>
          <a:prstGeom prst="rect">
            <a:avLst/>
          </a:prstGeom>
        </p:spPr>
        <p:txBody>
          <a:bodyPr lIns="91425" tIns="91425" rIns="91425" bIns="91425" anchor="t" anchorCtr="0">
            <a:noAutofit/>
          </a:bodyPr>
          <a:lstStyle/>
          <a:p>
            <a:pPr>
              <a:spcBef>
                <a:spcPts val="0"/>
              </a:spcBef>
              <a:buNone/>
            </a:pPr>
            <a:r>
              <a:rPr lang="en" dirty="0"/>
              <a:t>Juan Matute and Mikhail V. Chester</a:t>
            </a:r>
          </a:p>
        </p:txBody>
      </p:sp>
      <p:sp>
        <p:nvSpPr>
          <p:cNvPr id="35" name="Shape 35"/>
          <p:cNvSpPr txBox="1"/>
          <p:nvPr/>
        </p:nvSpPr>
        <p:spPr>
          <a:xfrm>
            <a:off x="304800" y="304800"/>
            <a:ext cx="3000000" cy="3000000"/>
          </a:xfrm>
          <a:prstGeom prst="rect">
            <a:avLst/>
          </a:prstGeom>
          <a:noFill/>
          <a:ln>
            <a:noFill/>
          </a:ln>
        </p:spPr>
        <p:txBody>
          <a:bodyPr lIns="91425" tIns="91425" rIns="91425" bIns="91425" anchor="ctr" anchorCtr="0">
            <a:noAutofit/>
          </a:bodyPr>
          <a:lstStyle/>
          <a:p>
            <a:pPr lvl="0" rtl="0">
              <a:spcBef>
                <a:spcPts val="0"/>
              </a:spcBef>
              <a:buNone/>
            </a:pPr>
            <a:endParaRPr/>
          </a:p>
        </p:txBody>
      </p:sp>
      <p:pic>
        <p:nvPicPr>
          <p:cNvPr id="36" name="Shape 36"/>
          <p:cNvPicPr preferRelativeResize="0"/>
          <p:nvPr/>
        </p:nvPicPr>
        <p:blipFill rotWithShape="1">
          <a:blip r:embed="rId3">
            <a:alphaModFix/>
          </a:blip>
          <a:srcRect l="15896" t="19074" r="11418" b="14138"/>
          <a:stretch/>
        </p:blipFill>
        <p:spPr>
          <a:xfrm>
            <a:off x="-45900" y="7"/>
            <a:ext cx="2402743" cy="1546492"/>
          </a:xfrm>
          <a:prstGeom prst="rect">
            <a:avLst/>
          </a:prstGeom>
          <a:noFill/>
          <a:ln>
            <a:noFill/>
          </a:ln>
        </p:spPr>
      </p:pic>
      <p:pic>
        <p:nvPicPr>
          <p:cNvPr id="37" name="Shape 37"/>
          <p:cNvPicPr preferRelativeResize="0"/>
          <p:nvPr/>
        </p:nvPicPr>
        <p:blipFill rotWithShape="1">
          <a:blip r:embed="rId4">
            <a:alphaModFix/>
          </a:blip>
          <a:srcRect l="26940" t="10404" r="6375" b="23996"/>
          <a:stretch/>
        </p:blipFill>
        <p:spPr>
          <a:xfrm>
            <a:off x="2306793" y="7"/>
            <a:ext cx="2402742" cy="1546492"/>
          </a:xfrm>
          <a:prstGeom prst="rect">
            <a:avLst/>
          </a:prstGeom>
          <a:noFill/>
          <a:ln>
            <a:noFill/>
          </a:ln>
        </p:spPr>
      </p:pic>
      <p:pic>
        <p:nvPicPr>
          <p:cNvPr id="38" name="Shape 38"/>
          <p:cNvPicPr preferRelativeResize="0"/>
          <p:nvPr/>
        </p:nvPicPr>
        <p:blipFill rotWithShape="1">
          <a:blip r:embed="rId5">
            <a:alphaModFix/>
          </a:blip>
          <a:srcRect l="4571" t="14899" b="1766"/>
          <a:stretch/>
        </p:blipFill>
        <p:spPr>
          <a:xfrm>
            <a:off x="4581823" y="7"/>
            <a:ext cx="2402734" cy="1546484"/>
          </a:xfrm>
          <a:prstGeom prst="rect">
            <a:avLst/>
          </a:prstGeom>
          <a:noFill/>
          <a:ln>
            <a:noFill/>
          </a:ln>
        </p:spPr>
      </p:pic>
      <p:pic>
        <p:nvPicPr>
          <p:cNvPr id="39" name="Shape 39"/>
          <p:cNvPicPr preferRelativeResize="0"/>
          <p:nvPr/>
        </p:nvPicPr>
        <p:blipFill rotWithShape="1">
          <a:blip r:embed="rId6">
            <a:alphaModFix/>
          </a:blip>
          <a:srcRect b="14529"/>
          <a:stretch/>
        </p:blipFill>
        <p:spPr>
          <a:xfrm>
            <a:off x="6717878" y="0"/>
            <a:ext cx="2456421" cy="1546491"/>
          </a:xfrm>
          <a:prstGeom prst="rect">
            <a:avLst/>
          </a:prstGeom>
          <a:noFill/>
          <a:ln>
            <a:noFill/>
          </a:ln>
        </p:spPr>
      </p:pic>
      <p:pic>
        <p:nvPicPr>
          <p:cNvPr id="41" name="Shape 41"/>
          <p:cNvPicPr preferRelativeResize="0"/>
          <p:nvPr/>
        </p:nvPicPr>
        <p:blipFill>
          <a:blip r:embed="rId7">
            <a:alphaModFix/>
          </a:blip>
          <a:stretch>
            <a:fillRect/>
          </a:stretch>
        </p:blipFill>
        <p:spPr>
          <a:xfrm>
            <a:off x="6263368" y="6197637"/>
            <a:ext cx="2846999" cy="598924"/>
          </a:xfrm>
          <a:prstGeom prst="rect">
            <a:avLst/>
          </a:prstGeom>
          <a:noFill/>
          <a:ln>
            <a:noFill/>
          </a:ln>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858" y="6258900"/>
            <a:ext cx="2027225" cy="476398"/>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p:nvPr/>
        </p:nvSpPr>
        <p:spPr>
          <a:xfrm>
            <a:off x="0" y="152400"/>
            <a:ext cx="9144000" cy="1265100"/>
          </a:xfrm>
          <a:prstGeom prst="rect">
            <a:avLst/>
          </a:prstGeom>
          <a:solidFill>
            <a:srgbClr val="C9DAF8"/>
          </a:solidFill>
          <a:ln>
            <a:noFill/>
          </a:ln>
        </p:spPr>
        <p:txBody>
          <a:bodyPr lIns="91425" tIns="91425" rIns="91425" bIns="91425" anchor="ctr" anchorCtr="0">
            <a:noAutofit/>
          </a:bodyPr>
          <a:lstStyle/>
          <a:p>
            <a:pPr>
              <a:spcBef>
                <a:spcPts val="0"/>
              </a:spcBef>
              <a:buNone/>
            </a:pPr>
            <a:endParaRPr/>
          </a:p>
        </p:txBody>
      </p:sp>
      <p:sp>
        <p:nvSpPr>
          <p:cNvPr id="173" name="Shape 173"/>
          <p:cNvSpPr txBox="1">
            <a:spLocks noGrp="1"/>
          </p:cNvSpPr>
          <p:nvPr>
            <p:ph type="body" idx="1"/>
          </p:nvPr>
        </p:nvSpPr>
        <p:spPr>
          <a:xfrm>
            <a:off x="457200" y="1600200"/>
            <a:ext cx="8229600" cy="4658699"/>
          </a:xfrm>
          <a:prstGeom prst="rect">
            <a:avLst/>
          </a:prstGeom>
        </p:spPr>
        <p:txBody>
          <a:bodyPr lIns="91425" tIns="91425" rIns="91425" bIns="91425" anchor="t" anchorCtr="0">
            <a:noAutofit/>
          </a:bodyPr>
          <a:lstStyle/>
          <a:p>
            <a:pPr>
              <a:spcBef>
                <a:spcPts val="0"/>
              </a:spcBef>
              <a:buNone/>
            </a:pPr>
            <a:endParaRPr/>
          </a:p>
        </p:txBody>
      </p:sp>
      <p:pic>
        <p:nvPicPr>
          <p:cNvPr id="174" name="Shape 174"/>
          <p:cNvPicPr preferRelativeResize="0"/>
          <p:nvPr/>
        </p:nvPicPr>
        <p:blipFill>
          <a:blip r:embed="rId3">
            <a:alphaModFix/>
          </a:blip>
          <a:stretch>
            <a:fillRect/>
          </a:stretch>
        </p:blipFill>
        <p:spPr>
          <a:xfrm>
            <a:off x="1219200" y="1568570"/>
            <a:ext cx="7086599" cy="4690329"/>
          </a:xfrm>
          <a:prstGeom prst="rect">
            <a:avLst/>
          </a:prstGeom>
          <a:noFill/>
          <a:ln>
            <a:noFill/>
          </a:ln>
        </p:spPr>
      </p:pic>
      <p:sp>
        <p:nvSpPr>
          <p:cNvPr id="175" name="Shape 175"/>
          <p:cNvSpPr txBox="1">
            <a:spLocks noGrp="1"/>
          </p:cNvSpPr>
          <p:nvPr>
            <p:ph type="sldNum" idx="12"/>
          </p:nvPr>
        </p:nvSpPr>
        <p:spPr>
          <a:xfrm>
            <a:off x="3943716"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10</a:t>
            </a:fld>
            <a:endParaRPr lang="en"/>
          </a:p>
        </p:txBody>
      </p:sp>
      <p:sp>
        <p:nvSpPr>
          <p:cNvPr id="176" name="Shape 176"/>
          <p:cNvSpPr txBox="1">
            <a:spLocks noGrp="1"/>
          </p:cNvSpPr>
          <p:nvPr>
            <p:ph type="title"/>
          </p:nvPr>
        </p:nvSpPr>
        <p:spPr>
          <a:xfrm>
            <a:off x="457200" y="122254"/>
            <a:ext cx="8229600" cy="1265100"/>
          </a:xfrm>
          <a:prstGeom prst="rect">
            <a:avLst/>
          </a:prstGeom>
        </p:spPr>
        <p:txBody>
          <a:bodyPr lIns="91425" tIns="91425" rIns="91425" bIns="91425" anchor="b" anchorCtr="0">
            <a:noAutofit/>
          </a:bodyPr>
          <a:lstStyle/>
          <a:p>
            <a:pPr lvl="0" rtl="0">
              <a:spcBef>
                <a:spcPts val="0"/>
              </a:spcBef>
              <a:buNone/>
            </a:pPr>
            <a:r>
              <a:rPr lang="en" sz="3200">
                <a:latin typeface="Arial"/>
                <a:ea typeface="Arial"/>
                <a:cs typeface="Arial"/>
                <a:sym typeface="Arial"/>
              </a:rPr>
              <a:t>Cost-Effectiveness of GHG Reductions from Evaluated Projects</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p:nvPr/>
        </p:nvSpPr>
        <p:spPr>
          <a:xfrm>
            <a:off x="0" y="152400"/>
            <a:ext cx="9144000" cy="1265100"/>
          </a:xfrm>
          <a:prstGeom prst="rect">
            <a:avLst/>
          </a:prstGeom>
          <a:solidFill>
            <a:srgbClr val="C9DAF8"/>
          </a:solidFill>
          <a:ln>
            <a:noFill/>
          </a:ln>
        </p:spPr>
        <p:txBody>
          <a:bodyPr lIns="91425" tIns="91425" rIns="91425" bIns="91425" anchor="ctr" anchorCtr="0">
            <a:noAutofit/>
          </a:bodyPr>
          <a:lstStyle/>
          <a:p>
            <a:pPr>
              <a:spcBef>
                <a:spcPts val="0"/>
              </a:spcBef>
              <a:buNone/>
            </a:pPr>
            <a:endParaRPr/>
          </a:p>
        </p:txBody>
      </p:sp>
      <p:sp>
        <p:nvSpPr>
          <p:cNvPr id="182" name="Shape 182"/>
          <p:cNvSpPr txBox="1">
            <a:spLocks noGrp="1"/>
          </p:cNvSpPr>
          <p:nvPr>
            <p:ph type="sldNum" idx="12"/>
          </p:nvPr>
        </p:nvSpPr>
        <p:spPr>
          <a:xfrm>
            <a:off x="3943716" y="6333134"/>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11</a:t>
            </a:fld>
            <a:endParaRPr lang="en"/>
          </a:p>
        </p:txBody>
      </p:sp>
      <p:sp>
        <p:nvSpPr>
          <p:cNvPr id="183" name="Shape 183"/>
          <p:cNvSpPr txBox="1">
            <a:spLocks noGrp="1"/>
          </p:cNvSpPr>
          <p:nvPr>
            <p:ph type="title"/>
          </p:nvPr>
        </p:nvSpPr>
        <p:spPr>
          <a:xfrm>
            <a:off x="457200" y="122254"/>
            <a:ext cx="8229600" cy="1265100"/>
          </a:xfrm>
          <a:prstGeom prst="rect">
            <a:avLst/>
          </a:prstGeom>
        </p:spPr>
        <p:txBody>
          <a:bodyPr lIns="91425" tIns="91425" rIns="91425" bIns="91425" anchor="b" anchorCtr="0">
            <a:noAutofit/>
          </a:bodyPr>
          <a:lstStyle/>
          <a:p>
            <a:pPr lvl="0" rtl="0">
              <a:spcBef>
                <a:spcPts val="0"/>
              </a:spcBef>
              <a:buNone/>
            </a:pPr>
            <a:r>
              <a:rPr lang="en" sz="3200">
                <a:latin typeface="Arial"/>
                <a:ea typeface="Arial"/>
                <a:cs typeface="Arial"/>
                <a:sym typeface="Arial"/>
              </a:rPr>
              <a:t>Cost-Effectiveness of GHG Reductions from Evaluated Projects</a:t>
            </a:r>
          </a:p>
        </p:txBody>
      </p:sp>
      <p:graphicFrame>
        <p:nvGraphicFramePr>
          <p:cNvPr id="184" name="Shape 184"/>
          <p:cNvGraphicFramePr/>
          <p:nvPr/>
        </p:nvGraphicFramePr>
        <p:xfrm>
          <a:off x="370875" y="1515400"/>
          <a:ext cx="8449300" cy="4605299"/>
        </p:xfrm>
        <a:graphic>
          <a:graphicData uri="http://schemas.openxmlformats.org/drawingml/2006/table">
            <a:tbl>
              <a:tblPr>
                <a:noFill/>
                <a:tableStyleId>{AF59337F-BD2B-448A-A237-3737563E4E23}</a:tableStyleId>
              </a:tblPr>
              <a:tblGrid>
                <a:gridCol w="2862750"/>
                <a:gridCol w="940800"/>
                <a:gridCol w="1769100"/>
                <a:gridCol w="1479150"/>
                <a:gridCol w="1397500"/>
              </a:tblGrid>
              <a:tr h="920050">
                <a:tc>
                  <a:txBody>
                    <a:bodyPr/>
                    <a:lstStyle/>
                    <a:p>
                      <a:pPr lvl="0" rtl="0">
                        <a:lnSpc>
                          <a:spcPct val="115000"/>
                        </a:lnSpc>
                        <a:spcBef>
                          <a:spcPts val="0"/>
                        </a:spcBef>
                        <a:buNone/>
                      </a:pPr>
                      <a:r>
                        <a:rPr lang="en" sz="1800" dirty="0"/>
                        <a:t> </a:t>
                      </a:r>
                    </a:p>
                  </a:txBody>
                  <a:tcPr marL="25400" marR="254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solidFill>
                  </a:tcPr>
                </a:tc>
                <a:tc>
                  <a:txBody>
                    <a:bodyPr/>
                    <a:lstStyle/>
                    <a:p>
                      <a:pPr lvl="0" algn="ctr" rtl="0">
                        <a:lnSpc>
                          <a:spcPct val="115000"/>
                        </a:lnSpc>
                        <a:spcBef>
                          <a:spcPts val="0"/>
                        </a:spcBef>
                        <a:buNone/>
                      </a:pPr>
                      <a:r>
                        <a:rPr lang="en" sz="1600" b="1">
                          <a:solidFill>
                            <a:srgbClr val="FFFFFF"/>
                          </a:solidFill>
                        </a:rPr>
                        <a:t>Public Capital Cost</a:t>
                      </a:r>
                    </a:p>
                  </a:txBody>
                  <a:tcPr marL="25400" marR="254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solidFill>
                  </a:tcPr>
                </a:tc>
                <a:tc>
                  <a:txBody>
                    <a:bodyPr/>
                    <a:lstStyle/>
                    <a:p>
                      <a:pPr lvl="0" algn="ctr" rtl="0">
                        <a:lnSpc>
                          <a:spcPct val="115000"/>
                        </a:lnSpc>
                        <a:spcBef>
                          <a:spcPts val="0"/>
                        </a:spcBef>
                        <a:buNone/>
                      </a:pPr>
                      <a:r>
                        <a:rPr lang="en" sz="1600" b="1">
                          <a:solidFill>
                            <a:srgbClr val="FFFFFF"/>
                          </a:solidFill>
                        </a:rPr>
                        <a:t>Public Operating Subsidy </a:t>
                      </a:r>
                      <a:br>
                        <a:rPr lang="en" sz="1600" b="1">
                          <a:solidFill>
                            <a:srgbClr val="FFFFFF"/>
                          </a:solidFill>
                        </a:rPr>
                      </a:br>
                      <a:r>
                        <a:rPr lang="en" b="1">
                          <a:solidFill>
                            <a:srgbClr val="FFFFFF"/>
                          </a:solidFill>
                        </a:rPr>
                        <a:t>(marginal case)</a:t>
                      </a:r>
                    </a:p>
                  </a:txBody>
                  <a:tcPr marL="25400" marR="254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solidFill>
                  </a:tcPr>
                </a:tc>
                <a:tc>
                  <a:txBody>
                    <a:bodyPr/>
                    <a:lstStyle/>
                    <a:p>
                      <a:pPr lvl="0" algn="ctr" rtl="0">
                        <a:lnSpc>
                          <a:spcPct val="115000"/>
                        </a:lnSpc>
                        <a:spcBef>
                          <a:spcPts val="0"/>
                        </a:spcBef>
                        <a:buNone/>
                      </a:pPr>
                      <a:r>
                        <a:rPr lang="en" sz="1600" b="1">
                          <a:solidFill>
                            <a:srgbClr val="FFFFFF"/>
                          </a:solidFill>
                        </a:rPr>
                        <a:t>Full Public Cost </a:t>
                      </a:r>
                      <a:br>
                        <a:rPr lang="en" sz="1600" b="1">
                          <a:solidFill>
                            <a:srgbClr val="FFFFFF"/>
                          </a:solidFill>
                        </a:rPr>
                      </a:br>
                      <a:r>
                        <a:rPr lang="en" b="1">
                          <a:solidFill>
                            <a:srgbClr val="FFFFFF"/>
                          </a:solidFill>
                        </a:rPr>
                        <a:t>(Ops + Capital)</a:t>
                      </a:r>
                    </a:p>
                  </a:txBody>
                  <a:tcPr marL="25400" marR="254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solidFill>
                  </a:tcPr>
                </a:tc>
                <a:tc>
                  <a:txBody>
                    <a:bodyPr/>
                    <a:lstStyle/>
                    <a:p>
                      <a:pPr lvl="0" algn="ctr" rtl="0">
                        <a:lnSpc>
                          <a:spcPct val="115000"/>
                        </a:lnSpc>
                        <a:spcBef>
                          <a:spcPts val="0"/>
                        </a:spcBef>
                        <a:buNone/>
                      </a:pPr>
                      <a:r>
                        <a:rPr lang="en" sz="1600" b="1" dirty="0">
                          <a:solidFill>
                            <a:srgbClr val="FFFFFF"/>
                          </a:solidFill>
                        </a:rPr>
                        <a:t>Full Public Cost Less Net User Costs</a:t>
                      </a:r>
                    </a:p>
                  </a:txBody>
                  <a:tcPr marL="25400" marR="254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solidFill>
                  </a:tcPr>
                </a:tc>
              </a:tr>
              <a:tr h="365250">
                <a:tc>
                  <a:txBody>
                    <a:bodyPr/>
                    <a:lstStyle/>
                    <a:p>
                      <a:pPr lvl="0" algn="ctr" rtl="0">
                        <a:lnSpc>
                          <a:spcPct val="100000"/>
                        </a:lnSpc>
                        <a:spcBef>
                          <a:spcPts val="0"/>
                        </a:spcBef>
                        <a:buNone/>
                      </a:pPr>
                      <a:r>
                        <a:rPr lang="en" sz="1600" b="1"/>
                        <a:t>CAHSR</a:t>
                      </a:r>
                    </a:p>
                    <a:p>
                      <a:pPr lvl="0" algn="ctr" rtl="0">
                        <a:lnSpc>
                          <a:spcPct val="100000"/>
                        </a:lnSpc>
                        <a:spcBef>
                          <a:spcPts val="0"/>
                        </a:spcBef>
                        <a:buNone/>
                      </a:pPr>
                      <a:r>
                        <a:rPr lang="en"/>
                        <a:t>(2012 Business Plan)</a:t>
                      </a:r>
                    </a:p>
                  </a:txBody>
                  <a:tcPr marL="25400" marR="254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$298</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$298</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-$335</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77600">
                <a:tc>
                  <a:txBody>
                    <a:bodyPr/>
                    <a:lstStyle/>
                    <a:p>
                      <a:pPr lvl="0" algn="ctr" rtl="0">
                        <a:lnSpc>
                          <a:spcPct val="100000"/>
                        </a:lnSpc>
                        <a:spcBef>
                          <a:spcPts val="0"/>
                        </a:spcBef>
                        <a:buNone/>
                      </a:pPr>
                      <a:r>
                        <a:rPr lang="en" sz="1600" b="1"/>
                        <a:t>CAHSR </a:t>
                      </a:r>
                      <a:r>
                        <a:rPr lang="en" sz="1300"/>
                        <a:t>(Independent Study - High)</a:t>
                      </a:r>
                    </a:p>
                  </a:txBody>
                  <a:tcPr marL="25400" marR="254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$428</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$203</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$654</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-$109</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96775">
                <a:tc>
                  <a:txBody>
                    <a:bodyPr/>
                    <a:lstStyle/>
                    <a:p>
                      <a:pPr lvl="0" algn="ctr" rtl="0">
                        <a:lnSpc>
                          <a:spcPct val="100000"/>
                        </a:lnSpc>
                        <a:spcBef>
                          <a:spcPts val="0"/>
                        </a:spcBef>
                        <a:buNone/>
                      </a:pPr>
                      <a:r>
                        <a:rPr lang="en" sz="1600" b="1"/>
                        <a:t>Orange BRT Line</a:t>
                      </a:r>
                    </a:p>
                  </a:txBody>
                  <a:tcPr marL="25400" marR="254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$589</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dirty="0"/>
                        <a:t>$252</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$1,162</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-$588</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0">
                <a:tc>
                  <a:txBody>
                    <a:bodyPr/>
                    <a:lstStyle/>
                    <a:p>
                      <a:pPr lvl="0" algn="ctr" rtl="0">
                        <a:lnSpc>
                          <a:spcPct val="100000"/>
                        </a:lnSpc>
                        <a:spcBef>
                          <a:spcPts val="0"/>
                        </a:spcBef>
                        <a:buNone/>
                      </a:pPr>
                      <a:r>
                        <a:rPr lang="en" sz="1600" b="1"/>
                        <a:t>Gold LRT Line</a:t>
                      </a:r>
                    </a:p>
                  </a:txBody>
                  <a:tcPr marL="25400" marR="254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$1,767</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$724</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$3,809</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-$882</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0">
                <a:tc>
                  <a:txBody>
                    <a:bodyPr/>
                    <a:lstStyle/>
                    <a:p>
                      <a:pPr lvl="0" algn="ctr" rtl="0">
                        <a:lnSpc>
                          <a:spcPct val="100000"/>
                        </a:lnSpc>
                        <a:spcBef>
                          <a:spcPts val="0"/>
                        </a:spcBef>
                        <a:buNone/>
                      </a:pPr>
                      <a:r>
                        <a:rPr lang="en" sz="1600" b="1"/>
                        <a:t>Bicycle/Pedestrian Pathway </a:t>
                      </a:r>
                      <a:r>
                        <a:rPr lang="en"/>
                        <a:t>(Proportional - 4.49%)</a:t>
                      </a:r>
                    </a:p>
                  </a:txBody>
                  <a:tcPr marL="25400" marR="254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$56</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$56</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-$3,561</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0">
                <a:tc>
                  <a:txBody>
                    <a:bodyPr/>
                    <a:lstStyle/>
                    <a:p>
                      <a:pPr lvl="0" algn="ctr" rtl="0">
                        <a:lnSpc>
                          <a:spcPct val="100000"/>
                        </a:lnSpc>
                        <a:spcBef>
                          <a:spcPts val="0"/>
                        </a:spcBef>
                        <a:buNone/>
                      </a:pPr>
                      <a:r>
                        <a:rPr lang="en" sz="1600" b="1"/>
                        <a:t>Bicycle/Pedestrian Pathway</a:t>
                      </a:r>
                    </a:p>
                    <a:p>
                      <a:pPr lvl="0" algn="ctr" rtl="0">
                        <a:lnSpc>
                          <a:spcPct val="100000"/>
                        </a:lnSpc>
                        <a:spcBef>
                          <a:spcPts val="0"/>
                        </a:spcBef>
                        <a:buNone/>
                      </a:pPr>
                      <a:r>
                        <a:rPr lang="en" sz="1600" b="1"/>
                        <a:t>(Full – 100%)</a:t>
                      </a:r>
                    </a:p>
                  </a:txBody>
                  <a:tcPr marL="25400" marR="254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$2,697</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$2,697</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00000"/>
                        </a:lnSpc>
                        <a:spcBef>
                          <a:spcPts val="0"/>
                        </a:spcBef>
                        <a:buNone/>
                      </a:pPr>
                      <a:r>
                        <a:rPr lang="en" sz="1600"/>
                        <a:t> -$5,125</a:t>
                      </a:r>
                    </a:p>
                  </a:txBody>
                  <a:tcPr marL="25400" marR="25400" marT="91425" marB="914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
        <p:nvSpPr>
          <p:cNvPr id="185" name="Shape 185"/>
          <p:cNvSpPr txBox="1"/>
          <p:nvPr/>
        </p:nvSpPr>
        <p:spPr>
          <a:xfrm>
            <a:off x="3546450" y="6324600"/>
            <a:ext cx="3170099" cy="813300"/>
          </a:xfrm>
          <a:prstGeom prst="rect">
            <a:avLst/>
          </a:prstGeom>
          <a:noFill/>
          <a:ln>
            <a:noFill/>
          </a:ln>
        </p:spPr>
        <p:txBody>
          <a:bodyPr lIns="91425" tIns="91425" rIns="91425" bIns="91425" anchor="t" anchorCtr="0">
            <a:noAutofit/>
          </a:bodyPr>
          <a:lstStyle/>
          <a:p>
            <a:pPr lvl="0" rtl="0">
              <a:lnSpc>
                <a:spcPct val="115000"/>
              </a:lnSpc>
              <a:spcBef>
                <a:spcPts val="1800"/>
              </a:spcBef>
              <a:spcAft>
                <a:spcPts val="400"/>
              </a:spcAft>
              <a:buNone/>
            </a:pPr>
            <a:r>
              <a:rPr lang="en" sz="1700" b="1" dirty="0"/>
              <a:t>(2012 $/metric tonne CO</a:t>
            </a:r>
            <a:r>
              <a:rPr lang="en" sz="1700" b="1" baseline="-25000" dirty="0"/>
              <a:t>2</a:t>
            </a:r>
            <a:r>
              <a:rPr lang="en" sz="1700" b="1" dirty="0"/>
              <a:t>-e)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p:nvPr/>
        </p:nvSpPr>
        <p:spPr>
          <a:xfrm>
            <a:off x="0" y="228600"/>
            <a:ext cx="9144000" cy="658500"/>
          </a:xfrm>
          <a:prstGeom prst="rect">
            <a:avLst/>
          </a:prstGeom>
          <a:solidFill>
            <a:srgbClr val="C9DAF8"/>
          </a:solidFill>
          <a:ln>
            <a:noFill/>
          </a:ln>
        </p:spPr>
        <p:txBody>
          <a:bodyPr lIns="91425" tIns="91425" rIns="91425" bIns="91425" anchor="ctr" anchorCtr="0">
            <a:noAutofit/>
          </a:bodyPr>
          <a:lstStyle/>
          <a:p>
            <a:pPr>
              <a:spcBef>
                <a:spcPts val="0"/>
              </a:spcBef>
              <a:buNone/>
            </a:pPr>
            <a:endParaRPr/>
          </a:p>
        </p:txBody>
      </p:sp>
      <p:sp>
        <p:nvSpPr>
          <p:cNvPr id="191" name="Shape 191"/>
          <p:cNvSpPr txBox="1">
            <a:spLocks noGrp="1"/>
          </p:cNvSpPr>
          <p:nvPr>
            <p:ph type="title"/>
          </p:nvPr>
        </p:nvSpPr>
        <p:spPr>
          <a:xfrm>
            <a:off x="457200" y="-258762"/>
            <a:ext cx="8229600" cy="1143000"/>
          </a:xfrm>
          <a:prstGeom prst="rect">
            <a:avLst/>
          </a:prstGeom>
        </p:spPr>
        <p:txBody>
          <a:bodyPr lIns="91425" tIns="91425" rIns="91425" bIns="91425" anchor="b" anchorCtr="0">
            <a:noAutofit/>
          </a:bodyPr>
          <a:lstStyle/>
          <a:p>
            <a:pPr>
              <a:spcBef>
                <a:spcPts val="0"/>
              </a:spcBef>
              <a:buNone/>
            </a:pPr>
            <a:r>
              <a:rPr lang="en" sz="3200"/>
              <a:t>Sensitivity - Range of GHG Reduction Costs</a:t>
            </a:r>
          </a:p>
        </p:txBody>
      </p:sp>
      <p:sp>
        <p:nvSpPr>
          <p:cNvPr id="192" name="Shape 192"/>
          <p:cNvSpPr txBox="1">
            <a:spLocks noGrp="1"/>
          </p:cNvSpPr>
          <p:nvPr>
            <p:ph type="body" idx="1"/>
          </p:nvPr>
        </p:nvSpPr>
        <p:spPr>
          <a:xfrm>
            <a:off x="457200" y="1600200"/>
            <a:ext cx="8229600" cy="4658699"/>
          </a:xfrm>
          <a:prstGeom prst="rect">
            <a:avLst/>
          </a:prstGeom>
        </p:spPr>
        <p:txBody>
          <a:bodyPr lIns="91425" tIns="91425" rIns="91425" bIns="91425" anchor="t" anchorCtr="0">
            <a:noAutofit/>
          </a:bodyPr>
          <a:lstStyle/>
          <a:p>
            <a:pPr>
              <a:spcBef>
                <a:spcPts val="0"/>
              </a:spcBef>
              <a:buNone/>
            </a:pPr>
            <a:endParaRPr/>
          </a:p>
        </p:txBody>
      </p:sp>
      <p:pic>
        <p:nvPicPr>
          <p:cNvPr id="193" name="Shape 193"/>
          <p:cNvPicPr preferRelativeResize="0"/>
          <p:nvPr/>
        </p:nvPicPr>
        <p:blipFill>
          <a:blip r:embed="rId3">
            <a:alphaModFix/>
          </a:blip>
          <a:stretch>
            <a:fillRect/>
          </a:stretch>
        </p:blipFill>
        <p:spPr>
          <a:xfrm>
            <a:off x="408475" y="1295400"/>
            <a:ext cx="7904400" cy="4658699"/>
          </a:xfrm>
          <a:prstGeom prst="rect">
            <a:avLst/>
          </a:prstGeom>
          <a:noFill/>
          <a:ln>
            <a:noFill/>
          </a:ln>
        </p:spPr>
      </p:pic>
      <p:sp>
        <p:nvSpPr>
          <p:cNvPr id="194" name="Shape 194"/>
          <p:cNvSpPr txBox="1">
            <a:spLocks noGrp="1"/>
          </p:cNvSpPr>
          <p:nvPr>
            <p:ph type="sldNum" idx="12"/>
          </p:nvPr>
        </p:nvSpPr>
        <p:spPr>
          <a:xfrm>
            <a:off x="3943716"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12</a:t>
            </a:fld>
            <a:endParaRPr lang="en"/>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p:nvPr/>
        </p:nvSpPr>
        <p:spPr>
          <a:xfrm>
            <a:off x="0" y="228600"/>
            <a:ext cx="9144000" cy="658500"/>
          </a:xfrm>
          <a:prstGeom prst="rect">
            <a:avLst/>
          </a:prstGeom>
          <a:solidFill>
            <a:srgbClr val="C9DAF8"/>
          </a:solidFill>
          <a:ln>
            <a:noFill/>
          </a:ln>
        </p:spPr>
        <p:txBody>
          <a:bodyPr lIns="91425" tIns="91425" rIns="91425" bIns="91425" anchor="ctr" anchorCtr="0">
            <a:noAutofit/>
          </a:bodyPr>
          <a:lstStyle/>
          <a:p>
            <a:pPr>
              <a:spcBef>
                <a:spcPts val="0"/>
              </a:spcBef>
              <a:buNone/>
            </a:pPr>
            <a:endParaRPr/>
          </a:p>
        </p:txBody>
      </p:sp>
      <p:sp>
        <p:nvSpPr>
          <p:cNvPr id="200" name="Shape 200"/>
          <p:cNvSpPr txBox="1">
            <a:spLocks noGrp="1"/>
          </p:cNvSpPr>
          <p:nvPr>
            <p:ph type="title"/>
          </p:nvPr>
        </p:nvSpPr>
        <p:spPr>
          <a:xfrm>
            <a:off x="457200" y="-258762"/>
            <a:ext cx="8229600" cy="1143000"/>
          </a:xfrm>
          <a:prstGeom prst="rect">
            <a:avLst/>
          </a:prstGeom>
        </p:spPr>
        <p:txBody>
          <a:bodyPr lIns="91425" tIns="91425" rIns="91425" bIns="91425" anchor="b" anchorCtr="0">
            <a:noAutofit/>
          </a:bodyPr>
          <a:lstStyle/>
          <a:p>
            <a:pPr lvl="0" rtl="0">
              <a:spcBef>
                <a:spcPts val="0"/>
              </a:spcBef>
              <a:buNone/>
            </a:pPr>
            <a:r>
              <a:rPr lang="en" sz="3200"/>
              <a:t>Key Sensitivities</a:t>
            </a:r>
          </a:p>
        </p:txBody>
      </p:sp>
      <p:sp>
        <p:nvSpPr>
          <p:cNvPr id="201" name="Shape 201"/>
          <p:cNvSpPr txBox="1">
            <a:spLocks noGrp="1"/>
          </p:cNvSpPr>
          <p:nvPr>
            <p:ph type="body" idx="1"/>
          </p:nvPr>
        </p:nvSpPr>
        <p:spPr>
          <a:xfrm>
            <a:off x="457200" y="914400"/>
            <a:ext cx="8229600" cy="5198099"/>
          </a:xfrm>
          <a:prstGeom prst="rect">
            <a:avLst/>
          </a:prstGeom>
        </p:spPr>
        <p:txBody>
          <a:bodyPr lIns="91425" tIns="91425" rIns="91425" bIns="91425" anchor="t" anchorCtr="0">
            <a:noAutofit/>
          </a:bodyPr>
          <a:lstStyle/>
          <a:p>
            <a:pPr marL="457200" lvl="0" indent="-381000" rtl="0">
              <a:lnSpc>
                <a:spcPct val="150000"/>
              </a:lnSpc>
              <a:spcBef>
                <a:spcPts val="0"/>
              </a:spcBef>
              <a:buClr>
                <a:schemeClr val="dk1"/>
              </a:buClr>
              <a:buSzPct val="100000"/>
              <a:buFont typeface="Arial"/>
              <a:buChar char="●"/>
            </a:pPr>
            <a:r>
              <a:rPr lang="en" sz="2400" dirty="0"/>
              <a:t>Avoided Auto Cost Per Mile ($0.24 or $0.555)</a:t>
            </a:r>
          </a:p>
          <a:p>
            <a:pPr marL="457200" lvl="0" indent="-381000" rtl="0">
              <a:lnSpc>
                <a:spcPct val="150000"/>
              </a:lnSpc>
              <a:spcBef>
                <a:spcPts val="0"/>
              </a:spcBef>
              <a:buClr>
                <a:schemeClr val="dk1"/>
              </a:buClr>
              <a:buSzPct val="100000"/>
              <a:buFont typeface="Arial"/>
              <a:buChar char="●"/>
            </a:pPr>
            <a:r>
              <a:rPr lang="en" sz="2400" dirty="0"/>
              <a:t>Distance of avoided auto trips (150 vs 118 for HSR)</a:t>
            </a:r>
          </a:p>
          <a:p>
            <a:pPr marL="457200" lvl="0" indent="-381000" rtl="0">
              <a:lnSpc>
                <a:spcPct val="150000"/>
              </a:lnSpc>
              <a:spcBef>
                <a:spcPts val="0"/>
              </a:spcBef>
              <a:buClr>
                <a:schemeClr val="dk1"/>
              </a:buClr>
              <a:buSzPct val="100000"/>
              <a:buFont typeface="Arial"/>
              <a:buChar char="●"/>
            </a:pPr>
            <a:r>
              <a:rPr lang="en" sz="2400" dirty="0"/>
              <a:t>Fare and Ticket Price ($46.10 to $83 for HSR ticket )</a:t>
            </a:r>
          </a:p>
          <a:p>
            <a:pPr marL="457200" lvl="0" indent="-381000" rtl="0">
              <a:lnSpc>
                <a:spcPct val="150000"/>
              </a:lnSpc>
              <a:spcBef>
                <a:spcPts val="0"/>
              </a:spcBef>
              <a:buClr>
                <a:schemeClr val="dk1"/>
              </a:buClr>
              <a:buSzPct val="100000"/>
              <a:buFont typeface="Arial"/>
              <a:buChar char="●"/>
            </a:pPr>
            <a:r>
              <a:rPr lang="en" sz="2400" dirty="0"/>
              <a:t>Discount Rate for Future Costs and Benefits</a:t>
            </a:r>
          </a:p>
        </p:txBody>
      </p:sp>
      <p:sp>
        <p:nvSpPr>
          <p:cNvPr id="202" name="Shape 202"/>
          <p:cNvSpPr txBox="1">
            <a:spLocks noGrp="1"/>
          </p:cNvSpPr>
          <p:nvPr>
            <p:ph type="sldNum" idx="12"/>
          </p:nvPr>
        </p:nvSpPr>
        <p:spPr>
          <a:xfrm>
            <a:off x="3943716" y="6333134"/>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13</a:t>
            </a:fld>
            <a:endParaRPr lang="en"/>
          </a:p>
        </p:txBody>
      </p:sp>
      <p:graphicFrame>
        <p:nvGraphicFramePr>
          <p:cNvPr id="203" name="Shape 203"/>
          <p:cNvGraphicFramePr/>
          <p:nvPr/>
        </p:nvGraphicFramePr>
        <p:xfrm>
          <a:off x="1879225" y="4047100"/>
          <a:ext cx="6048375" cy="2037080"/>
        </p:xfrm>
        <a:graphic>
          <a:graphicData uri="http://schemas.openxmlformats.org/drawingml/2006/table">
            <a:tbl>
              <a:tblPr>
                <a:noFill/>
                <a:tableStyleId>{A16CE55F-465D-4128-B462-B0C124EBA07D}</a:tableStyleId>
              </a:tblPr>
              <a:tblGrid>
                <a:gridCol w="2247900"/>
                <a:gridCol w="1238250"/>
                <a:gridCol w="1209675"/>
                <a:gridCol w="1352550"/>
              </a:tblGrid>
              <a:tr h="295275">
                <a:tc>
                  <a:txBody>
                    <a:bodyPr/>
                    <a:lstStyle/>
                    <a:p>
                      <a:pPr lvl="0" rtl="0">
                        <a:spcBef>
                          <a:spcPts val="0"/>
                        </a:spcBef>
                        <a:buNone/>
                      </a:pPr>
                      <a:r>
                        <a:rPr lang="en" sz="1600"/>
                        <a:t> </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solidFill>
                  </a:tcPr>
                </a:tc>
                <a:tc>
                  <a:txBody>
                    <a:bodyPr/>
                    <a:lstStyle/>
                    <a:p>
                      <a:pPr lvl="0" algn="ctr" rtl="0">
                        <a:lnSpc>
                          <a:spcPct val="115000"/>
                        </a:lnSpc>
                        <a:spcBef>
                          <a:spcPts val="0"/>
                        </a:spcBef>
                        <a:buNone/>
                      </a:pPr>
                      <a:r>
                        <a:rPr lang="en" sz="1600" b="1">
                          <a:solidFill>
                            <a:srgbClr val="FFFFFF"/>
                          </a:solidFill>
                        </a:rPr>
                        <a:t>1%</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solidFill>
                  </a:tcPr>
                </a:tc>
                <a:tc>
                  <a:txBody>
                    <a:bodyPr/>
                    <a:lstStyle/>
                    <a:p>
                      <a:pPr lvl="0" algn="ctr" rtl="0">
                        <a:lnSpc>
                          <a:spcPct val="115000"/>
                        </a:lnSpc>
                        <a:spcBef>
                          <a:spcPts val="0"/>
                        </a:spcBef>
                        <a:buNone/>
                      </a:pPr>
                      <a:r>
                        <a:rPr lang="en" sz="1600" b="1">
                          <a:solidFill>
                            <a:srgbClr val="FFFFFF"/>
                          </a:solidFill>
                        </a:rPr>
                        <a:t>2%</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solidFill>
                  </a:tcPr>
                </a:tc>
                <a:tc>
                  <a:txBody>
                    <a:bodyPr/>
                    <a:lstStyle/>
                    <a:p>
                      <a:pPr lvl="0" algn="ctr" rtl="0">
                        <a:lnSpc>
                          <a:spcPct val="115000"/>
                        </a:lnSpc>
                        <a:spcBef>
                          <a:spcPts val="0"/>
                        </a:spcBef>
                        <a:buNone/>
                      </a:pPr>
                      <a:r>
                        <a:rPr lang="en" sz="1600" b="1">
                          <a:solidFill>
                            <a:srgbClr val="FFFFFF"/>
                          </a:solidFill>
                        </a:rPr>
                        <a:t>3%</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solidFill>
                  </a:tcPr>
                </a:tc>
              </a:tr>
              <a:tr h="295275">
                <a:tc>
                  <a:txBody>
                    <a:bodyPr/>
                    <a:lstStyle/>
                    <a:p>
                      <a:pPr lvl="0" rtl="0">
                        <a:spcBef>
                          <a:spcPts val="0"/>
                        </a:spcBef>
                        <a:buNone/>
                      </a:pPr>
                      <a:r>
                        <a:rPr lang="en" sz="1600"/>
                        <a:t>HSR (Business Plan)</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15000"/>
                        </a:lnSpc>
                        <a:spcBef>
                          <a:spcPts val="0"/>
                        </a:spcBef>
                        <a:buNone/>
                      </a:pPr>
                      <a:r>
                        <a:rPr lang="en" sz="1600"/>
                        <a:t>-$190</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15000"/>
                        </a:lnSpc>
                        <a:spcBef>
                          <a:spcPts val="0"/>
                        </a:spcBef>
                        <a:buNone/>
                      </a:pPr>
                      <a:r>
                        <a:rPr lang="en" sz="1600"/>
                        <a:t>$24</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15000"/>
                        </a:lnSpc>
                        <a:spcBef>
                          <a:spcPts val="0"/>
                        </a:spcBef>
                        <a:buNone/>
                      </a:pPr>
                      <a:r>
                        <a:rPr lang="en" sz="1600"/>
                        <a:t>$328</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95275">
                <a:tc>
                  <a:txBody>
                    <a:bodyPr/>
                    <a:lstStyle/>
                    <a:p>
                      <a:pPr lvl="0" rtl="0">
                        <a:spcBef>
                          <a:spcPts val="0"/>
                        </a:spcBef>
                        <a:buNone/>
                      </a:pPr>
                      <a:r>
                        <a:rPr lang="en" sz="1600"/>
                        <a:t>Orange Line BRT</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15000"/>
                        </a:lnSpc>
                        <a:spcBef>
                          <a:spcPts val="0"/>
                        </a:spcBef>
                        <a:buNone/>
                      </a:pPr>
                      <a:r>
                        <a:rPr lang="en" sz="1600"/>
                        <a:t>-$130</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15000"/>
                        </a:lnSpc>
                        <a:spcBef>
                          <a:spcPts val="0"/>
                        </a:spcBef>
                        <a:buNone/>
                      </a:pPr>
                      <a:r>
                        <a:rPr lang="en" sz="1600"/>
                        <a:t>$415</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15000"/>
                        </a:lnSpc>
                        <a:spcBef>
                          <a:spcPts val="0"/>
                        </a:spcBef>
                        <a:buNone/>
                      </a:pPr>
                      <a:r>
                        <a:rPr lang="en" sz="1600"/>
                        <a:t>$1,035</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95275">
                <a:tc>
                  <a:txBody>
                    <a:bodyPr/>
                    <a:lstStyle/>
                    <a:p>
                      <a:pPr lvl="0" rtl="0">
                        <a:spcBef>
                          <a:spcPts val="0"/>
                        </a:spcBef>
                        <a:buNone/>
                      </a:pPr>
                      <a:r>
                        <a:rPr lang="en" sz="1600"/>
                        <a:t>Gold Line</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15000"/>
                        </a:lnSpc>
                        <a:spcBef>
                          <a:spcPts val="0"/>
                        </a:spcBef>
                        <a:buNone/>
                      </a:pPr>
                      <a:r>
                        <a:rPr lang="en" sz="1600"/>
                        <a:t>$425</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15000"/>
                        </a:lnSpc>
                        <a:spcBef>
                          <a:spcPts val="0"/>
                        </a:spcBef>
                        <a:buNone/>
                      </a:pPr>
                      <a:r>
                        <a:rPr lang="en" sz="1600"/>
                        <a:t>$3,578</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15000"/>
                        </a:lnSpc>
                        <a:spcBef>
                          <a:spcPts val="0"/>
                        </a:spcBef>
                        <a:buNone/>
                      </a:pPr>
                      <a:r>
                        <a:rPr lang="en" sz="1600"/>
                        <a:t>$21,901</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95275">
                <a:tc>
                  <a:txBody>
                    <a:bodyPr/>
                    <a:lstStyle/>
                    <a:p>
                      <a:pPr lvl="0" rtl="0">
                        <a:spcBef>
                          <a:spcPts val="0"/>
                        </a:spcBef>
                        <a:buNone/>
                      </a:pPr>
                      <a:r>
                        <a:rPr lang="en" sz="1600"/>
                        <a:t>Orange Line Pathway</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15000"/>
                        </a:lnSpc>
                        <a:spcBef>
                          <a:spcPts val="0"/>
                        </a:spcBef>
                        <a:buNone/>
                      </a:pPr>
                      <a:r>
                        <a:rPr lang="en" sz="1600"/>
                        <a:t>-$3,175</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15000"/>
                        </a:lnSpc>
                        <a:spcBef>
                          <a:spcPts val="0"/>
                        </a:spcBef>
                        <a:buNone/>
                      </a:pPr>
                      <a:r>
                        <a:rPr lang="en" sz="1600"/>
                        <a:t>-$3,142</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r" rtl="0">
                        <a:lnSpc>
                          <a:spcPct val="115000"/>
                        </a:lnSpc>
                        <a:spcBef>
                          <a:spcPts val="0"/>
                        </a:spcBef>
                        <a:buNone/>
                      </a:pPr>
                      <a:r>
                        <a:rPr lang="en" sz="1600"/>
                        <a:t>-$3,101</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
        <p:nvSpPr>
          <p:cNvPr id="204" name="Shape 204"/>
          <p:cNvSpPr txBox="1"/>
          <p:nvPr/>
        </p:nvSpPr>
        <p:spPr>
          <a:xfrm>
            <a:off x="713125" y="3154075"/>
            <a:ext cx="8229600" cy="893099"/>
          </a:xfrm>
          <a:prstGeom prst="rect">
            <a:avLst/>
          </a:prstGeom>
          <a:noFill/>
          <a:ln>
            <a:noFill/>
          </a:ln>
        </p:spPr>
        <p:txBody>
          <a:bodyPr lIns="91425" tIns="91425" rIns="91425" bIns="91425" anchor="ctr" anchorCtr="0">
            <a:noAutofit/>
          </a:bodyPr>
          <a:lstStyle/>
          <a:p>
            <a:pPr lvl="0" algn="ctr" rtl="0">
              <a:lnSpc>
                <a:spcPct val="115000"/>
              </a:lnSpc>
              <a:spcBef>
                <a:spcPts val="1800"/>
              </a:spcBef>
              <a:spcAft>
                <a:spcPts val="400"/>
              </a:spcAft>
              <a:buNone/>
            </a:pPr>
            <a:r>
              <a:rPr lang="en" sz="1700" b="1"/>
              <a:t>Net Present Value of Greenhouse Gas Emissions Reductions </a:t>
            </a:r>
            <a:br>
              <a:rPr lang="en" sz="1700" b="1"/>
            </a:br>
            <a:r>
              <a:rPr lang="en" sz="1700" b="1"/>
              <a:t>(Full Public Less Net User Costs)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457200" y="1099650"/>
            <a:ext cx="8229600" cy="4658699"/>
          </a:xfrm>
          <a:prstGeom prst="rect">
            <a:avLst/>
          </a:prstGeom>
        </p:spPr>
        <p:txBody>
          <a:bodyPr lIns="91425" tIns="91425" rIns="91425" bIns="91425" anchor="t" anchorCtr="0">
            <a:noAutofit/>
          </a:bodyPr>
          <a:lstStyle/>
          <a:p>
            <a:pPr marL="457200" lvl="0" indent="-349250" rtl="0">
              <a:lnSpc>
                <a:spcPct val="115000"/>
              </a:lnSpc>
              <a:spcBef>
                <a:spcPts val="0"/>
              </a:spcBef>
              <a:spcAft>
                <a:spcPts val="1000"/>
              </a:spcAft>
              <a:buClr>
                <a:schemeClr val="dk1"/>
              </a:buClr>
              <a:buSzPct val="100000"/>
              <a:buFont typeface="Arial"/>
              <a:buChar char="●"/>
            </a:pPr>
            <a:r>
              <a:rPr lang="en" sz="1900"/>
              <a:t>Whether a GHG reduction project is cost-effective depends on the costs assessed</a:t>
            </a:r>
          </a:p>
          <a:p>
            <a:pPr marL="457200" lvl="0" indent="-349250" rtl="0">
              <a:lnSpc>
                <a:spcPct val="115000"/>
              </a:lnSpc>
              <a:spcBef>
                <a:spcPts val="0"/>
              </a:spcBef>
              <a:spcAft>
                <a:spcPts val="1000"/>
              </a:spcAft>
              <a:buClr>
                <a:schemeClr val="dk1"/>
              </a:buClr>
              <a:buSzPct val="100000"/>
              <a:buFont typeface="Arial"/>
              <a:buChar char="●"/>
            </a:pPr>
            <a:r>
              <a:rPr lang="en" sz="1900"/>
              <a:t>Many GHG abatement projects produce negative costs, which represent a net cost savings independent of the GHG emissions reductions  </a:t>
            </a:r>
          </a:p>
          <a:p>
            <a:pPr marL="457200" lvl="0" indent="-349250" rtl="0">
              <a:lnSpc>
                <a:spcPct val="115000"/>
              </a:lnSpc>
              <a:spcBef>
                <a:spcPts val="0"/>
              </a:spcBef>
              <a:spcAft>
                <a:spcPts val="1000"/>
              </a:spcAft>
              <a:buClr>
                <a:schemeClr val="dk1"/>
              </a:buClr>
              <a:buSzPct val="100000"/>
              <a:buFont typeface="Arial"/>
              <a:buChar char="●"/>
            </a:pPr>
            <a:r>
              <a:rPr lang="en" sz="1900"/>
              <a:t>Our results are not sensitive to slight variations in the California allowance price (currently $11.50 per tonne).  </a:t>
            </a:r>
          </a:p>
          <a:p>
            <a:pPr marL="457200" lvl="0" indent="-349250" rtl="0">
              <a:lnSpc>
                <a:spcPct val="115000"/>
              </a:lnSpc>
              <a:spcBef>
                <a:spcPts val="0"/>
              </a:spcBef>
              <a:spcAft>
                <a:spcPts val="1000"/>
              </a:spcAft>
              <a:buClr>
                <a:schemeClr val="dk1"/>
              </a:buClr>
              <a:buSzPct val="100000"/>
              <a:buFont typeface="Arial"/>
              <a:buChar char="●"/>
            </a:pPr>
            <a:r>
              <a:rPr lang="en" sz="1900"/>
              <a:t>Public transit systems typically offer lower GHG emissions per passenger kilometer traveled than a competing automobile trip, but require initial cost and GHG investments to create opportunities for mode shifting and user cost savings.</a:t>
            </a:r>
          </a:p>
        </p:txBody>
      </p:sp>
      <p:sp>
        <p:nvSpPr>
          <p:cNvPr id="210" name="Shape 210"/>
          <p:cNvSpPr txBox="1">
            <a:spLocks noGrp="1"/>
          </p:cNvSpPr>
          <p:nvPr>
            <p:ph type="sldNum" idx="12"/>
          </p:nvPr>
        </p:nvSpPr>
        <p:spPr>
          <a:xfrm>
            <a:off x="3943716"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14</a:t>
            </a:fld>
            <a:endParaRPr lang="en"/>
          </a:p>
        </p:txBody>
      </p:sp>
      <p:sp>
        <p:nvSpPr>
          <p:cNvPr id="211" name="Shape 211"/>
          <p:cNvSpPr/>
          <p:nvPr/>
        </p:nvSpPr>
        <p:spPr>
          <a:xfrm>
            <a:off x="0" y="228600"/>
            <a:ext cx="9144000" cy="658500"/>
          </a:xfrm>
          <a:prstGeom prst="rect">
            <a:avLst/>
          </a:prstGeom>
          <a:solidFill>
            <a:srgbClr val="C9DAF8"/>
          </a:solidFill>
          <a:ln>
            <a:noFill/>
          </a:ln>
        </p:spPr>
        <p:txBody>
          <a:bodyPr lIns="91425" tIns="91425" rIns="91425" bIns="91425" anchor="ctr" anchorCtr="0">
            <a:noAutofit/>
          </a:bodyPr>
          <a:lstStyle/>
          <a:p>
            <a:pPr>
              <a:spcBef>
                <a:spcPts val="0"/>
              </a:spcBef>
              <a:buNone/>
            </a:pPr>
            <a:endParaRPr/>
          </a:p>
        </p:txBody>
      </p:sp>
      <p:sp>
        <p:nvSpPr>
          <p:cNvPr id="212" name="Shape 212"/>
          <p:cNvSpPr txBox="1">
            <a:spLocks noGrp="1"/>
          </p:cNvSpPr>
          <p:nvPr>
            <p:ph type="title"/>
          </p:nvPr>
        </p:nvSpPr>
        <p:spPr>
          <a:xfrm>
            <a:off x="457200" y="-258762"/>
            <a:ext cx="8229600" cy="1143000"/>
          </a:xfrm>
          <a:prstGeom prst="rect">
            <a:avLst/>
          </a:prstGeom>
        </p:spPr>
        <p:txBody>
          <a:bodyPr lIns="91425" tIns="91425" rIns="91425" bIns="91425" anchor="b" anchorCtr="0">
            <a:noAutofit/>
          </a:bodyPr>
          <a:lstStyle/>
          <a:p>
            <a:pPr lvl="0" rtl="0">
              <a:spcBef>
                <a:spcPts val="0"/>
              </a:spcBef>
              <a:buNone/>
            </a:pPr>
            <a:r>
              <a:rPr lang="en" sz="3200"/>
              <a:t>Conclusions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p:nvPr/>
        </p:nvSpPr>
        <p:spPr>
          <a:xfrm>
            <a:off x="-8225" y="2059815"/>
            <a:ext cx="9294899" cy="1159500"/>
          </a:xfrm>
          <a:prstGeom prst="rect">
            <a:avLst/>
          </a:prstGeom>
          <a:solidFill>
            <a:srgbClr val="C9DAF8"/>
          </a:solidFill>
          <a:ln>
            <a:noFill/>
          </a:ln>
        </p:spPr>
        <p:txBody>
          <a:bodyPr lIns="91425" tIns="91425" rIns="91425" bIns="91425" anchor="ctr" anchorCtr="0">
            <a:noAutofit/>
          </a:bodyPr>
          <a:lstStyle/>
          <a:p>
            <a:pPr>
              <a:spcBef>
                <a:spcPts val="0"/>
              </a:spcBef>
              <a:buNone/>
            </a:pPr>
            <a:endParaRPr/>
          </a:p>
        </p:txBody>
      </p:sp>
      <p:sp>
        <p:nvSpPr>
          <p:cNvPr id="218" name="Shape 218"/>
          <p:cNvSpPr txBox="1">
            <a:spLocks noGrp="1"/>
          </p:cNvSpPr>
          <p:nvPr>
            <p:ph type="ctrTitle"/>
          </p:nvPr>
        </p:nvSpPr>
        <p:spPr>
          <a:xfrm>
            <a:off x="452800" y="1994325"/>
            <a:ext cx="8356500" cy="1224900"/>
          </a:xfrm>
          <a:prstGeom prst="rect">
            <a:avLst/>
          </a:prstGeom>
        </p:spPr>
        <p:txBody>
          <a:bodyPr lIns="91425" tIns="91425" rIns="91425" bIns="91425" anchor="ctr" anchorCtr="0">
            <a:noAutofit/>
          </a:bodyPr>
          <a:lstStyle/>
          <a:p>
            <a:pPr lvl="0" rtl="0">
              <a:spcBef>
                <a:spcPts val="0"/>
              </a:spcBef>
              <a:buNone/>
            </a:pPr>
            <a:r>
              <a:rPr lang="en" sz="3400"/>
              <a:t>Questions?</a:t>
            </a:r>
          </a:p>
        </p:txBody>
      </p:sp>
      <p:sp>
        <p:nvSpPr>
          <p:cNvPr id="219" name="Shape 219"/>
          <p:cNvSpPr txBox="1">
            <a:spLocks noGrp="1"/>
          </p:cNvSpPr>
          <p:nvPr>
            <p:ph type="subTitle" idx="1"/>
          </p:nvPr>
        </p:nvSpPr>
        <p:spPr>
          <a:xfrm>
            <a:off x="5284375" y="3391147"/>
            <a:ext cx="3657600" cy="2330100"/>
          </a:xfrm>
          <a:prstGeom prst="rect">
            <a:avLst/>
          </a:prstGeom>
        </p:spPr>
        <p:txBody>
          <a:bodyPr lIns="91425" tIns="91425" rIns="91425" bIns="91425" anchor="t" anchorCtr="0">
            <a:noAutofit/>
          </a:bodyPr>
          <a:lstStyle/>
          <a:p>
            <a:pPr algn="r" rtl="0">
              <a:lnSpc>
                <a:spcPct val="115000"/>
              </a:lnSpc>
              <a:spcBef>
                <a:spcPts val="0"/>
              </a:spcBef>
              <a:buNone/>
            </a:pPr>
            <a:r>
              <a:rPr lang="en"/>
              <a:t>Juan Matute</a:t>
            </a:r>
          </a:p>
          <a:p>
            <a:pPr algn="r" rtl="0">
              <a:lnSpc>
                <a:spcPct val="115000"/>
              </a:lnSpc>
              <a:spcBef>
                <a:spcPts val="0"/>
              </a:spcBef>
              <a:buNone/>
            </a:pPr>
            <a:r>
              <a:rPr lang="en" sz="1400"/>
              <a:t>UCLA Institute of Transportation Studies</a:t>
            </a:r>
          </a:p>
          <a:p>
            <a:pPr lvl="0" algn="r" rtl="0">
              <a:lnSpc>
                <a:spcPct val="115000"/>
              </a:lnSpc>
              <a:spcBef>
                <a:spcPts val="0"/>
              </a:spcBef>
              <a:buNone/>
            </a:pPr>
            <a:r>
              <a:rPr lang="en" sz="1400" u="sng">
                <a:solidFill>
                  <a:schemeClr val="hlink"/>
                </a:solidFill>
                <a:hlinkClick r:id="rId3"/>
              </a:rPr>
              <a:t>jmatute@ucla.edu</a:t>
            </a:r>
            <a:r>
              <a:rPr lang="en" sz="1400"/>
              <a:t> </a:t>
            </a:r>
          </a:p>
        </p:txBody>
      </p:sp>
      <p:pic>
        <p:nvPicPr>
          <p:cNvPr id="220" name="Shape 220"/>
          <p:cNvPicPr preferRelativeResize="0"/>
          <p:nvPr/>
        </p:nvPicPr>
        <p:blipFill rotWithShape="1">
          <a:blip r:embed="rId4">
            <a:alphaModFix/>
          </a:blip>
          <a:srcRect l="15896" t="19074" r="11418" b="14138"/>
          <a:stretch/>
        </p:blipFill>
        <p:spPr>
          <a:xfrm>
            <a:off x="-45900" y="7"/>
            <a:ext cx="2402743" cy="1546492"/>
          </a:xfrm>
          <a:prstGeom prst="rect">
            <a:avLst/>
          </a:prstGeom>
          <a:noFill/>
          <a:ln>
            <a:noFill/>
          </a:ln>
        </p:spPr>
      </p:pic>
      <p:pic>
        <p:nvPicPr>
          <p:cNvPr id="221" name="Shape 221"/>
          <p:cNvPicPr preferRelativeResize="0"/>
          <p:nvPr/>
        </p:nvPicPr>
        <p:blipFill rotWithShape="1">
          <a:blip r:embed="rId5">
            <a:alphaModFix/>
          </a:blip>
          <a:srcRect l="26940" t="10404" r="6375" b="23996"/>
          <a:stretch/>
        </p:blipFill>
        <p:spPr>
          <a:xfrm>
            <a:off x="2306793" y="7"/>
            <a:ext cx="2402742" cy="1546492"/>
          </a:xfrm>
          <a:prstGeom prst="rect">
            <a:avLst/>
          </a:prstGeom>
          <a:noFill/>
          <a:ln>
            <a:noFill/>
          </a:ln>
        </p:spPr>
      </p:pic>
      <p:pic>
        <p:nvPicPr>
          <p:cNvPr id="222" name="Shape 222"/>
          <p:cNvPicPr preferRelativeResize="0"/>
          <p:nvPr/>
        </p:nvPicPr>
        <p:blipFill rotWithShape="1">
          <a:blip r:embed="rId6">
            <a:alphaModFix/>
          </a:blip>
          <a:srcRect l="4571" t="14899" b="1766"/>
          <a:stretch/>
        </p:blipFill>
        <p:spPr>
          <a:xfrm>
            <a:off x="4581823" y="7"/>
            <a:ext cx="2402734" cy="1546484"/>
          </a:xfrm>
          <a:prstGeom prst="rect">
            <a:avLst/>
          </a:prstGeom>
          <a:noFill/>
          <a:ln>
            <a:noFill/>
          </a:ln>
        </p:spPr>
      </p:pic>
      <p:pic>
        <p:nvPicPr>
          <p:cNvPr id="223" name="Shape 223"/>
          <p:cNvPicPr preferRelativeResize="0"/>
          <p:nvPr/>
        </p:nvPicPr>
        <p:blipFill rotWithShape="1">
          <a:blip r:embed="rId7">
            <a:alphaModFix/>
          </a:blip>
          <a:srcRect b="14529"/>
          <a:stretch/>
        </p:blipFill>
        <p:spPr>
          <a:xfrm>
            <a:off x="6717878" y="0"/>
            <a:ext cx="2456421" cy="1546491"/>
          </a:xfrm>
          <a:prstGeom prst="rect">
            <a:avLst/>
          </a:prstGeom>
          <a:noFill/>
          <a:ln>
            <a:noFill/>
          </a:ln>
        </p:spPr>
      </p:pic>
      <p:pic>
        <p:nvPicPr>
          <p:cNvPr id="225" name="Shape 225"/>
          <p:cNvPicPr preferRelativeResize="0"/>
          <p:nvPr/>
        </p:nvPicPr>
        <p:blipFill>
          <a:blip r:embed="rId8">
            <a:alphaModFix/>
          </a:blip>
          <a:stretch>
            <a:fillRect/>
          </a:stretch>
        </p:blipFill>
        <p:spPr>
          <a:xfrm>
            <a:off x="6091778" y="4811100"/>
            <a:ext cx="2846999" cy="598924"/>
          </a:xfrm>
          <a:prstGeom prst="rect">
            <a:avLst/>
          </a:prstGeom>
          <a:noFill/>
          <a:ln>
            <a:noFill/>
          </a:ln>
        </p:spPr>
      </p:pic>
      <p:sp>
        <p:nvSpPr>
          <p:cNvPr id="226" name="Shape 226"/>
          <p:cNvSpPr txBox="1"/>
          <p:nvPr/>
        </p:nvSpPr>
        <p:spPr>
          <a:xfrm>
            <a:off x="172675" y="3391147"/>
            <a:ext cx="4756199" cy="2344499"/>
          </a:xfrm>
          <a:prstGeom prst="rect">
            <a:avLst/>
          </a:prstGeom>
          <a:noFill/>
          <a:ln>
            <a:noFill/>
          </a:ln>
        </p:spPr>
        <p:txBody>
          <a:bodyPr lIns="91425" tIns="91425" rIns="91425" bIns="91425" anchor="t" anchorCtr="0">
            <a:noAutofit/>
          </a:bodyPr>
          <a:lstStyle/>
          <a:p>
            <a:pPr rtl="0">
              <a:lnSpc>
                <a:spcPct val="115000"/>
              </a:lnSpc>
              <a:spcBef>
                <a:spcPts val="0"/>
              </a:spcBef>
              <a:buNone/>
            </a:pPr>
            <a:r>
              <a:rPr lang="en" sz="3000" dirty="0">
                <a:solidFill>
                  <a:schemeClr val="dk2"/>
                </a:solidFill>
                <a:latin typeface="Droid Sans"/>
                <a:ea typeface="Droid Sans"/>
                <a:cs typeface="Droid Sans"/>
                <a:sym typeface="Droid Sans"/>
              </a:rPr>
              <a:t>Mikhail V. Chester</a:t>
            </a:r>
          </a:p>
          <a:p>
            <a:pPr rtl="0">
              <a:lnSpc>
                <a:spcPct val="115000"/>
              </a:lnSpc>
              <a:spcBef>
                <a:spcPts val="0"/>
              </a:spcBef>
              <a:buNone/>
            </a:pPr>
            <a:r>
              <a:rPr lang="en" dirty="0" smtClean="0">
                <a:solidFill>
                  <a:schemeClr val="dk2"/>
                </a:solidFill>
                <a:latin typeface="Droid Sans"/>
                <a:ea typeface="Droid Sans"/>
                <a:cs typeface="Droid Sans"/>
                <a:sym typeface="Droid Sans"/>
              </a:rPr>
              <a:t>Assistant Professor</a:t>
            </a:r>
          </a:p>
          <a:p>
            <a:pPr rtl="0">
              <a:lnSpc>
                <a:spcPct val="115000"/>
              </a:lnSpc>
              <a:spcBef>
                <a:spcPts val="0"/>
              </a:spcBef>
              <a:buNone/>
            </a:pPr>
            <a:r>
              <a:rPr lang="en" dirty="0" smtClean="0">
                <a:solidFill>
                  <a:schemeClr val="dk2"/>
                </a:solidFill>
                <a:latin typeface="Droid Sans"/>
                <a:ea typeface="Droid Sans"/>
                <a:cs typeface="Droid Sans"/>
                <a:sym typeface="Droid Sans"/>
              </a:rPr>
              <a:t>Civil, Environmental, and Sustainable Engineering</a:t>
            </a:r>
            <a:endParaRPr lang="en" dirty="0">
              <a:solidFill>
                <a:schemeClr val="dk2"/>
              </a:solidFill>
              <a:latin typeface="Droid Sans"/>
              <a:ea typeface="Droid Sans"/>
              <a:cs typeface="Droid Sans"/>
              <a:sym typeface="Droid Sans"/>
            </a:endParaRPr>
          </a:p>
          <a:p>
            <a:pPr rtl="0">
              <a:lnSpc>
                <a:spcPct val="115000"/>
              </a:lnSpc>
              <a:spcBef>
                <a:spcPts val="0"/>
              </a:spcBef>
              <a:buNone/>
            </a:pPr>
            <a:r>
              <a:rPr lang="en" u="sng" dirty="0">
                <a:solidFill>
                  <a:schemeClr val="hlink"/>
                </a:solidFill>
                <a:latin typeface="Droid Sans"/>
                <a:ea typeface="Droid Sans"/>
                <a:cs typeface="Droid Sans"/>
                <a:sym typeface="Droid Sans"/>
              </a:rPr>
              <a:t>mchester@asu.edu</a:t>
            </a:r>
            <a:r>
              <a:rPr lang="en" dirty="0">
                <a:solidFill>
                  <a:schemeClr val="dk2"/>
                </a:solidFill>
                <a:latin typeface="Droid Sans"/>
                <a:ea typeface="Droid Sans"/>
                <a:cs typeface="Droid Sans"/>
                <a:sym typeface="Droid Sans"/>
              </a:rPr>
              <a:t> </a:t>
            </a:r>
          </a:p>
          <a:p>
            <a:pPr lvl="0" rtl="0">
              <a:lnSpc>
                <a:spcPct val="115000"/>
              </a:lnSpc>
              <a:spcBef>
                <a:spcPts val="0"/>
              </a:spcBef>
              <a:buNone/>
            </a:pPr>
            <a:endParaRPr dirty="0">
              <a:solidFill>
                <a:schemeClr val="dk2"/>
              </a:solidFill>
              <a:latin typeface="Droid Sans"/>
              <a:ea typeface="Droid Sans"/>
              <a:cs typeface="Droid Sans"/>
              <a:sym typeface="Droid Sans"/>
            </a:endParaRP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857" y="4872363"/>
            <a:ext cx="2377440" cy="558697"/>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81000" y="1092275"/>
            <a:ext cx="8571599" cy="5109899"/>
          </a:xfrm>
          <a:prstGeom prst="rect">
            <a:avLst/>
          </a:prstGeom>
        </p:spPr>
        <p:txBody>
          <a:bodyPr lIns="91425" tIns="91425" rIns="91425" bIns="91425" anchor="t" anchorCtr="0">
            <a:noAutofit/>
          </a:bodyPr>
          <a:lstStyle/>
          <a:p>
            <a:pPr rtl="0">
              <a:lnSpc>
                <a:spcPct val="115000"/>
              </a:lnSpc>
              <a:spcBef>
                <a:spcPts val="0"/>
              </a:spcBef>
              <a:buNone/>
            </a:pPr>
            <a:r>
              <a:rPr lang="en" sz="2400" dirty="0"/>
              <a:t>California auctions the right to emit Greenhouse Gas Emissions.  In FY 2014-15, the state expects at least $832 million in GHG allowance revenues </a:t>
            </a:r>
            <a:r>
              <a:rPr lang="en" sz="1800" dirty="0"/>
              <a:t>(at ~ $11.50/MTCO2e).</a:t>
            </a:r>
          </a:p>
          <a:p>
            <a:pPr rtl="0">
              <a:lnSpc>
                <a:spcPct val="115000"/>
              </a:lnSpc>
              <a:spcBef>
                <a:spcPts val="0"/>
              </a:spcBef>
              <a:buNone/>
            </a:pPr>
            <a:endParaRPr sz="1200" dirty="0"/>
          </a:p>
          <a:p>
            <a:pPr lvl="0" rtl="0">
              <a:lnSpc>
                <a:spcPct val="115000"/>
              </a:lnSpc>
              <a:spcBef>
                <a:spcPts val="0"/>
              </a:spcBef>
              <a:buNone/>
            </a:pPr>
            <a:r>
              <a:rPr lang="en" sz="2400" dirty="0"/>
              <a:t>Investments of these revenues must reduce GHG emissions in the state.  </a:t>
            </a:r>
          </a:p>
          <a:p>
            <a:pPr rtl="0">
              <a:lnSpc>
                <a:spcPct val="115000"/>
              </a:lnSpc>
              <a:spcBef>
                <a:spcPts val="0"/>
              </a:spcBef>
              <a:buNone/>
            </a:pPr>
            <a:endParaRPr sz="1200" dirty="0"/>
          </a:p>
          <a:p>
            <a:pPr rtl="0">
              <a:lnSpc>
                <a:spcPct val="115000"/>
              </a:lnSpc>
              <a:spcBef>
                <a:spcPts val="0"/>
              </a:spcBef>
              <a:buNone/>
            </a:pPr>
            <a:r>
              <a:rPr lang="en" sz="2400" dirty="0"/>
              <a:t>Many projects and programs compete for these revenues.  The State Legislature determines allocations.</a:t>
            </a:r>
          </a:p>
          <a:p>
            <a:pPr marL="457200" lvl="0" indent="-355600" rtl="0">
              <a:lnSpc>
                <a:spcPct val="115000"/>
              </a:lnSpc>
              <a:spcBef>
                <a:spcPts val="0"/>
              </a:spcBef>
              <a:buClr>
                <a:schemeClr val="dk1"/>
              </a:buClr>
              <a:buSzPct val="100000"/>
              <a:buFont typeface="Droid Sans"/>
              <a:buChar char="-"/>
            </a:pPr>
            <a:r>
              <a:rPr lang="en" sz="2000" dirty="0"/>
              <a:t>a lack of information about relative cost-effectiveness</a:t>
            </a:r>
          </a:p>
          <a:p>
            <a:pPr marL="457200" lvl="0" indent="-355600" rtl="0">
              <a:lnSpc>
                <a:spcPct val="115000"/>
              </a:lnSpc>
              <a:spcBef>
                <a:spcPts val="0"/>
              </a:spcBef>
              <a:buClr>
                <a:schemeClr val="dk1"/>
              </a:buClr>
              <a:buSzPct val="100000"/>
              <a:buFont typeface="Droid Sans"/>
              <a:buChar char="-"/>
            </a:pPr>
            <a:r>
              <a:rPr lang="en" sz="2000" dirty="0"/>
              <a:t>projects that reduce GHG emissions for less than allowance cost produce a net savings</a:t>
            </a:r>
          </a:p>
          <a:p>
            <a:pPr rtl="0">
              <a:lnSpc>
                <a:spcPct val="115000"/>
              </a:lnSpc>
              <a:spcBef>
                <a:spcPts val="0"/>
              </a:spcBef>
              <a:buNone/>
            </a:pPr>
            <a:endParaRPr sz="2400" dirty="0"/>
          </a:p>
          <a:p>
            <a:pPr rtl="0">
              <a:lnSpc>
                <a:spcPct val="115000"/>
              </a:lnSpc>
              <a:spcBef>
                <a:spcPts val="0"/>
              </a:spcBef>
              <a:buNone/>
            </a:pPr>
            <a:endParaRPr sz="2400" dirty="0"/>
          </a:p>
          <a:p>
            <a:pPr>
              <a:lnSpc>
                <a:spcPct val="115000"/>
              </a:lnSpc>
              <a:spcBef>
                <a:spcPts val="0"/>
              </a:spcBef>
              <a:buNone/>
            </a:pPr>
            <a:endParaRPr sz="2400" dirty="0"/>
          </a:p>
        </p:txBody>
      </p:sp>
      <p:sp>
        <p:nvSpPr>
          <p:cNvPr id="47" name="Shape 47"/>
          <p:cNvSpPr txBox="1">
            <a:spLocks noGrp="1"/>
          </p:cNvSpPr>
          <p:nvPr>
            <p:ph type="sldNum" idx="12"/>
          </p:nvPr>
        </p:nvSpPr>
        <p:spPr>
          <a:xfrm>
            <a:off x="3943716"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2</a:t>
            </a:fld>
            <a:endParaRPr lang="en"/>
          </a:p>
        </p:txBody>
      </p:sp>
      <p:sp>
        <p:nvSpPr>
          <p:cNvPr id="48" name="Shape 48"/>
          <p:cNvSpPr/>
          <p:nvPr/>
        </p:nvSpPr>
        <p:spPr>
          <a:xfrm>
            <a:off x="0" y="152400"/>
            <a:ext cx="9144000" cy="797399"/>
          </a:xfrm>
          <a:prstGeom prst="rect">
            <a:avLst/>
          </a:prstGeom>
          <a:solidFill>
            <a:srgbClr val="C9DAF8"/>
          </a:solidFill>
          <a:ln>
            <a:noFill/>
          </a:ln>
        </p:spPr>
        <p:txBody>
          <a:bodyPr lIns="91425" tIns="91425" rIns="91425" bIns="91425" anchor="ctr" anchorCtr="0">
            <a:noAutofit/>
          </a:bodyPr>
          <a:lstStyle/>
          <a:p>
            <a:pPr>
              <a:spcBef>
                <a:spcPts val="0"/>
              </a:spcBef>
              <a:buNone/>
            </a:pPr>
            <a:endParaRPr/>
          </a:p>
        </p:txBody>
      </p:sp>
      <p:sp>
        <p:nvSpPr>
          <p:cNvPr id="49" name="Shape 49"/>
          <p:cNvSpPr txBox="1">
            <a:spLocks noGrp="1"/>
          </p:cNvSpPr>
          <p:nvPr>
            <p:ph type="title"/>
          </p:nvPr>
        </p:nvSpPr>
        <p:spPr>
          <a:xfrm>
            <a:off x="457200" y="-243412"/>
            <a:ext cx="8229600" cy="1143000"/>
          </a:xfrm>
          <a:prstGeom prst="rect">
            <a:avLst/>
          </a:prstGeom>
        </p:spPr>
        <p:txBody>
          <a:bodyPr lIns="91425" tIns="91425" rIns="91425" bIns="91425" anchor="b" anchorCtr="0">
            <a:noAutofit/>
          </a:bodyPr>
          <a:lstStyle/>
          <a:p>
            <a:pPr>
              <a:spcBef>
                <a:spcPts val="0"/>
              </a:spcBef>
              <a:buNone/>
            </a:pPr>
            <a:r>
              <a:rPr lang="en"/>
              <a:t>Why Cost-Effectiveness?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p:nvPr/>
        </p:nvSpPr>
        <p:spPr>
          <a:xfrm>
            <a:off x="0" y="76200"/>
            <a:ext cx="9144000" cy="658500"/>
          </a:xfrm>
          <a:prstGeom prst="rect">
            <a:avLst/>
          </a:prstGeom>
          <a:solidFill>
            <a:srgbClr val="C9DAF8"/>
          </a:solidFill>
          <a:ln>
            <a:noFill/>
          </a:ln>
        </p:spPr>
        <p:txBody>
          <a:bodyPr lIns="91425" tIns="91425" rIns="91425" bIns="91425" anchor="ctr" anchorCtr="0">
            <a:noAutofit/>
          </a:bodyPr>
          <a:lstStyle/>
          <a:p>
            <a:pPr>
              <a:spcBef>
                <a:spcPts val="0"/>
              </a:spcBef>
              <a:buNone/>
            </a:pPr>
            <a:endParaRPr/>
          </a:p>
        </p:txBody>
      </p:sp>
      <p:sp>
        <p:nvSpPr>
          <p:cNvPr id="55" name="Shape 55"/>
          <p:cNvSpPr txBox="1">
            <a:spLocks noGrp="1"/>
          </p:cNvSpPr>
          <p:nvPr>
            <p:ph type="title"/>
          </p:nvPr>
        </p:nvSpPr>
        <p:spPr>
          <a:xfrm>
            <a:off x="457200" y="157344"/>
            <a:ext cx="8229600" cy="609599"/>
          </a:xfrm>
          <a:prstGeom prst="rect">
            <a:avLst/>
          </a:prstGeom>
        </p:spPr>
        <p:txBody>
          <a:bodyPr lIns="91425" tIns="91425" rIns="91425" bIns="91425" anchor="b" anchorCtr="0">
            <a:noAutofit/>
          </a:bodyPr>
          <a:lstStyle/>
          <a:p>
            <a:pPr>
              <a:spcBef>
                <a:spcPts val="0"/>
              </a:spcBef>
              <a:buNone/>
            </a:pPr>
            <a:r>
              <a:rPr lang="en"/>
              <a:t>The Projects</a:t>
            </a:r>
          </a:p>
        </p:txBody>
      </p:sp>
      <p:sp>
        <p:nvSpPr>
          <p:cNvPr id="56" name="Shape 56"/>
          <p:cNvSpPr txBox="1">
            <a:spLocks noGrp="1"/>
          </p:cNvSpPr>
          <p:nvPr>
            <p:ph type="body" idx="1"/>
          </p:nvPr>
        </p:nvSpPr>
        <p:spPr>
          <a:xfrm>
            <a:off x="398850" y="2865121"/>
            <a:ext cx="3321300" cy="670559"/>
          </a:xfrm>
          <a:prstGeom prst="rect">
            <a:avLst/>
          </a:prstGeom>
        </p:spPr>
        <p:txBody>
          <a:bodyPr lIns="91425" tIns="91425" rIns="91425" bIns="91425" anchor="t" anchorCtr="0">
            <a:noAutofit/>
          </a:bodyPr>
          <a:lstStyle/>
          <a:p>
            <a:pPr lvl="0" rtl="0">
              <a:spcBef>
                <a:spcPts val="0"/>
              </a:spcBef>
              <a:buNone/>
            </a:pPr>
            <a:r>
              <a:rPr lang="en" sz="1600" b="1" dirty="0"/>
              <a:t>California High Speed Rail - (Phase 1 - Blended)</a:t>
            </a:r>
          </a:p>
        </p:txBody>
      </p:sp>
      <p:pic>
        <p:nvPicPr>
          <p:cNvPr id="57" name="Shape 57"/>
          <p:cNvPicPr preferRelativeResize="0"/>
          <p:nvPr/>
        </p:nvPicPr>
        <p:blipFill rotWithShape="1">
          <a:blip r:embed="rId3">
            <a:alphaModFix/>
          </a:blip>
          <a:srcRect l="15896" t="19074" r="11418" b="14138"/>
          <a:stretch/>
        </p:blipFill>
        <p:spPr>
          <a:xfrm>
            <a:off x="457200" y="766950"/>
            <a:ext cx="3321425" cy="2176660"/>
          </a:xfrm>
          <a:prstGeom prst="rect">
            <a:avLst/>
          </a:prstGeom>
          <a:noFill/>
          <a:ln>
            <a:noFill/>
          </a:ln>
        </p:spPr>
      </p:pic>
      <p:pic>
        <p:nvPicPr>
          <p:cNvPr id="58" name="Shape 58"/>
          <p:cNvPicPr preferRelativeResize="0"/>
          <p:nvPr/>
        </p:nvPicPr>
        <p:blipFill rotWithShape="1">
          <a:blip r:embed="rId4">
            <a:alphaModFix/>
          </a:blip>
          <a:srcRect l="26940" t="10404" r="6375" b="23996"/>
          <a:stretch/>
        </p:blipFill>
        <p:spPr>
          <a:xfrm>
            <a:off x="506413" y="3490189"/>
            <a:ext cx="3321425" cy="2176660"/>
          </a:xfrm>
          <a:prstGeom prst="rect">
            <a:avLst/>
          </a:prstGeom>
          <a:noFill/>
          <a:ln>
            <a:noFill/>
          </a:ln>
        </p:spPr>
      </p:pic>
      <p:pic>
        <p:nvPicPr>
          <p:cNvPr id="59" name="Shape 59"/>
          <p:cNvPicPr preferRelativeResize="0"/>
          <p:nvPr/>
        </p:nvPicPr>
        <p:blipFill rotWithShape="1">
          <a:blip r:embed="rId5">
            <a:alphaModFix/>
          </a:blip>
          <a:srcRect l="4571" t="14899" b="1766"/>
          <a:stretch/>
        </p:blipFill>
        <p:spPr>
          <a:xfrm>
            <a:off x="4954662" y="3490189"/>
            <a:ext cx="3321426" cy="2176660"/>
          </a:xfrm>
          <a:prstGeom prst="rect">
            <a:avLst/>
          </a:prstGeom>
          <a:noFill/>
          <a:ln>
            <a:noFill/>
          </a:ln>
        </p:spPr>
      </p:pic>
      <p:pic>
        <p:nvPicPr>
          <p:cNvPr id="60" name="Shape 60"/>
          <p:cNvPicPr preferRelativeResize="0"/>
          <p:nvPr/>
        </p:nvPicPr>
        <p:blipFill rotWithShape="1">
          <a:blip r:embed="rId6">
            <a:alphaModFix/>
          </a:blip>
          <a:srcRect b="14529"/>
          <a:stretch/>
        </p:blipFill>
        <p:spPr>
          <a:xfrm>
            <a:off x="4954673" y="766950"/>
            <a:ext cx="3395626" cy="2176660"/>
          </a:xfrm>
          <a:prstGeom prst="rect">
            <a:avLst/>
          </a:prstGeom>
          <a:noFill/>
          <a:ln>
            <a:noFill/>
          </a:ln>
        </p:spPr>
      </p:pic>
      <p:sp>
        <p:nvSpPr>
          <p:cNvPr id="61" name="Shape 61"/>
          <p:cNvSpPr txBox="1">
            <a:spLocks noGrp="1"/>
          </p:cNvSpPr>
          <p:nvPr>
            <p:ph type="body" idx="2"/>
          </p:nvPr>
        </p:nvSpPr>
        <p:spPr>
          <a:xfrm>
            <a:off x="506425" y="5636800"/>
            <a:ext cx="3395699" cy="609599"/>
          </a:xfrm>
          <a:prstGeom prst="rect">
            <a:avLst/>
          </a:prstGeom>
        </p:spPr>
        <p:txBody>
          <a:bodyPr lIns="91425" tIns="91425" rIns="91425" bIns="91425" anchor="t" anchorCtr="0">
            <a:noAutofit/>
          </a:bodyPr>
          <a:lstStyle/>
          <a:p>
            <a:pPr lvl="0" rtl="0">
              <a:spcBef>
                <a:spcPts val="0"/>
              </a:spcBef>
              <a:buNone/>
            </a:pPr>
            <a:r>
              <a:rPr lang="en" sz="1600" b="1"/>
              <a:t>Los Angeles Metro Orange Line Bus Rapid Transit</a:t>
            </a:r>
          </a:p>
        </p:txBody>
      </p:sp>
      <p:sp>
        <p:nvSpPr>
          <p:cNvPr id="62" name="Shape 62"/>
          <p:cNvSpPr txBox="1">
            <a:spLocks noGrp="1"/>
          </p:cNvSpPr>
          <p:nvPr>
            <p:ph type="body" idx="3"/>
          </p:nvPr>
        </p:nvSpPr>
        <p:spPr>
          <a:xfrm>
            <a:off x="4802275" y="5636800"/>
            <a:ext cx="3970500" cy="609599"/>
          </a:xfrm>
          <a:prstGeom prst="rect">
            <a:avLst/>
          </a:prstGeom>
        </p:spPr>
        <p:txBody>
          <a:bodyPr lIns="91425" tIns="91425" rIns="91425" bIns="91425" anchor="t" anchorCtr="0">
            <a:noAutofit/>
          </a:bodyPr>
          <a:lstStyle/>
          <a:p>
            <a:pPr lvl="0" rtl="0">
              <a:spcBef>
                <a:spcPts val="0"/>
              </a:spcBef>
              <a:buNone/>
            </a:pPr>
            <a:r>
              <a:rPr lang="en" sz="1600" b="1"/>
              <a:t>Los Angeles Metro Orange Line Bikeway</a:t>
            </a:r>
          </a:p>
        </p:txBody>
      </p:sp>
      <p:sp>
        <p:nvSpPr>
          <p:cNvPr id="63" name="Shape 63"/>
          <p:cNvSpPr txBox="1">
            <a:spLocks noGrp="1"/>
          </p:cNvSpPr>
          <p:nvPr>
            <p:ph type="body" idx="4"/>
          </p:nvPr>
        </p:nvSpPr>
        <p:spPr>
          <a:xfrm>
            <a:off x="4878475" y="2872300"/>
            <a:ext cx="3434699" cy="503801"/>
          </a:xfrm>
          <a:prstGeom prst="rect">
            <a:avLst/>
          </a:prstGeom>
        </p:spPr>
        <p:txBody>
          <a:bodyPr lIns="91425" tIns="91425" rIns="91425" bIns="91425" anchor="t" anchorCtr="0">
            <a:noAutofit/>
          </a:bodyPr>
          <a:lstStyle/>
          <a:p>
            <a:pPr lvl="0" rtl="0">
              <a:spcBef>
                <a:spcPts val="0"/>
              </a:spcBef>
              <a:buNone/>
            </a:pPr>
            <a:r>
              <a:rPr lang="en" sz="1600" b="1" dirty="0"/>
              <a:t>Los Angeles Metro Orange Line Light Rail Transit</a:t>
            </a:r>
          </a:p>
        </p:txBody>
      </p:sp>
      <p:sp>
        <p:nvSpPr>
          <p:cNvPr id="64" name="Shape 64"/>
          <p:cNvSpPr txBox="1">
            <a:spLocks noGrp="1"/>
          </p:cNvSpPr>
          <p:nvPr>
            <p:ph type="sldNum" idx="12"/>
          </p:nvPr>
        </p:nvSpPr>
        <p:spPr>
          <a:xfrm>
            <a:off x="3943716"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3</a:t>
            </a:fld>
            <a:endParaRPr lang="en"/>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p:nvPr/>
        </p:nvSpPr>
        <p:spPr>
          <a:xfrm>
            <a:off x="0" y="411325"/>
            <a:ext cx="9144000" cy="658500"/>
          </a:xfrm>
          <a:prstGeom prst="rect">
            <a:avLst/>
          </a:prstGeom>
          <a:solidFill>
            <a:srgbClr val="C9DAF8"/>
          </a:solidFill>
          <a:ln>
            <a:noFill/>
          </a:ln>
        </p:spPr>
        <p:txBody>
          <a:bodyPr lIns="91425" tIns="91425" rIns="91425" bIns="91425" anchor="ctr" anchorCtr="0">
            <a:noAutofit/>
          </a:bodyPr>
          <a:lstStyle/>
          <a:p>
            <a:pPr>
              <a:spcBef>
                <a:spcPts val="0"/>
              </a:spcBef>
              <a:buNone/>
            </a:pPr>
            <a:endParaRPr/>
          </a:p>
        </p:txBody>
      </p:sp>
      <p:pic>
        <p:nvPicPr>
          <p:cNvPr id="70" name="Shape 70"/>
          <p:cNvPicPr preferRelativeResize="0"/>
          <p:nvPr/>
        </p:nvPicPr>
        <p:blipFill rotWithShape="1">
          <a:blip r:embed="rId3">
            <a:alphaModFix/>
          </a:blip>
          <a:srcRect l="1723" t="8582" r="3056" b="1642"/>
          <a:stretch/>
        </p:blipFill>
        <p:spPr>
          <a:xfrm>
            <a:off x="4370725" y="302925"/>
            <a:ext cx="4668124" cy="5698950"/>
          </a:xfrm>
          <a:prstGeom prst="rect">
            <a:avLst/>
          </a:prstGeom>
          <a:noFill/>
          <a:ln>
            <a:noFill/>
          </a:ln>
        </p:spPr>
      </p:pic>
      <p:sp>
        <p:nvSpPr>
          <p:cNvPr id="71" name="Shape 71"/>
          <p:cNvSpPr txBox="1">
            <a:spLocks noGrp="1"/>
          </p:cNvSpPr>
          <p:nvPr>
            <p:ph type="title"/>
          </p:nvPr>
        </p:nvSpPr>
        <p:spPr>
          <a:xfrm>
            <a:off x="69175" y="358875"/>
            <a:ext cx="4067400" cy="853199"/>
          </a:xfrm>
          <a:prstGeom prst="rect">
            <a:avLst/>
          </a:prstGeom>
        </p:spPr>
        <p:txBody>
          <a:bodyPr lIns="91425" tIns="91425" rIns="91425" bIns="91425" anchor="t" anchorCtr="0">
            <a:noAutofit/>
          </a:bodyPr>
          <a:lstStyle/>
          <a:p>
            <a:pPr>
              <a:spcBef>
                <a:spcPts val="0"/>
              </a:spcBef>
              <a:buNone/>
            </a:pPr>
            <a:r>
              <a:rPr lang="en"/>
              <a:t>Project Geography</a:t>
            </a:r>
          </a:p>
        </p:txBody>
      </p:sp>
      <p:pic>
        <p:nvPicPr>
          <p:cNvPr id="72" name="Shape 72"/>
          <p:cNvPicPr preferRelativeResize="0"/>
          <p:nvPr/>
        </p:nvPicPr>
        <p:blipFill rotWithShape="1">
          <a:blip r:embed="rId4">
            <a:alphaModFix/>
          </a:blip>
          <a:srcRect l="2539" t="83473" r="77292" b="13284"/>
          <a:stretch/>
        </p:blipFill>
        <p:spPr>
          <a:xfrm>
            <a:off x="2636025" y="1935612"/>
            <a:ext cx="1605099" cy="333874"/>
          </a:xfrm>
          <a:prstGeom prst="rect">
            <a:avLst/>
          </a:prstGeom>
          <a:noFill/>
          <a:ln>
            <a:noFill/>
          </a:ln>
        </p:spPr>
      </p:pic>
      <p:cxnSp>
        <p:nvCxnSpPr>
          <p:cNvPr id="73" name="Shape 73"/>
          <p:cNvCxnSpPr/>
          <p:nvPr/>
        </p:nvCxnSpPr>
        <p:spPr>
          <a:xfrm rot="10800000" flipH="1">
            <a:off x="4060650" y="1497949"/>
            <a:ext cx="947699" cy="460200"/>
          </a:xfrm>
          <a:prstGeom prst="straightConnector1">
            <a:avLst/>
          </a:prstGeom>
          <a:noFill/>
          <a:ln w="19050" cap="flat">
            <a:solidFill>
              <a:schemeClr val="dk2"/>
            </a:solidFill>
            <a:prstDash val="solid"/>
            <a:round/>
            <a:headEnd type="none" w="lg" len="lg"/>
            <a:tailEnd type="triangle" w="lg" len="lg"/>
          </a:ln>
        </p:spPr>
      </p:cxnSp>
      <p:cxnSp>
        <p:nvCxnSpPr>
          <p:cNvPr id="74" name="Shape 74"/>
          <p:cNvCxnSpPr>
            <a:stCxn id="72" idx="3"/>
          </p:cNvCxnSpPr>
          <p:nvPr/>
        </p:nvCxnSpPr>
        <p:spPr>
          <a:xfrm rot="10800000" flipH="1">
            <a:off x="4241124" y="1967249"/>
            <a:ext cx="1200300" cy="135300"/>
          </a:xfrm>
          <a:prstGeom prst="straightConnector1">
            <a:avLst/>
          </a:prstGeom>
          <a:noFill/>
          <a:ln w="19050" cap="flat">
            <a:solidFill>
              <a:schemeClr val="dk2"/>
            </a:solidFill>
            <a:prstDash val="solid"/>
            <a:round/>
            <a:headEnd type="none" w="lg" len="lg"/>
            <a:tailEnd type="triangle" w="lg" len="lg"/>
          </a:ln>
        </p:spPr>
      </p:cxnSp>
      <p:cxnSp>
        <p:nvCxnSpPr>
          <p:cNvPr id="75" name="Shape 75"/>
          <p:cNvCxnSpPr/>
          <p:nvPr/>
        </p:nvCxnSpPr>
        <p:spPr>
          <a:xfrm>
            <a:off x="4096750" y="2219825"/>
            <a:ext cx="2608200" cy="195299"/>
          </a:xfrm>
          <a:prstGeom prst="straightConnector1">
            <a:avLst/>
          </a:prstGeom>
          <a:noFill/>
          <a:ln w="19050" cap="flat">
            <a:solidFill>
              <a:schemeClr val="dk2"/>
            </a:solidFill>
            <a:prstDash val="solid"/>
            <a:round/>
            <a:headEnd type="none" w="lg" len="lg"/>
            <a:tailEnd type="triangle" w="lg" len="lg"/>
          </a:ln>
        </p:spPr>
      </p:cxnSp>
      <p:cxnSp>
        <p:nvCxnSpPr>
          <p:cNvPr id="76" name="Shape 76"/>
          <p:cNvCxnSpPr/>
          <p:nvPr/>
        </p:nvCxnSpPr>
        <p:spPr>
          <a:xfrm>
            <a:off x="3997500" y="2310075"/>
            <a:ext cx="3780900" cy="2255999"/>
          </a:xfrm>
          <a:prstGeom prst="straightConnector1">
            <a:avLst/>
          </a:prstGeom>
          <a:noFill/>
          <a:ln w="19050" cap="flat">
            <a:solidFill>
              <a:schemeClr val="dk2"/>
            </a:solidFill>
            <a:prstDash val="solid"/>
            <a:round/>
            <a:headEnd type="none" w="lg" len="lg"/>
            <a:tailEnd type="triangle" w="lg" len="lg"/>
          </a:ln>
        </p:spPr>
      </p:cxnSp>
      <p:sp>
        <p:nvSpPr>
          <p:cNvPr id="77" name="Shape 77"/>
          <p:cNvSpPr txBox="1"/>
          <p:nvPr/>
        </p:nvSpPr>
        <p:spPr>
          <a:xfrm>
            <a:off x="195500" y="1905675"/>
            <a:ext cx="5197499" cy="1888200"/>
          </a:xfrm>
          <a:prstGeom prst="rect">
            <a:avLst/>
          </a:prstGeom>
          <a:noFill/>
          <a:ln>
            <a:noFill/>
          </a:ln>
        </p:spPr>
        <p:txBody>
          <a:bodyPr lIns="91425" tIns="91425" rIns="91425" bIns="91425" anchor="t" anchorCtr="0">
            <a:noAutofit/>
          </a:bodyPr>
          <a:lstStyle/>
          <a:p>
            <a:pPr rtl="0">
              <a:spcBef>
                <a:spcPts val="0"/>
              </a:spcBef>
              <a:buNone/>
            </a:pPr>
            <a:r>
              <a:rPr lang="en" b="1"/>
              <a:t>California High Speed Rail</a:t>
            </a:r>
          </a:p>
          <a:p>
            <a:pPr rtl="0">
              <a:spcBef>
                <a:spcPts val="0"/>
              </a:spcBef>
              <a:buNone/>
            </a:pPr>
            <a:endParaRPr b="1"/>
          </a:p>
          <a:p>
            <a:pPr marL="457200" lvl="0" indent="-317500" rtl="0">
              <a:spcBef>
                <a:spcPts val="0"/>
              </a:spcBef>
              <a:buClr>
                <a:srgbClr val="000000"/>
              </a:buClr>
              <a:buSzPct val="100000"/>
              <a:buFont typeface="Arial"/>
              <a:buChar char="●"/>
            </a:pPr>
            <a:r>
              <a:rPr lang="en"/>
              <a:t>San Francisco to Los Angeles (Anaheim)</a:t>
            </a:r>
          </a:p>
          <a:p>
            <a:pPr marL="457200" lvl="0" indent="-317500" rtl="0">
              <a:spcBef>
                <a:spcPts val="0"/>
              </a:spcBef>
              <a:buClr>
                <a:srgbClr val="000000"/>
              </a:buClr>
              <a:buSzPct val="100000"/>
              <a:buFont typeface="Arial"/>
              <a:buChar char="●"/>
            </a:pPr>
            <a:r>
              <a:rPr lang="en"/>
              <a:t>520 miles</a:t>
            </a:r>
          </a:p>
          <a:p>
            <a:pPr marL="457200" lvl="0" indent="-317500" rtl="0">
              <a:spcBef>
                <a:spcPts val="0"/>
              </a:spcBef>
              <a:buClr>
                <a:srgbClr val="000000"/>
              </a:buClr>
              <a:buSzPct val="100000"/>
              <a:buFont typeface="Arial"/>
              <a:buChar char="●"/>
            </a:pPr>
            <a:r>
              <a:rPr lang="en"/>
              <a:t>CAHSR Authority predicts opening in 2029</a:t>
            </a:r>
          </a:p>
          <a:p>
            <a:pPr>
              <a:spcBef>
                <a:spcPts val="0"/>
              </a:spcBef>
              <a:buNone/>
            </a:pPr>
            <a:endParaRPr b="1"/>
          </a:p>
        </p:txBody>
      </p:sp>
      <p:pic>
        <p:nvPicPr>
          <p:cNvPr id="78" name="Shape 78"/>
          <p:cNvPicPr preferRelativeResize="0"/>
          <p:nvPr/>
        </p:nvPicPr>
        <p:blipFill rotWithShape="1">
          <a:blip r:embed="rId5">
            <a:alphaModFix/>
          </a:blip>
          <a:srcRect l="15896" t="19074" r="11418" b="14138"/>
          <a:stretch/>
        </p:blipFill>
        <p:spPr>
          <a:xfrm>
            <a:off x="366075" y="3557025"/>
            <a:ext cx="3730674" cy="2444860"/>
          </a:xfrm>
          <a:prstGeom prst="rect">
            <a:avLst/>
          </a:prstGeom>
          <a:noFill/>
          <a:ln>
            <a:noFill/>
          </a:ln>
        </p:spPr>
      </p:pic>
      <p:sp>
        <p:nvSpPr>
          <p:cNvPr id="79" name="Shape 79"/>
          <p:cNvSpPr txBox="1">
            <a:spLocks noGrp="1"/>
          </p:cNvSpPr>
          <p:nvPr>
            <p:ph type="sldNum" idx="12"/>
          </p:nvPr>
        </p:nvSpPr>
        <p:spPr>
          <a:xfrm>
            <a:off x="3943716"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4</a:t>
            </a:fld>
            <a:endParaRPr lang="en"/>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0" y="152400"/>
            <a:ext cx="9144000" cy="658500"/>
          </a:xfrm>
          <a:prstGeom prst="rect">
            <a:avLst/>
          </a:prstGeom>
          <a:solidFill>
            <a:srgbClr val="C9DAF8"/>
          </a:solidFill>
          <a:ln>
            <a:noFill/>
          </a:ln>
        </p:spPr>
        <p:txBody>
          <a:bodyPr lIns="91425" tIns="91425" rIns="91425" bIns="91425" anchor="ctr" anchorCtr="0">
            <a:noAutofit/>
          </a:bodyPr>
          <a:lstStyle/>
          <a:p>
            <a:pPr>
              <a:spcBef>
                <a:spcPts val="0"/>
              </a:spcBef>
              <a:buNone/>
            </a:pPr>
            <a:endParaRPr/>
          </a:p>
        </p:txBody>
      </p:sp>
      <p:sp>
        <p:nvSpPr>
          <p:cNvPr id="85" name="Shape 85"/>
          <p:cNvSpPr txBox="1">
            <a:spLocks noGrp="1"/>
          </p:cNvSpPr>
          <p:nvPr>
            <p:ph type="title"/>
          </p:nvPr>
        </p:nvSpPr>
        <p:spPr>
          <a:xfrm>
            <a:off x="276950" y="121437"/>
            <a:ext cx="8229600" cy="1143000"/>
          </a:xfrm>
          <a:prstGeom prst="rect">
            <a:avLst/>
          </a:prstGeom>
        </p:spPr>
        <p:txBody>
          <a:bodyPr lIns="91425" tIns="91425" rIns="91425" bIns="91425" anchor="t" anchorCtr="0">
            <a:noAutofit/>
          </a:bodyPr>
          <a:lstStyle/>
          <a:p>
            <a:pPr>
              <a:spcBef>
                <a:spcPts val="0"/>
              </a:spcBef>
              <a:buNone/>
            </a:pPr>
            <a:r>
              <a:rPr lang="en"/>
              <a:t>Project Geography</a:t>
            </a:r>
          </a:p>
        </p:txBody>
      </p:sp>
      <p:pic>
        <p:nvPicPr>
          <p:cNvPr id="86" name="Shape 86"/>
          <p:cNvPicPr preferRelativeResize="0"/>
          <p:nvPr/>
        </p:nvPicPr>
        <p:blipFill rotWithShape="1">
          <a:blip r:embed="rId3">
            <a:alphaModFix/>
          </a:blip>
          <a:srcRect l="3557" t="9661" r="2836" b="60222"/>
          <a:stretch/>
        </p:blipFill>
        <p:spPr>
          <a:xfrm>
            <a:off x="2951000" y="2192425"/>
            <a:ext cx="5570971" cy="2304475"/>
          </a:xfrm>
          <a:prstGeom prst="rect">
            <a:avLst/>
          </a:prstGeom>
          <a:noFill/>
          <a:ln>
            <a:noFill/>
          </a:ln>
        </p:spPr>
      </p:pic>
      <p:pic>
        <p:nvPicPr>
          <p:cNvPr id="87" name="Shape 87"/>
          <p:cNvPicPr preferRelativeResize="0"/>
          <p:nvPr/>
        </p:nvPicPr>
        <p:blipFill rotWithShape="1">
          <a:blip r:embed="rId3">
            <a:alphaModFix/>
          </a:blip>
          <a:srcRect l="21152" t="39572" r="19794" b="30311"/>
          <a:stretch/>
        </p:blipFill>
        <p:spPr>
          <a:xfrm>
            <a:off x="3998050" y="4478425"/>
            <a:ext cx="3514599" cy="2304475"/>
          </a:xfrm>
          <a:prstGeom prst="rect">
            <a:avLst/>
          </a:prstGeom>
          <a:noFill/>
          <a:ln>
            <a:noFill/>
          </a:ln>
        </p:spPr>
      </p:pic>
      <p:pic>
        <p:nvPicPr>
          <p:cNvPr id="88" name="Shape 88"/>
          <p:cNvPicPr preferRelativeResize="0"/>
          <p:nvPr/>
        </p:nvPicPr>
        <p:blipFill rotWithShape="1">
          <a:blip r:embed="rId4">
            <a:alphaModFix/>
          </a:blip>
          <a:srcRect r="2524" b="12679"/>
          <a:stretch/>
        </p:blipFill>
        <p:spPr>
          <a:xfrm>
            <a:off x="6021600" y="4050121"/>
            <a:ext cx="715417" cy="428300"/>
          </a:xfrm>
          <a:prstGeom prst="rect">
            <a:avLst/>
          </a:prstGeom>
          <a:noFill/>
          <a:ln>
            <a:noFill/>
          </a:ln>
        </p:spPr>
      </p:pic>
      <p:pic>
        <p:nvPicPr>
          <p:cNvPr id="89" name="Shape 89"/>
          <p:cNvPicPr preferRelativeResize="0"/>
          <p:nvPr/>
        </p:nvPicPr>
        <p:blipFill rotWithShape="1">
          <a:blip r:embed="rId4">
            <a:alphaModFix/>
          </a:blip>
          <a:srcRect r="2524" b="12679"/>
          <a:stretch/>
        </p:blipFill>
        <p:spPr>
          <a:xfrm>
            <a:off x="3827150" y="2736362"/>
            <a:ext cx="5104324" cy="3055824"/>
          </a:xfrm>
          <a:prstGeom prst="rect">
            <a:avLst/>
          </a:prstGeom>
          <a:noFill/>
          <a:ln>
            <a:noFill/>
          </a:ln>
        </p:spPr>
      </p:pic>
      <p:grpSp>
        <p:nvGrpSpPr>
          <p:cNvPr id="90" name="Shape 90"/>
          <p:cNvGrpSpPr/>
          <p:nvPr/>
        </p:nvGrpSpPr>
        <p:grpSpPr>
          <a:xfrm>
            <a:off x="186525" y="923375"/>
            <a:ext cx="5148525" cy="2807025"/>
            <a:chOff x="186525" y="923375"/>
            <a:chExt cx="5148525" cy="2807025"/>
          </a:xfrm>
        </p:grpSpPr>
        <p:grpSp>
          <p:nvGrpSpPr>
            <p:cNvPr id="91" name="Shape 91"/>
            <p:cNvGrpSpPr/>
            <p:nvPr/>
          </p:nvGrpSpPr>
          <p:grpSpPr>
            <a:xfrm>
              <a:off x="186525" y="923375"/>
              <a:ext cx="5148525" cy="2465100"/>
              <a:chOff x="186525" y="923375"/>
              <a:chExt cx="5148525" cy="2465100"/>
            </a:xfrm>
          </p:grpSpPr>
          <p:sp>
            <p:nvSpPr>
              <p:cNvPr id="92" name="Shape 92"/>
              <p:cNvSpPr/>
              <p:nvPr/>
            </p:nvSpPr>
            <p:spPr>
              <a:xfrm>
                <a:off x="3091050" y="2811575"/>
                <a:ext cx="2244000" cy="576900"/>
              </a:xfrm>
              <a:prstGeom prst="ellipse">
                <a:avLst/>
              </a:prstGeom>
              <a:noFill/>
              <a:ln w="28575" cap="flat">
                <a:solidFill>
                  <a:srgbClr val="FF99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93" name="Shape 93"/>
              <p:cNvGrpSpPr/>
              <p:nvPr/>
            </p:nvGrpSpPr>
            <p:grpSpPr>
              <a:xfrm>
                <a:off x="186525" y="923375"/>
                <a:ext cx="4733999" cy="1888200"/>
                <a:chOff x="186525" y="923375"/>
                <a:chExt cx="4733999" cy="1888200"/>
              </a:xfrm>
            </p:grpSpPr>
            <p:sp>
              <p:nvSpPr>
                <p:cNvPr id="94" name="Shape 94"/>
                <p:cNvSpPr txBox="1"/>
                <p:nvPr/>
              </p:nvSpPr>
              <p:spPr>
                <a:xfrm>
                  <a:off x="186525" y="923375"/>
                  <a:ext cx="4733999" cy="1888200"/>
                </a:xfrm>
                <a:prstGeom prst="rect">
                  <a:avLst/>
                </a:prstGeom>
                <a:noFill/>
                <a:ln>
                  <a:noFill/>
                </a:ln>
              </p:spPr>
              <p:txBody>
                <a:bodyPr lIns="91425" tIns="91425" rIns="91425" bIns="91425" anchor="t" anchorCtr="0">
                  <a:noAutofit/>
                </a:bodyPr>
                <a:lstStyle/>
                <a:p>
                  <a:pPr lvl="0" rtl="0">
                    <a:spcBef>
                      <a:spcPts val="0"/>
                    </a:spcBef>
                    <a:buNone/>
                  </a:pPr>
                  <a:r>
                    <a:rPr lang="en" b="1"/>
                    <a:t>Metro Orange Line Busway</a:t>
                  </a:r>
                </a:p>
                <a:p>
                  <a:pPr lvl="0" rtl="0">
                    <a:spcBef>
                      <a:spcPts val="0"/>
                    </a:spcBef>
                    <a:buNone/>
                  </a:pPr>
                  <a:endParaRPr b="1"/>
                </a:p>
                <a:p>
                  <a:pPr marL="457200" lvl="0" indent="-317500" rtl="0">
                    <a:spcBef>
                      <a:spcPts val="0"/>
                    </a:spcBef>
                    <a:buClr>
                      <a:srgbClr val="000000"/>
                    </a:buClr>
                    <a:buSzPct val="100000"/>
                    <a:buFont typeface="Arial"/>
                    <a:buChar char="●"/>
                  </a:pPr>
                  <a:r>
                    <a:rPr lang="en"/>
                    <a:t>14 miles of 2-lane, predominantly concrete busway</a:t>
                  </a:r>
                </a:p>
                <a:p>
                  <a:pPr marL="457200" lvl="0" indent="-317500" rtl="0">
                    <a:spcBef>
                      <a:spcPts val="0"/>
                    </a:spcBef>
                    <a:buClr>
                      <a:srgbClr val="000000"/>
                    </a:buClr>
                    <a:buSzPct val="100000"/>
                    <a:buFont typeface="Arial"/>
                    <a:buChar char="●"/>
                  </a:pPr>
                  <a:r>
                    <a:rPr lang="en"/>
                    <a:t>Phase 1 Opened in 2005</a:t>
                  </a:r>
                </a:p>
                <a:p>
                  <a:pPr lvl="0" rtl="0">
                    <a:spcBef>
                      <a:spcPts val="0"/>
                    </a:spcBef>
                    <a:buNone/>
                  </a:pPr>
                  <a:endParaRPr b="1"/>
                </a:p>
              </p:txBody>
            </p:sp>
            <p:cxnSp>
              <p:nvCxnSpPr>
                <p:cNvPr id="95" name="Shape 95"/>
                <p:cNvCxnSpPr/>
                <p:nvPr/>
              </p:nvCxnSpPr>
              <p:spPr>
                <a:xfrm>
                  <a:off x="2370100" y="1937550"/>
                  <a:ext cx="1469099" cy="838199"/>
                </a:xfrm>
                <a:prstGeom prst="straightConnector1">
                  <a:avLst/>
                </a:prstGeom>
                <a:noFill/>
                <a:ln w="19050" cap="flat">
                  <a:solidFill>
                    <a:schemeClr val="dk2"/>
                  </a:solidFill>
                  <a:prstDash val="solid"/>
                  <a:round/>
                  <a:headEnd type="none" w="lg" len="lg"/>
                  <a:tailEnd type="triangle" w="lg" len="lg"/>
                </a:ln>
              </p:spPr>
            </p:cxnSp>
          </p:grpSp>
        </p:grpSp>
        <p:pic>
          <p:nvPicPr>
            <p:cNvPr id="96" name="Shape 96"/>
            <p:cNvPicPr preferRelativeResize="0"/>
            <p:nvPr/>
          </p:nvPicPr>
          <p:blipFill rotWithShape="1">
            <a:blip r:embed="rId5">
              <a:alphaModFix/>
            </a:blip>
            <a:srcRect l="26940" t="10404" r="6375" b="23996"/>
            <a:stretch/>
          </p:blipFill>
          <p:spPr>
            <a:xfrm>
              <a:off x="238400" y="1952725"/>
              <a:ext cx="2712600" cy="1777675"/>
            </a:xfrm>
            <a:prstGeom prst="rect">
              <a:avLst/>
            </a:prstGeom>
            <a:noFill/>
            <a:ln>
              <a:noFill/>
            </a:ln>
          </p:spPr>
        </p:pic>
      </p:grpSp>
      <p:grpSp>
        <p:nvGrpSpPr>
          <p:cNvPr id="97" name="Shape 97"/>
          <p:cNvGrpSpPr/>
          <p:nvPr/>
        </p:nvGrpSpPr>
        <p:grpSpPr>
          <a:xfrm>
            <a:off x="0" y="3271249"/>
            <a:ext cx="4463700" cy="3063825"/>
            <a:chOff x="0" y="3271249"/>
            <a:chExt cx="4463700" cy="3063825"/>
          </a:xfrm>
        </p:grpSpPr>
        <p:grpSp>
          <p:nvGrpSpPr>
            <p:cNvPr id="98" name="Shape 98"/>
            <p:cNvGrpSpPr/>
            <p:nvPr/>
          </p:nvGrpSpPr>
          <p:grpSpPr>
            <a:xfrm>
              <a:off x="0" y="3271249"/>
              <a:ext cx="4463700" cy="3063825"/>
              <a:chOff x="0" y="3271249"/>
              <a:chExt cx="4463700" cy="3063825"/>
            </a:xfrm>
          </p:grpSpPr>
          <p:sp>
            <p:nvSpPr>
              <p:cNvPr id="99" name="Shape 99"/>
              <p:cNvSpPr txBox="1"/>
              <p:nvPr/>
            </p:nvSpPr>
            <p:spPr>
              <a:xfrm>
                <a:off x="0" y="5192075"/>
                <a:ext cx="4463700" cy="1143000"/>
              </a:xfrm>
              <a:prstGeom prst="rect">
                <a:avLst/>
              </a:prstGeom>
              <a:noFill/>
              <a:ln>
                <a:noFill/>
              </a:ln>
            </p:spPr>
            <p:txBody>
              <a:bodyPr lIns="91425" tIns="91425" rIns="91425" bIns="91425" anchor="t" anchorCtr="0">
                <a:noAutofit/>
              </a:bodyPr>
              <a:lstStyle/>
              <a:p>
                <a:pPr lvl="0" rtl="0">
                  <a:spcBef>
                    <a:spcPts val="0"/>
                  </a:spcBef>
                  <a:buNone/>
                </a:pPr>
                <a:r>
                  <a:rPr lang="en" b="1"/>
                  <a:t>Metro Orange Line Bikeway</a:t>
                </a:r>
              </a:p>
              <a:p>
                <a:pPr lvl="0" rtl="0">
                  <a:spcBef>
                    <a:spcPts val="0"/>
                  </a:spcBef>
                  <a:buNone/>
                </a:pPr>
                <a:endParaRPr b="1"/>
              </a:p>
              <a:p>
                <a:pPr marL="457200" lvl="0" indent="-317500" rtl="0">
                  <a:spcBef>
                    <a:spcPts val="0"/>
                  </a:spcBef>
                  <a:buClr>
                    <a:srgbClr val="000000"/>
                  </a:buClr>
                  <a:buSzPct val="100000"/>
                  <a:buFont typeface="Arial"/>
                  <a:buChar char="●"/>
                </a:pPr>
                <a:r>
                  <a:rPr lang="en"/>
                  <a:t>14 miles of asphalt, roughly 14-feet wide</a:t>
                </a:r>
              </a:p>
              <a:p>
                <a:pPr marL="457200" lvl="0" indent="-317500" rtl="0">
                  <a:spcBef>
                    <a:spcPts val="0"/>
                  </a:spcBef>
                  <a:buClr>
                    <a:srgbClr val="000000"/>
                  </a:buClr>
                  <a:buSzPct val="100000"/>
                  <a:buFont typeface="Arial"/>
                  <a:buChar char="●"/>
                </a:pPr>
                <a:r>
                  <a:rPr lang="en"/>
                  <a:t>Phase 1 Opened in 2005</a:t>
                </a:r>
              </a:p>
              <a:p>
                <a:pPr lvl="0" rtl="0">
                  <a:spcBef>
                    <a:spcPts val="0"/>
                  </a:spcBef>
                  <a:buNone/>
                </a:pPr>
                <a:endParaRPr b="1"/>
              </a:p>
            </p:txBody>
          </p:sp>
          <p:cxnSp>
            <p:nvCxnSpPr>
              <p:cNvPr id="100" name="Shape 100"/>
              <p:cNvCxnSpPr/>
              <p:nvPr/>
            </p:nvCxnSpPr>
            <p:spPr>
              <a:xfrm rot="10800000" flipH="1">
                <a:off x="2775650" y="3271249"/>
                <a:ext cx="1162499" cy="1793400"/>
              </a:xfrm>
              <a:prstGeom prst="straightConnector1">
                <a:avLst/>
              </a:prstGeom>
              <a:noFill/>
              <a:ln w="19050" cap="flat">
                <a:solidFill>
                  <a:schemeClr val="dk2"/>
                </a:solidFill>
                <a:prstDash val="solid"/>
                <a:round/>
                <a:headEnd type="none" w="lg" len="lg"/>
                <a:tailEnd type="triangle" w="lg" len="lg"/>
              </a:ln>
            </p:spPr>
          </p:cxnSp>
        </p:grpSp>
        <p:pic>
          <p:nvPicPr>
            <p:cNvPr id="101" name="Shape 101"/>
            <p:cNvPicPr preferRelativeResize="0"/>
            <p:nvPr/>
          </p:nvPicPr>
          <p:blipFill rotWithShape="1">
            <a:blip r:embed="rId6">
              <a:alphaModFix/>
            </a:blip>
            <a:srcRect l="4571" t="14899" b="1766"/>
            <a:stretch/>
          </p:blipFill>
          <p:spPr>
            <a:xfrm>
              <a:off x="238400" y="3475725"/>
              <a:ext cx="2712599" cy="1777675"/>
            </a:xfrm>
            <a:prstGeom prst="rect">
              <a:avLst/>
            </a:prstGeom>
            <a:noFill/>
            <a:ln>
              <a:noFill/>
            </a:ln>
          </p:spPr>
        </p:pic>
      </p:grpSp>
      <p:grpSp>
        <p:nvGrpSpPr>
          <p:cNvPr id="102" name="Shape 102"/>
          <p:cNvGrpSpPr/>
          <p:nvPr/>
        </p:nvGrpSpPr>
        <p:grpSpPr>
          <a:xfrm>
            <a:off x="5731800" y="-87462"/>
            <a:ext cx="3514499" cy="4300637"/>
            <a:chOff x="5731800" y="-87462"/>
            <a:chExt cx="3514499" cy="4300637"/>
          </a:xfrm>
        </p:grpSpPr>
        <p:grpSp>
          <p:nvGrpSpPr>
            <p:cNvPr id="103" name="Shape 103"/>
            <p:cNvGrpSpPr/>
            <p:nvPr/>
          </p:nvGrpSpPr>
          <p:grpSpPr>
            <a:xfrm>
              <a:off x="5731800" y="1414850"/>
              <a:ext cx="3514499" cy="2798324"/>
              <a:chOff x="5731800" y="1414850"/>
              <a:chExt cx="3514499" cy="2798324"/>
            </a:xfrm>
          </p:grpSpPr>
          <p:sp>
            <p:nvSpPr>
              <p:cNvPr id="104" name="Shape 104"/>
              <p:cNvSpPr txBox="1"/>
              <p:nvPr/>
            </p:nvSpPr>
            <p:spPr>
              <a:xfrm>
                <a:off x="5731800" y="1414850"/>
                <a:ext cx="3514499" cy="1613099"/>
              </a:xfrm>
              <a:prstGeom prst="rect">
                <a:avLst/>
              </a:prstGeom>
              <a:noFill/>
              <a:ln>
                <a:noFill/>
              </a:ln>
            </p:spPr>
            <p:txBody>
              <a:bodyPr lIns="91425" tIns="91425" rIns="91425" bIns="91425" anchor="t" anchorCtr="0">
                <a:noAutofit/>
              </a:bodyPr>
              <a:lstStyle/>
              <a:p>
                <a:pPr lvl="0" rtl="0">
                  <a:spcBef>
                    <a:spcPts val="0"/>
                  </a:spcBef>
                  <a:buNone/>
                </a:pPr>
                <a:r>
                  <a:rPr lang="en" b="1"/>
                  <a:t>Metro Gold Line </a:t>
                </a:r>
              </a:p>
              <a:p>
                <a:pPr lvl="0" rtl="0">
                  <a:spcBef>
                    <a:spcPts val="0"/>
                  </a:spcBef>
                  <a:buNone/>
                </a:pPr>
                <a:endParaRPr b="1"/>
              </a:p>
              <a:p>
                <a:pPr marL="457200" lvl="0" indent="-317500" rtl="0">
                  <a:spcBef>
                    <a:spcPts val="0"/>
                  </a:spcBef>
                  <a:buClr>
                    <a:srgbClr val="000000"/>
                  </a:buClr>
                  <a:buSzPct val="100000"/>
                  <a:buFont typeface="Arial"/>
                  <a:buChar char="●"/>
                </a:pPr>
                <a:r>
                  <a:rPr lang="en"/>
                  <a:t>LA Union Station to Sierra Madre</a:t>
                </a:r>
              </a:p>
              <a:p>
                <a:pPr marL="457200" lvl="0" indent="-317500" rtl="0">
                  <a:spcBef>
                    <a:spcPts val="0"/>
                  </a:spcBef>
                  <a:buClr>
                    <a:srgbClr val="000000"/>
                  </a:buClr>
                  <a:buSzPct val="100000"/>
                  <a:buFont typeface="Arial"/>
                  <a:buChar char="●"/>
                </a:pPr>
                <a:r>
                  <a:rPr lang="en"/>
                  <a:t>13.7 Mile OCS light rail</a:t>
                </a:r>
              </a:p>
              <a:p>
                <a:pPr marL="457200" lvl="0" indent="-317500" rtl="0">
                  <a:spcBef>
                    <a:spcPts val="0"/>
                  </a:spcBef>
                  <a:buClr>
                    <a:srgbClr val="000000"/>
                  </a:buClr>
                  <a:buSzPct val="100000"/>
                  <a:buFont typeface="Arial"/>
                  <a:buChar char="●"/>
                </a:pPr>
                <a:r>
                  <a:rPr lang="en"/>
                  <a:t>Phase 1 Opened in 2003</a:t>
                </a:r>
              </a:p>
              <a:p>
                <a:pPr lvl="0" rtl="0">
                  <a:spcBef>
                    <a:spcPts val="0"/>
                  </a:spcBef>
                  <a:buNone/>
                </a:pPr>
                <a:endParaRPr b="1"/>
              </a:p>
            </p:txBody>
          </p:sp>
          <p:cxnSp>
            <p:nvCxnSpPr>
              <p:cNvPr id="105" name="Shape 105"/>
              <p:cNvCxnSpPr/>
              <p:nvPr/>
            </p:nvCxnSpPr>
            <p:spPr>
              <a:xfrm>
                <a:off x="7398700" y="2694525"/>
                <a:ext cx="0" cy="296999"/>
              </a:xfrm>
              <a:prstGeom prst="straightConnector1">
                <a:avLst/>
              </a:prstGeom>
              <a:noFill/>
              <a:ln w="19050" cap="flat">
                <a:solidFill>
                  <a:schemeClr val="dk2"/>
                </a:solidFill>
                <a:prstDash val="solid"/>
                <a:round/>
                <a:headEnd type="none" w="lg" len="lg"/>
                <a:tailEnd type="triangle" w="lg" len="lg"/>
              </a:ln>
            </p:spPr>
          </p:cxnSp>
          <p:sp>
            <p:nvSpPr>
              <p:cNvPr id="106" name="Shape 106"/>
              <p:cNvSpPr/>
              <p:nvPr/>
            </p:nvSpPr>
            <p:spPr>
              <a:xfrm>
                <a:off x="6290250" y="2963975"/>
                <a:ext cx="2397599" cy="1249199"/>
              </a:xfrm>
              <a:prstGeom prst="ellipse">
                <a:avLst/>
              </a:prstGeom>
              <a:noFill/>
              <a:ln w="28575" cap="flat">
                <a:solidFill>
                  <a:srgbClr val="F1C23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pic>
          <p:nvPicPr>
            <p:cNvPr id="107" name="Shape 107"/>
            <p:cNvPicPr preferRelativeResize="0"/>
            <p:nvPr/>
          </p:nvPicPr>
          <p:blipFill rotWithShape="1">
            <a:blip r:embed="rId7">
              <a:alphaModFix/>
            </a:blip>
            <a:srcRect b="14529"/>
            <a:stretch/>
          </p:blipFill>
          <p:spPr>
            <a:xfrm>
              <a:off x="5810164" y="-87462"/>
              <a:ext cx="2434911" cy="1560825"/>
            </a:xfrm>
            <a:prstGeom prst="rect">
              <a:avLst/>
            </a:prstGeom>
            <a:noFill/>
            <a:ln>
              <a:noFill/>
            </a:ln>
          </p:spPr>
        </p:pic>
      </p:grpSp>
      <p:sp>
        <p:nvSpPr>
          <p:cNvPr id="108" name="Shape 108"/>
          <p:cNvSpPr txBox="1">
            <a:spLocks noGrp="1"/>
          </p:cNvSpPr>
          <p:nvPr>
            <p:ph type="sldNum" idx="12"/>
          </p:nvPr>
        </p:nvSpPr>
        <p:spPr>
          <a:xfrm>
            <a:off x="3943716"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5</a:t>
            </a:fld>
            <a:endParaRPr lang="en"/>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39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nodeType="clickEffect">
                                  <p:stCondLst>
                                    <p:cond delay="0"/>
                                  </p:stCondLst>
                                  <p:childTnLst>
                                    <p:anim calcmode="lin" valueType="num">
                                      <p:cBhvr additive="base">
                                        <p:cTn id="11" dur="1000"/>
                                        <p:tgtEl>
                                          <p:spTgt spid="89"/>
                                        </p:tgtEl>
                                        <p:attrNameLst>
                                          <p:attrName>ppt_w</p:attrName>
                                        </p:attrNameLst>
                                      </p:cBhvr>
                                      <p:tavLst>
                                        <p:tav tm="0">
                                          <p:val>
                                            <p:strVal val="#ppt_w"/>
                                          </p:val>
                                        </p:tav>
                                        <p:tav tm="100000">
                                          <p:val>
                                            <p:strVal val="0"/>
                                          </p:val>
                                        </p:tav>
                                      </p:tavLst>
                                    </p:anim>
                                    <p:anim calcmode="lin" valueType="num">
                                      <p:cBhvr additive="base">
                                        <p:cTn id="12" dur="1000"/>
                                        <p:tgtEl>
                                          <p:spTgt spid="89"/>
                                        </p:tgtEl>
                                        <p:attrNameLst>
                                          <p:attrName>ppt_h</p:attrName>
                                        </p:attrNameLst>
                                      </p:cBhvr>
                                      <p:tavLst>
                                        <p:tav tm="0">
                                          <p:val>
                                            <p:strVal val="#ppt_h"/>
                                          </p:val>
                                        </p:tav>
                                        <p:tav tm="100000">
                                          <p:val>
                                            <p:strVal val="0"/>
                                          </p:val>
                                        </p:tav>
                                      </p:tavLst>
                                    </p:anim>
                                    <p:set>
                                      <p:cBhvr>
                                        <p:cTn id="13" dur="1" fill="hold">
                                          <p:stCondLst>
                                            <p:cond delay="1000"/>
                                          </p:stCondLst>
                                        </p:cTn>
                                        <p:tgtEl>
                                          <p:spTgt spid="89"/>
                                        </p:tgtEl>
                                        <p:attrNameLst>
                                          <p:attrName>style.visibility</p:attrName>
                                        </p:attrNameLst>
                                      </p:cBhvr>
                                      <p:to>
                                        <p:strVal val="hidden"/>
                                      </p:to>
                                    </p:set>
                                  </p:childTnLst>
                                </p:cTn>
                              </p:par>
                              <p:par>
                                <p:cTn id="14" presetID="23" presetClass="entr" presetSubtype="16"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1000"/>
                                        <p:tgtEl>
                                          <p:spTgt spid="88"/>
                                        </p:tgtEl>
                                        <p:attrNameLst>
                                          <p:attrName>ppt_w</p:attrName>
                                        </p:attrNameLst>
                                      </p:cBhvr>
                                      <p:tavLst>
                                        <p:tav tm="0">
                                          <p:val>
                                            <p:strVal val="0"/>
                                          </p:val>
                                        </p:tav>
                                        <p:tav tm="100000">
                                          <p:val>
                                            <p:strVal val="#ppt_w"/>
                                          </p:val>
                                        </p:tav>
                                      </p:tavLst>
                                    </p:anim>
                                    <p:anim calcmode="lin" valueType="num">
                                      <p:cBhvr additive="base">
                                        <p:cTn id="17" dur="1000"/>
                                        <p:tgtEl>
                                          <p:spTgt spid="88"/>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1000"/>
                                        <p:tgtEl>
                                          <p:spTgt spid="1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0" y="685800"/>
            <a:ext cx="9144000" cy="658500"/>
          </a:xfrm>
          <a:prstGeom prst="rect">
            <a:avLst/>
          </a:prstGeom>
          <a:solidFill>
            <a:srgbClr val="C9DAF8"/>
          </a:solidFill>
          <a:ln>
            <a:noFill/>
          </a:ln>
        </p:spPr>
        <p:txBody>
          <a:bodyPr lIns="91425" tIns="91425" rIns="91425" bIns="91425" anchor="ctr" anchorCtr="0">
            <a:noAutofit/>
          </a:bodyPr>
          <a:lstStyle/>
          <a:p>
            <a:pPr>
              <a:spcBef>
                <a:spcPts val="0"/>
              </a:spcBef>
              <a:buNone/>
            </a:pPr>
            <a:endParaRPr/>
          </a:p>
        </p:txBody>
      </p:sp>
      <p:sp>
        <p:nvSpPr>
          <p:cNvPr id="114" name="Shape 11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Project Comparison</a:t>
            </a:r>
          </a:p>
        </p:txBody>
      </p:sp>
      <p:graphicFrame>
        <p:nvGraphicFramePr>
          <p:cNvPr id="115" name="Shape 115"/>
          <p:cNvGraphicFramePr/>
          <p:nvPr/>
        </p:nvGraphicFramePr>
        <p:xfrm>
          <a:off x="457200" y="2126200"/>
          <a:ext cx="8183200" cy="3626910"/>
        </p:xfrm>
        <a:graphic>
          <a:graphicData uri="http://schemas.openxmlformats.org/drawingml/2006/table">
            <a:tbl>
              <a:tblPr>
                <a:noFill/>
                <a:tableStyleId>{2DADBC10-46E1-4624-8C65-8DFFE4019394}</a:tableStyleId>
              </a:tblPr>
              <a:tblGrid>
                <a:gridCol w="2348775"/>
                <a:gridCol w="1641350"/>
                <a:gridCol w="1279875"/>
                <a:gridCol w="1432450"/>
                <a:gridCol w="1480750"/>
              </a:tblGrid>
              <a:tr h="523725">
                <a:tc rowSpan="2">
                  <a:txBody>
                    <a:bodyPr/>
                    <a:lstStyle/>
                    <a:p>
                      <a:pPr>
                        <a:spcBef>
                          <a:spcPts val="0"/>
                        </a:spcBef>
                        <a:buNone/>
                      </a:pPr>
                      <a:endParaRPr sz="1800"/>
                    </a:p>
                  </a:txBody>
                  <a:tcPr marL="91425" marR="91425" marT="91425" marB="91425"/>
                </a:tc>
                <a:tc rowSpan="2">
                  <a:txBody>
                    <a:bodyPr/>
                    <a:lstStyle/>
                    <a:p>
                      <a:pPr lvl="0" algn="ctr" rtl="0">
                        <a:spcBef>
                          <a:spcPts val="0"/>
                        </a:spcBef>
                        <a:buNone/>
                      </a:pPr>
                      <a:r>
                        <a:rPr lang="en" sz="1800"/>
                        <a:t>Public Capital Subsidy </a:t>
                      </a:r>
                      <a:r>
                        <a:rPr lang="en"/>
                        <a:t>(millions, 2012$)</a:t>
                      </a:r>
                    </a:p>
                  </a:txBody>
                  <a:tcPr marL="91425" marR="91425" marT="91425" marB="91425"/>
                </a:tc>
                <a:tc gridSpan="2">
                  <a:txBody>
                    <a:bodyPr/>
                    <a:lstStyle/>
                    <a:p>
                      <a:pPr algn="ctr" rtl="0">
                        <a:spcBef>
                          <a:spcPts val="0"/>
                        </a:spcBef>
                        <a:buNone/>
                      </a:pPr>
                      <a:r>
                        <a:rPr lang="en" sz="1800"/>
                        <a:t>Auto to Facility Mode Shift</a:t>
                      </a:r>
                    </a:p>
                  </a:txBody>
                  <a:tcPr marL="91425" marR="91425" marT="91425" marB="91425"/>
                </a:tc>
                <a:tc hMerge="1">
                  <a:txBody>
                    <a:bodyPr/>
                    <a:lstStyle/>
                    <a:p>
                      <a:endParaRPr lang="en-US"/>
                    </a:p>
                  </a:txBody>
                  <a:tcPr/>
                </a:tc>
                <a:tc rowSpan="2">
                  <a:txBody>
                    <a:bodyPr/>
                    <a:lstStyle/>
                    <a:p>
                      <a:pPr lvl="0" algn="ctr" rtl="0">
                        <a:spcBef>
                          <a:spcPts val="0"/>
                        </a:spcBef>
                        <a:buNone/>
                      </a:pPr>
                      <a:r>
                        <a:rPr lang="en" sz="1800"/>
                        <a:t>Air to Facility Mode Shift</a:t>
                      </a:r>
                    </a:p>
                    <a:p>
                      <a:pPr lvl="0" algn="ctr" rtl="0">
                        <a:spcBef>
                          <a:spcPts val="0"/>
                        </a:spcBef>
                        <a:buNone/>
                      </a:pPr>
                      <a:r>
                        <a:rPr lang="en">
                          <a:solidFill>
                            <a:schemeClr val="dk1"/>
                          </a:solidFill>
                        </a:rPr>
                        <a:t>% &amp; Avg. Mi</a:t>
                      </a:r>
                    </a:p>
                  </a:txBody>
                  <a:tcPr marL="91425" marR="91425" marT="91425" marB="91425"/>
                </a:tc>
              </a:tr>
              <a:tr h="0">
                <a:tc vMerge="1">
                  <a:txBody>
                    <a:bodyPr/>
                    <a:lstStyle/>
                    <a:p>
                      <a:endParaRPr lang="en-US"/>
                    </a:p>
                  </a:txBody>
                  <a:tcPr/>
                </a:tc>
                <a:tc vMerge="1">
                  <a:txBody>
                    <a:bodyPr/>
                    <a:lstStyle/>
                    <a:p>
                      <a:endParaRPr lang="en-US"/>
                    </a:p>
                  </a:txBody>
                  <a:tcPr/>
                </a:tc>
                <a:tc>
                  <a:txBody>
                    <a:bodyPr/>
                    <a:lstStyle/>
                    <a:p>
                      <a:pPr algn="ctr" rtl="0">
                        <a:spcBef>
                          <a:spcPts val="0"/>
                        </a:spcBef>
                        <a:buNone/>
                      </a:pPr>
                      <a:r>
                        <a:rPr lang="en"/>
                        <a:t>Near-Term</a:t>
                      </a:r>
                    </a:p>
                    <a:p>
                      <a:pPr algn="ctr" rtl="0">
                        <a:spcBef>
                          <a:spcPts val="0"/>
                        </a:spcBef>
                        <a:buNone/>
                      </a:pPr>
                      <a:r>
                        <a:rPr lang="en"/>
                        <a:t>% &amp; Avg. Mi</a:t>
                      </a:r>
                    </a:p>
                  </a:txBody>
                  <a:tcPr marL="91425" marR="91425" marT="91425" marB="91425"/>
                </a:tc>
                <a:tc>
                  <a:txBody>
                    <a:bodyPr/>
                    <a:lstStyle/>
                    <a:p>
                      <a:pPr algn="ctr" rtl="0">
                        <a:spcBef>
                          <a:spcPts val="0"/>
                        </a:spcBef>
                        <a:buNone/>
                      </a:pPr>
                      <a:r>
                        <a:rPr lang="en"/>
                        <a:t>Long-Term</a:t>
                      </a:r>
                    </a:p>
                    <a:p>
                      <a:pPr algn="ctr">
                        <a:spcBef>
                          <a:spcPts val="0"/>
                        </a:spcBef>
                        <a:buNone/>
                      </a:pPr>
                      <a:r>
                        <a:rPr lang="en">
                          <a:solidFill>
                            <a:schemeClr val="dk1"/>
                          </a:solidFill>
                        </a:rPr>
                        <a:t>% &amp; Avg. Mi</a:t>
                      </a:r>
                    </a:p>
                  </a:txBody>
                  <a:tcPr marL="91425" marR="91425" marT="91425" marB="91425"/>
                </a:tc>
                <a:tc vMerge="1">
                  <a:txBody>
                    <a:bodyPr/>
                    <a:lstStyle/>
                    <a:p>
                      <a:endParaRPr lang="en-US"/>
                    </a:p>
                  </a:txBody>
                  <a:tcPr/>
                </a:tc>
              </a:tr>
              <a:tr h="326975">
                <a:tc>
                  <a:txBody>
                    <a:bodyPr/>
                    <a:lstStyle/>
                    <a:p>
                      <a:pPr>
                        <a:spcBef>
                          <a:spcPts val="0"/>
                        </a:spcBef>
                        <a:buNone/>
                      </a:pPr>
                      <a:r>
                        <a:rPr lang="en" sz="1800" b="1"/>
                        <a:t>CA HSR (2012)</a:t>
                      </a:r>
                    </a:p>
                  </a:txBody>
                  <a:tcPr marL="91425" marR="91425" marT="91425" marB="91425"/>
                </a:tc>
                <a:tc>
                  <a:txBody>
                    <a:bodyPr/>
                    <a:lstStyle/>
                    <a:p>
                      <a:pPr algn="r">
                        <a:spcBef>
                          <a:spcPts val="0"/>
                        </a:spcBef>
                        <a:buNone/>
                      </a:pPr>
                      <a:r>
                        <a:rPr lang="en" sz="1800"/>
                        <a:t>$44,247</a:t>
                      </a:r>
                    </a:p>
                  </a:txBody>
                  <a:tcPr marL="91425" marR="91425" marT="91425" marB="91425"/>
                </a:tc>
                <a:tc>
                  <a:txBody>
                    <a:bodyPr/>
                    <a:lstStyle/>
                    <a:p>
                      <a:pPr rtl="0">
                        <a:spcBef>
                          <a:spcPts val="0"/>
                        </a:spcBef>
                        <a:buNone/>
                      </a:pPr>
                      <a:endParaRPr sz="1800"/>
                    </a:p>
                  </a:txBody>
                  <a:tcPr marL="91425" marR="91425" marT="91425" marB="91425">
                    <a:solidFill>
                      <a:srgbClr val="000000"/>
                    </a:solidFill>
                  </a:tcPr>
                </a:tc>
                <a:tc>
                  <a:txBody>
                    <a:bodyPr/>
                    <a:lstStyle/>
                    <a:p>
                      <a:pPr algn="r">
                        <a:spcBef>
                          <a:spcPts val="0"/>
                        </a:spcBef>
                        <a:buNone/>
                      </a:pPr>
                      <a:r>
                        <a:rPr lang="en" sz="1800"/>
                        <a:t>81% (150)</a:t>
                      </a:r>
                    </a:p>
                  </a:txBody>
                  <a:tcPr marL="91425" marR="91425" marT="91425" marB="91425"/>
                </a:tc>
                <a:tc>
                  <a:txBody>
                    <a:bodyPr/>
                    <a:lstStyle/>
                    <a:p>
                      <a:pPr algn="r">
                        <a:spcBef>
                          <a:spcPts val="0"/>
                        </a:spcBef>
                        <a:buNone/>
                      </a:pPr>
                      <a:r>
                        <a:rPr lang="en" sz="1800"/>
                        <a:t>17.23%</a:t>
                      </a:r>
                    </a:p>
                  </a:txBody>
                  <a:tcPr marL="91425" marR="91425" marT="91425" marB="91425"/>
                </a:tc>
              </a:tr>
              <a:tr h="326975">
                <a:tc>
                  <a:txBody>
                    <a:bodyPr/>
                    <a:lstStyle/>
                    <a:p>
                      <a:pPr rtl="0">
                        <a:spcBef>
                          <a:spcPts val="0"/>
                        </a:spcBef>
                        <a:buNone/>
                      </a:pPr>
                      <a:r>
                        <a:rPr lang="en" sz="1800" b="1"/>
                        <a:t>CA HSR (2014)</a:t>
                      </a:r>
                    </a:p>
                  </a:txBody>
                  <a:tcPr marL="91425" marR="91425" marT="91425" marB="91425"/>
                </a:tc>
                <a:tc>
                  <a:txBody>
                    <a:bodyPr/>
                    <a:lstStyle/>
                    <a:p>
                      <a:pPr algn="r" rtl="0">
                        <a:spcBef>
                          <a:spcPts val="0"/>
                        </a:spcBef>
                        <a:buNone/>
                      </a:pPr>
                      <a:r>
                        <a:rPr lang="en" sz="1800">
                          <a:solidFill>
                            <a:schemeClr val="dk1"/>
                          </a:solidFill>
                        </a:rPr>
                        <a:t>$44,247</a:t>
                      </a:r>
                    </a:p>
                  </a:txBody>
                  <a:tcPr marL="91425" marR="91425" marT="91425" marB="91425"/>
                </a:tc>
                <a:tc>
                  <a:txBody>
                    <a:bodyPr/>
                    <a:lstStyle/>
                    <a:p>
                      <a:pPr rtl="0">
                        <a:spcBef>
                          <a:spcPts val="0"/>
                        </a:spcBef>
                        <a:buNone/>
                      </a:pPr>
                      <a:endParaRPr sz="1800"/>
                    </a:p>
                  </a:txBody>
                  <a:tcPr marL="91425" marR="91425" marT="91425" marB="91425">
                    <a:solidFill>
                      <a:srgbClr val="000000"/>
                    </a:solidFill>
                  </a:tcPr>
                </a:tc>
                <a:tc>
                  <a:txBody>
                    <a:bodyPr/>
                    <a:lstStyle/>
                    <a:p>
                      <a:pPr algn="r" rtl="0">
                        <a:spcBef>
                          <a:spcPts val="0"/>
                        </a:spcBef>
                        <a:buNone/>
                      </a:pPr>
                      <a:r>
                        <a:rPr lang="en" sz="1800"/>
                        <a:t>92% (118)</a:t>
                      </a:r>
                    </a:p>
                  </a:txBody>
                  <a:tcPr marL="91425" marR="91425" marT="91425" marB="91425"/>
                </a:tc>
                <a:tc>
                  <a:txBody>
                    <a:bodyPr/>
                    <a:lstStyle/>
                    <a:p>
                      <a:pPr algn="r" rtl="0">
                        <a:spcBef>
                          <a:spcPts val="0"/>
                        </a:spcBef>
                        <a:buNone/>
                      </a:pPr>
                      <a:r>
                        <a:rPr lang="en" sz="1800"/>
                        <a:t>5.58%</a:t>
                      </a:r>
                    </a:p>
                  </a:txBody>
                  <a:tcPr marL="91425" marR="91425" marT="91425" marB="91425"/>
                </a:tc>
              </a:tr>
              <a:tr h="326975">
                <a:tc>
                  <a:txBody>
                    <a:bodyPr/>
                    <a:lstStyle/>
                    <a:p>
                      <a:pPr>
                        <a:spcBef>
                          <a:spcPts val="0"/>
                        </a:spcBef>
                        <a:buNone/>
                      </a:pPr>
                      <a:r>
                        <a:rPr lang="en" sz="1800" b="1"/>
                        <a:t>Metro Gold</a:t>
                      </a:r>
                    </a:p>
                  </a:txBody>
                  <a:tcPr marL="91425" marR="91425" marT="91425" marB="91425"/>
                </a:tc>
                <a:tc>
                  <a:txBody>
                    <a:bodyPr/>
                    <a:lstStyle/>
                    <a:p>
                      <a:pPr algn="r">
                        <a:spcBef>
                          <a:spcPts val="0"/>
                        </a:spcBef>
                        <a:buNone/>
                      </a:pPr>
                      <a:r>
                        <a:rPr lang="en" sz="1800"/>
                        <a:t>$1,072</a:t>
                      </a:r>
                    </a:p>
                  </a:txBody>
                  <a:tcPr marL="91425" marR="91425" marT="91425" marB="91425"/>
                </a:tc>
                <a:tc>
                  <a:txBody>
                    <a:bodyPr/>
                    <a:lstStyle/>
                    <a:p>
                      <a:pPr lvl="0" algn="r" rtl="0">
                        <a:spcBef>
                          <a:spcPts val="0"/>
                        </a:spcBef>
                        <a:buNone/>
                      </a:pPr>
                      <a:r>
                        <a:rPr lang="en" sz="1800"/>
                        <a:t>25%  </a:t>
                      </a:r>
                    </a:p>
                  </a:txBody>
                  <a:tcPr marL="91425" marR="91425" marT="91425" marB="91425"/>
                </a:tc>
                <a:tc>
                  <a:txBody>
                    <a:bodyPr/>
                    <a:lstStyle/>
                    <a:p>
                      <a:pPr algn="r">
                        <a:spcBef>
                          <a:spcPts val="0"/>
                        </a:spcBef>
                        <a:buNone/>
                      </a:pPr>
                      <a:r>
                        <a:rPr lang="en" sz="1800"/>
                        <a:t>52%</a:t>
                      </a:r>
                    </a:p>
                  </a:txBody>
                  <a:tcPr marL="91425" marR="91425" marT="91425" marB="91425"/>
                </a:tc>
                <a:tc>
                  <a:txBody>
                    <a:bodyPr/>
                    <a:lstStyle/>
                    <a:p>
                      <a:pPr algn="r">
                        <a:spcBef>
                          <a:spcPts val="0"/>
                        </a:spcBef>
                        <a:buNone/>
                      </a:pPr>
                      <a:endParaRPr sz="1800"/>
                    </a:p>
                  </a:txBody>
                  <a:tcPr marL="91425" marR="91425" marT="91425" marB="91425"/>
                </a:tc>
              </a:tr>
              <a:tr h="326975">
                <a:tc>
                  <a:txBody>
                    <a:bodyPr/>
                    <a:lstStyle/>
                    <a:p>
                      <a:pPr>
                        <a:spcBef>
                          <a:spcPts val="0"/>
                        </a:spcBef>
                        <a:buNone/>
                      </a:pPr>
                      <a:r>
                        <a:rPr lang="en" sz="1800" b="1"/>
                        <a:t>Metro Orange BRT</a:t>
                      </a:r>
                    </a:p>
                  </a:txBody>
                  <a:tcPr marL="91425" marR="91425" marT="91425" marB="91425"/>
                </a:tc>
                <a:tc>
                  <a:txBody>
                    <a:bodyPr/>
                    <a:lstStyle/>
                    <a:p>
                      <a:pPr algn="r">
                        <a:spcBef>
                          <a:spcPts val="0"/>
                        </a:spcBef>
                        <a:buNone/>
                      </a:pPr>
                      <a:r>
                        <a:rPr lang="en" sz="1800"/>
                        <a:t>$399</a:t>
                      </a:r>
                    </a:p>
                  </a:txBody>
                  <a:tcPr marL="91425" marR="91425" marT="91425" marB="91425"/>
                </a:tc>
                <a:tc>
                  <a:txBody>
                    <a:bodyPr/>
                    <a:lstStyle/>
                    <a:p>
                      <a:pPr lvl="0" algn="r" rtl="0">
                        <a:spcBef>
                          <a:spcPts val="0"/>
                        </a:spcBef>
                        <a:buNone/>
                      </a:pPr>
                      <a:r>
                        <a:rPr lang="en" sz="1800"/>
                        <a:t>4.49%</a:t>
                      </a:r>
                    </a:p>
                  </a:txBody>
                  <a:tcPr marL="91425" marR="91425" marT="91425" marB="91425"/>
                </a:tc>
                <a:tc>
                  <a:txBody>
                    <a:bodyPr/>
                    <a:lstStyle/>
                    <a:p>
                      <a:pPr algn="r">
                        <a:spcBef>
                          <a:spcPts val="0"/>
                        </a:spcBef>
                        <a:buNone/>
                      </a:pPr>
                      <a:r>
                        <a:rPr lang="en" sz="1800">
                          <a:solidFill>
                            <a:schemeClr val="dk1"/>
                          </a:solidFill>
                        </a:rPr>
                        <a:t>4.49%</a:t>
                      </a:r>
                    </a:p>
                  </a:txBody>
                  <a:tcPr marL="91425" marR="91425" marT="91425" marB="91425"/>
                </a:tc>
                <a:tc>
                  <a:txBody>
                    <a:bodyPr/>
                    <a:lstStyle/>
                    <a:p>
                      <a:pPr algn="r">
                        <a:spcBef>
                          <a:spcPts val="0"/>
                        </a:spcBef>
                        <a:buNone/>
                      </a:pPr>
                      <a:endParaRPr sz="1800"/>
                    </a:p>
                  </a:txBody>
                  <a:tcPr marL="91425" marR="91425" marT="91425" marB="91425"/>
                </a:tc>
              </a:tr>
              <a:tr h="326975">
                <a:tc>
                  <a:txBody>
                    <a:bodyPr/>
                    <a:lstStyle/>
                    <a:p>
                      <a:pPr>
                        <a:spcBef>
                          <a:spcPts val="0"/>
                        </a:spcBef>
                        <a:buNone/>
                      </a:pPr>
                      <a:r>
                        <a:rPr lang="en" sz="1800" b="1"/>
                        <a:t>Metro Orange Bike</a:t>
                      </a:r>
                    </a:p>
                  </a:txBody>
                  <a:tcPr marL="91425" marR="91425" marT="91425" marB="91425"/>
                </a:tc>
                <a:tc>
                  <a:txBody>
                    <a:bodyPr/>
                    <a:lstStyle/>
                    <a:p>
                      <a:pPr algn="r">
                        <a:spcBef>
                          <a:spcPts val="0"/>
                        </a:spcBef>
                        <a:buNone/>
                      </a:pPr>
                      <a:r>
                        <a:rPr lang="en" sz="1800"/>
                        <a:t>$12 </a:t>
                      </a:r>
                    </a:p>
                  </a:txBody>
                  <a:tcPr marL="91425" marR="91425" marT="91425" marB="91425"/>
                </a:tc>
                <a:tc>
                  <a:txBody>
                    <a:bodyPr/>
                    <a:lstStyle/>
                    <a:p>
                      <a:pPr lvl="0" algn="r" rtl="0">
                        <a:spcBef>
                          <a:spcPts val="0"/>
                        </a:spcBef>
                        <a:buNone/>
                      </a:pPr>
                      <a:r>
                        <a:rPr lang="en" sz="1800"/>
                        <a:t>67%</a:t>
                      </a:r>
                    </a:p>
                  </a:txBody>
                  <a:tcPr marL="91425" marR="91425" marT="91425" marB="91425"/>
                </a:tc>
                <a:tc>
                  <a:txBody>
                    <a:bodyPr/>
                    <a:lstStyle/>
                    <a:p>
                      <a:pPr algn="r">
                        <a:spcBef>
                          <a:spcPts val="0"/>
                        </a:spcBef>
                        <a:buNone/>
                      </a:pPr>
                      <a:r>
                        <a:rPr lang="en" sz="1800"/>
                        <a:t>80%</a:t>
                      </a:r>
                    </a:p>
                  </a:txBody>
                  <a:tcPr marL="91425" marR="91425" marT="91425" marB="91425"/>
                </a:tc>
                <a:tc>
                  <a:txBody>
                    <a:bodyPr/>
                    <a:lstStyle/>
                    <a:p>
                      <a:pPr algn="r">
                        <a:spcBef>
                          <a:spcPts val="0"/>
                        </a:spcBef>
                        <a:buNone/>
                      </a:pPr>
                      <a:endParaRPr sz="1800"/>
                    </a:p>
                  </a:txBody>
                  <a:tcPr marL="91425" marR="91425" marT="91425" marB="91425"/>
                </a:tc>
              </a:tr>
            </a:tbl>
          </a:graphicData>
        </a:graphic>
      </p:graphicFrame>
      <p:sp>
        <p:nvSpPr>
          <p:cNvPr id="116" name="Shape 116"/>
          <p:cNvSpPr txBox="1">
            <a:spLocks noGrp="1"/>
          </p:cNvSpPr>
          <p:nvPr>
            <p:ph type="sldNum" idx="12"/>
          </p:nvPr>
        </p:nvSpPr>
        <p:spPr>
          <a:xfrm>
            <a:off x="3943716"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6</a:t>
            </a:fld>
            <a:endParaRPr lang="en"/>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p:nvPr/>
        </p:nvSpPr>
        <p:spPr>
          <a:xfrm>
            <a:off x="0" y="228600"/>
            <a:ext cx="9144000" cy="658500"/>
          </a:xfrm>
          <a:prstGeom prst="rect">
            <a:avLst/>
          </a:prstGeom>
          <a:solidFill>
            <a:srgbClr val="C9DAF8"/>
          </a:solidFill>
          <a:ln>
            <a:noFill/>
          </a:ln>
        </p:spPr>
        <p:txBody>
          <a:bodyPr lIns="91425" tIns="91425" rIns="91425" bIns="91425" anchor="ctr" anchorCtr="0">
            <a:noAutofit/>
          </a:bodyPr>
          <a:lstStyle/>
          <a:p>
            <a:pPr>
              <a:spcBef>
                <a:spcPts val="0"/>
              </a:spcBef>
              <a:buNone/>
            </a:pPr>
            <a:endParaRPr/>
          </a:p>
        </p:txBody>
      </p:sp>
      <p:sp>
        <p:nvSpPr>
          <p:cNvPr id="122" name="Shape 122"/>
          <p:cNvSpPr txBox="1">
            <a:spLocks noGrp="1"/>
          </p:cNvSpPr>
          <p:nvPr>
            <p:ph type="title"/>
          </p:nvPr>
        </p:nvSpPr>
        <p:spPr>
          <a:xfrm>
            <a:off x="457200" y="-182562"/>
            <a:ext cx="8229600" cy="1143000"/>
          </a:xfrm>
          <a:prstGeom prst="rect">
            <a:avLst/>
          </a:prstGeom>
        </p:spPr>
        <p:txBody>
          <a:bodyPr lIns="91425" tIns="91425" rIns="91425" bIns="91425" anchor="b" anchorCtr="0">
            <a:noAutofit/>
          </a:bodyPr>
          <a:lstStyle/>
          <a:p>
            <a:pPr>
              <a:spcBef>
                <a:spcPts val="0"/>
              </a:spcBef>
              <a:buNone/>
            </a:pPr>
            <a:r>
              <a:rPr lang="en"/>
              <a:t>Economic Costs Assessed</a:t>
            </a:r>
          </a:p>
        </p:txBody>
      </p:sp>
      <p:sp>
        <p:nvSpPr>
          <p:cNvPr id="123" name="Shape 123"/>
          <p:cNvSpPr txBox="1">
            <a:spLocks noGrp="1"/>
          </p:cNvSpPr>
          <p:nvPr>
            <p:ph type="sldNum" idx="12"/>
          </p:nvPr>
        </p:nvSpPr>
        <p:spPr>
          <a:xfrm>
            <a:off x="4324716"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7</a:t>
            </a:fld>
            <a:endParaRPr lang="en"/>
          </a:p>
        </p:txBody>
      </p:sp>
      <p:sp>
        <p:nvSpPr>
          <p:cNvPr id="124" name="Shape 124"/>
          <p:cNvSpPr txBox="1"/>
          <p:nvPr/>
        </p:nvSpPr>
        <p:spPr>
          <a:xfrm>
            <a:off x="7582700" y="5057184"/>
            <a:ext cx="614699" cy="553200"/>
          </a:xfrm>
          <a:prstGeom prst="rect">
            <a:avLst/>
          </a:prstGeom>
          <a:noFill/>
          <a:ln>
            <a:noFill/>
          </a:ln>
        </p:spPr>
        <p:txBody>
          <a:bodyPr lIns="91425" tIns="91425" rIns="91425" bIns="91425" anchor="t" anchorCtr="0">
            <a:noAutofit/>
          </a:bodyPr>
          <a:lstStyle/>
          <a:p>
            <a:pPr>
              <a:spcBef>
                <a:spcPts val="0"/>
              </a:spcBef>
              <a:buNone/>
            </a:pPr>
            <a:r>
              <a:rPr lang="en"/>
              <a:t>Time</a:t>
            </a:r>
          </a:p>
        </p:txBody>
      </p:sp>
      <p:sp>
        <p:nvSpPr>
          <p:cNvPr id="125" name="Shape 125"/>
          <p:cNvSpPr/>
          <p:nvPr/>
        </p:nvSpPr>
        <p:spPr>
          <a:xfrm>
            <a:off x="1154900" y="5236125"/>
            <a:ext cx="836699" cy="10455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a:t>public capital subsidy</a:t>
            </a:r>
          </a:p>
        </p:txBody>
      </p:sp>
      <p:sp>
        <p:nvSpPr>
          <p:cNvPr id="126" name="Shape 126"/>
          <p:cNvSpPr/>
          <p:nvPr/>
        </p:nvSpPr>
        <p:spPr>
          <a:xfrm>
            <a:off x="1991750" y="5236125"/>
            <a:ext cx="5362500" cy="329400"/>
          </a:xfrm>
          <a:prstGeom prst="rect">
            <a:avLst/>
          </a:prstGeom>
          <a:solidFill>
            <a:srgbClr val="C9DAF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a:solidFill>
                  <a:schemeClr val="dk1"/>
                </a:solidFill>
              </a:rPr>
              <a:t>public subsidies for operations </a:t>
            </a:r>
          </a:p>
        </p:txBody>
      </p:sp>
      <p:sp>
        <p:nvSpPr>
          <p:cNvPr id="127" name="Shape 127"/>
          <p:cNvSpPr/>
          <p:nvPr/>
        </p:nvSpPr>
        <p:spPr>
          <a:xfrm>
            <a:off x="1991625" y="4643350"/>
            <a:ext cx="5362500" cy="600899"/>
          </a:xfrm>
          <a:prstGeom prst="rect">
            <a:avLst/>
          </a:prstGeom>
          <a:solidFill>
            <a:srgbClr val="6AA84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indent="-228600" algn="ctr" rtl="0">
              <a:lnSpc>
                <a:spcPct val="115000"/>
              </a:lnSpc>
              <a:spcBef>
                <a:spcPts val="0"/>
              </a:spcBef>
              <a:buNone/>
            </a:pPr>
            <a:r>
              <a:rPr lang="en"/>
              <a:t>net economic savings from project’s users who shift from automobiles or aircraft</a:t>
            </a:r>
          </a:p>
        </p:txBody>
      </p:sp>
      <p:cxnSp>
        <p:nvCxnSpPr>
          <p:cNvPr id="128" name="Shape 128"/>
          <p:cNvCxnSpPr/>
          <p:nvPr/>
        </p:nvCxnSpPr>
        <p:spPr>
          <a:xfrm>
            <a:off x="778275" y="5244225"/>
            <a:ext cx="6858000" cy="0"/>
          </a:xfrm>
          <a:prstGeom prst="straightConnector1">
            <a:avLst/>
          </a:prstGeom>
          <a:noFill/>
          <a:ln w="28575" cap="flat">
            <a:solidFill>
              <a:schemeClr val="dk2"/>
            </a:solidFill>
            <a:prstDash val="solid"/>
            <a:round/>
            <a:headEnd type="none" w="lg" len="lg"/>
            <a:tailEnd type="triangle" w="lg" len="lg"/>
          </a:ln>
        </p:spPr>
      </p:cxnSp>
      <p:cxnSp>
        <p:nvCxnSpPr>
          <p:cNvPr id="129" name="Shape 129"/>
          <p:cNvCxnSpPr/>
          <p:nvPr/>
        </p:nvCxnSpPr>
        <p:spPr>
          <a:xfrm rot="10800000">
            <a:off x="765850" y="4322199"/>
            <a:ext cx="0" cy="1984200"/>
          </a:xfrm>
          <a:prstGeom prst="straightConnector1">
            <a:avLst/>
          </a:prstGeom>
          <a:noFill/>
          <a:ln w="19050" cap="flat">
            <a:solidFill>
              <a:schemeClr val="dk2"/>
            </a:solidFill>
            <a:prstDash val="solid"/>
            <a:round/>
            <a:headEnd type="none" w="lg" len="lg"/>
            <a:tailEnd type="none" w="lg" len="lg"/>
          </a:ln>
        </p:spPr>
      </p:cxnSp>
      <p:sp>
        <p:nvSpPr>
          <p:cNvPr id="130" name="Shape 130"/>
          <p:cNvSpPr txBox="1"/>
          <p:nvPr/>
        </p:nvSpPr>
        <p:spPr>
          <a:xfrm rot="-5400000">
            <a:off x="284100" y="4782549"/>
            <a:ext cx="746999" cy="553200"/>
          </a:xfrm>
          <a:prstGeom prst="rect">
            <a:avLst/>
          </a:prstGeom>
          <a:noFill/>
          <a:ln>
            <a:noFill/>
          </a:ln>
        </p:spPr>
        <p:txBody>
          <a:bodyPr lIns="91425" tIns="91425" rIns="91425" bIns="91425" anchor="t" anchorCtr="0">
            <a:noAutofit/>
          </a:bodyPr>
          <a:lstStyle/>
          <a:p>
            <a:pPr lvl="0" rtl="0">
              <a:spcBef>
                <a:spcPts val="0"/>
              </a:spcBef>
              <a:buNone/>
            </a:pPr>
            <a:r>
              <a:rPr lang="en"/>
              <a:t>Costs</a:t>
            </a:r>
          </a:p>
        </p:txBody>
      </p:sp>
      <p:graphicFrame>
        <p:nvGraphicFramePr>
          <p:cNvPr id="131" name="Shape 131"/>
          <p:cNvGraphicFramePr/>
          <p:nvPr/>
        </p:nvGraphicFramePr>
        <p:xfrm>
          <a:off x="381000" y="1189050"/>
          <a:ext cx="8665250" cy="3152583"/>
        </p:xfrm>
        <a:graphic>
          <a:graphicData uri="http://schemas.openxmlformats.org/drawingml/2006/table">
            <a:tbl>
              <a:tblPr>
                <a:noFill/>
                <a:tableStyleId>{979FFA63-E1F0-4FE1-9AED-5E58EBC13CA3}</a:tableStyleId>
              </a:tblPr>
              <a:tblGrid>
                <a:gridCol w="5954550"/>
                <a:gridCol w="2710700"/>
              </a:tblGrid>
              <a:tr h="711225">
                <a:tc>
                  <a:txBody>
                    <a:bodyPr/>
                    <a:lstStyle/>
                    <a:p>
                      <a:pPr rtl="0">
                        <a:lnSpc>
                          <a:spcPct val="115000"/>
                        </a:lnSpc>
                        <a:spcBef>
                          <a:spcPts val="0"/>
                        </a:spcBef>
                        <a:buNone/>
                      </a:pPr>
                      <a:r>
                        <a:rPr lang="en" sz="1800">
                          <a:solidFill>
                            <a:schemeClr val="dk1"/>
                          </a:solidFill>
                        </a:rPr>
                        <a:t>public subsidies for capital costs</a:t>
                      </a:r>
                    </a:p>
                  </a:txBody>
                  <a:tcPr marL="91425" marR="91425" marT="91425" marB="91425" anchor="ctr"/>
                </a:tc>
                <a:tc>
                  <a:txBody>
                    <a:bodyPr/>
                    <a:lstStyle/>
                    <a:p>
                      <a:pPr>
                        <a:spcBef>
                          <a:spcPts val="0"/>
                        </a:spcBef>
                        <a:buNone/>
                      </a:pPr>
                      <a:endParaRPr/>
                    </a:p>
                  </a:txBody>
                  <a:tcPr marL="91425" marR="91425" marT="91425" marB="91425"/>
                </a:tc>
              </a:tr>
              <a:tr h="650550">
                <a:tc>
                  <a:txBody>
                    <a:bodyPr/>
                    <a:lstStyle/>
                    <a:p>
                      <a:pPr rtl="0">
                        <a:lnSpc>
                          <a:spcPct val="115000"/>
                        </a:lnSpc>
                        <a:spcBef>
                          <a:spcPts val="0"/>
                        </a:spcBef>
                        <a:buNone/>
                      </a:pPr>
                      <a:r>
                        <a:rPr lang="en" sz="1800">
                          <a:solidFill>
                            <a:schemeClr val="dk1"/>
                          </a:solidFill>
                        </a:rPr>
                        <a:t>public subsidies for operations after the project has been constructed and ridership has stabilized </a:t>
                      </a:r>
                    </a:p>
                  </a:txBody>
                  <a:tcPr marL="91425" marR="91425" marT="91425" marB="91425" anchor="ctr"/>
                </a:tc>
                <a:tc>
                  <a:txBody>
                    <a:bodyPr/>
                    <a:lstStyle/>
                    <a:p>
                      <a:pPr>
                        <a:spcBef>
                          <a:spcPts val="0"/>
                        </a:spcBef>
                        <a:buNone/>
                      </a:pPr>
                      <a:endParaRPr/>
                    </a:p>
                  </a:txBody>
                  <a:tcPr marL="91425" marR="91425" marT="91425" marB="91425"/>
                </a:tc>
              </a:tr>
              <a:tr h="463825">
                <a:tc>
                  <a:txBody>
                    <a:bodyPr/>
                    <a:lstStyle/>
                    <a:p>
                      <a:pPr lvl="0" rtl="0">
                        <a:lnSpc>
                          <a:spcPct val="115000"/>
                        </a:lnSpc>
                        <a:spcBef>
                          <a:spcPts val="0"/>
                        </a:spcBef>
                        <a:buNone/>
                      </a:pPr>
                      <a:r>
                        <a:rPr lang="en" sz="1800">
                          <a:solidFill>
                            <a:schemeClr val="dk1"/>
                          </a:solidFill>
                        </a:rPr>
                        <a:t>the full public subsidy required to construct and operate the project</a:t>
                      </a:r>
                    </a:p>
                  </a:txBody>
                  <a:tcPr marL="91425" marR="91425" marT="91425" marB="91425" anchor="ctr"/>
                </a:tc>
                <a:tc>
                  <a:txBody>
                    <a:bodyPr/>
                    <a:lstStyle/>
                    <a:p>
                      <a:pPr>
                        <a:spcBef>
                          <a:spcPts val="0"/>
                        </a:spcBef>
                        <a:buNone/>
                      </a:pPr>
                      <a:endParaRPr/>
                    </a:p>
                  </a:txBody>
                  <a:tcPr marL="91425" marR="91425" marT="91425" marB="91425"/>
                </a:tc>
              </a:tr>
              <a:tr h="679650">
                <a:tc>
                  <a:txBody>
                    <a:bodyPr/>
                    <a:lstStyle/>
                    <a:p>
                      <a:pPr marL="457200" lvl="0" indent="0" rtl="0">
                        <a:lnSpc>
                          <a:spcPct val="115000"/>
                        </a:lnSpc>
                        <a:spcBef>
                          <a:spcPts val="0"/>
                        </a:spcBef>
                        <a:buNone/>
                      </a:pPr>
                      <a:r>
                        <a:rPr lang="en" sz="1800">
                          <a:solidFill>
                            <a:schemeClr val="dk1"/>
                          </a:solidFill>
                        </a:rPr>
                        <a:t>...adjusted by the net economic savings from project’s users who shift from automobiles or aircraft</a:t>
                      </a:r>
                    </a:p>
                  </a:txBody>
                  <a:tcPr marL="91425" marR="91425" marT="91425" marB="91425" anchor="ctr"/>
                </a:tc>
                <a:tc>
                  <a:txBody>
                    <a:bodyPr/>
                    <a:lstStyle/>
                    <a:p>
                      <a:pPr>
                        <a:spcBef>
                          <a:spcPts val="0"/>
                        </a:spcBef>
                        <a:buNone/>
                      </a:pPr>
                      <a:endParaRPr/>
                    </a:p>
                  </a:txBody>
                  <a:tcPr marL="91425" marR="91425" marT="91425" marB="91425"/>
                </a:tc>
              </a:tr>
            </a:tbl>
          </a:graphicData>
        </a:graphic>
      </p:graphicFrame>
      <p:sp>
        <p:nvSpPr>
          <p:cNvPr id="132" name="Shape 132"/>
          <p:cNvSpPr/>
          <p:nvPr/>
        </p:nvSpPr>
        <p:spPr>
          <a:xfrm>
            <a:off x="7251250" y="1350200"/>
            <a:ext cx="614699" cy="4034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3" name="Shape 133"/>
          <p:cNvSpPr/>
          <p:nvPr/>
        </p:nvSpPr>
        <p:spPr>
          <a:xfrm>
            <a:off x="7251250" y="2112200"/>
            <a:ext cx="614699" cy="403499"/>
          </a:xfrm>
          <a:prstGeom prst="rect">
            <a:avLst/>
          </a:prstGeom>
          <a:solidFill>
            <a:srgbClr val="C9DAF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4" name="Shape 134"/>
          <p:cNvSpPr/>
          <p:nvPr/>
        </p:nvSpPr>
        <p:spPr>
          <a:xfrm>
            <a:off x="7725572" y="2950400"/>
            <a:ext cx="444000" cy="291599"/>
          </a:xfrm>
          <a:prstGeom prst="rect">
            <a:avLst/>
          </a:prstGeom>
          <a:solidFill>
            <a:srgbClr val="C9DAF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5" name="Shape 135"/>
          <p:cNvSpPr/>
          <p:nvPr/>
        </p:nvSpPr>
        <p:spPr>
          <a:xfrm>
            <a:off x="6946450" y="2950400"/>
            <a:ext cx="444000" cy="2915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6" name="Shape 136"/>
          <p:cNvSpPr/>
          <p:nvPr/>
        </p:nvSpPr>
        <p:spPr>
          <a:xfrm>
            <a:off x="7436400" y="2986060"/>
            <a:ext cx="222599" cy="222599"/>
          </a:xfrm>
          <a:prstGeom prst="mathPlus">
            <a:avLst>
              <a:gd name="adj1" fmla="val 23520"/>
            </a:avLst>
          </a:prstGeom>
          <a:solidFill>
            <a:srgbClr val="000000"/>
          </a:solidFill>
          <a:ln>
            <a:noFill/>
          </a:ln>
        </p:spPr>
        <p:txBody>
          <a:bodyPr lIns="91425" tIns="91425" rIns="91425" bIns="91425" anchor="ctr" anchorCtr="0">
            <a:noAutofit/>
          </a:bodyPr>
          <a:lstStyle/>
          <a:p>
            <a:pPr>
              <a:spcBef>
                <a:spcPts val="0"/>
              </a:spcBef>
              <a:buNone/>
            </a:pPr>
            <a:endParaRPr/>
          </a:p>
        </p:txBody>
      </p:sp>
      <p:sp>
        <p:nvSpPr>
          <p:cNvPr id="137" name="Shape 137"/>
          <p:cNvSpPr/>
          <p:nvPr/>
        </p:nvSpPr>
        <p:spPr>
          <a:xfrm>
            <a:off x="7420772" y="3712400"/>
            <a:ext cx="444000" cy="291599"/>
          </a:xfrm>
          <a:prstGeom prst="rect">
            <a:avLst/>
          </a:prstGeom>
          <a:solidFill>
            <a:srgbClr val="C9DAF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8" name="Shape 138"/>
          <p:cNvSpPr/>
          <p:nvPr/>
        </p:nvSpPr>
        <p:spPr>
          <a:xfrm>
            <a:off x="6641650" y="3712400"/>
            <a:ext cx="444000" cy="2915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9" name="Shape 139"/>
          <p:cNvSpPr/>
          <p:nvPr/>
        </p:nvSpPr>
        <p:spPr>
          <a:xfrm>
            <a:off x="7131600" y="3748060"/>
            <a:ext cx="222599" cy="222599"/>
          </a:xfrm>
          <a:prstGeom prst="mathPlus">
            <a:avLst>
              <a:gd name="adj1" fmla="val 23520"/>
            </a:avLst>
          </a:prstGeom>
          <a:solidFill>
            <a:srgbClr val="000000"/>
          </a:solidFill>
          <a:ln>
            <a:noFill/>
          </a:ln>
        </p:spPr>
        <p:txBody>
          <a:bodyPr lIns="91425" tIns="91425" rIns="91425" bIns="91425" anchor="ctr" anchorCtr="0">
            <a:noAutofit/>
          </a:bodyPr>
          <a:lstStyle/>
          <a:p>
            <a:pPr>
              <a:spcBef>
                <a:spcPts val="0"/>
              </a:spcBef>
              <a:buNone/>
            </a:pPr>
            <a:endParaRPr/>
          </a:p>
        </p:txBody>
      </p:sp>
      <p:sp>
        <p:nvSpPr>
          <p:cNvPr id="140" name="Shape 140"/>
          <p:cNvSpPr/>
          <p:nvPr/>
        </p:nvSpPr>
        <p:spPr>
          <a:xfrm>
            <a:off x="7944750" y="3741755"/>
            <a:ext cx="222599" cy="222599"/>
          </a:xfrm>
          <a:prstGeom prst="mathMinus">
            <a:avLst>
              <a:gd name="adj1" fmla="val 23520"/>
            </a:avLst>
          </a:prstGeom>
          <a:solidFill>
            <a:srgbClr val="000000"/>
          </a:solidFill>
          <a:ln>
            <a:noFill/>
          </a:ln>
        </p:spPr>
        <p:txBody>
          <a:bodyPr lIns="91425" tIns="91425" rIns="91425" bIns="91425" anchor="ctr" anchorCtr="0">
            <a:noAutofit/>
          </a:bodyPr>
          <a:lstStyle/>
          <a:p>
            <a:pPr>
              <a:spcBef>
                <a:spcPts val="0"/>
              </a:spcBef>
              <a:buNone/>
            </a:pPr>
            <a:endParaRPr/>
          </a:p>
        </p:txBody>
      </p:sp>
      <p:sp>
        <p:nvSpPr>
          <p:cNvPr id="141" name="Shape 141"/>
          <p:cNvSpPr/>
          <p:nvPr/>
        </p:nvSpPr>
        <p:spPr>
          <a:xfrm>
            <a:off x="8267205" y="3728865"/>
            <a:ext cx="444000" cy="291599"/>
          </a:xfrm>
          <a:prstGeom prst="rect">
            <a:avLst/>
          </a:prstGeom>
          <a:solidFill>
            <a:srgbClr val="6AA84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0" y="228600"/>
            <a:ext cx="9144000" cy="658500"/>
          </a:xfrm>
          <a:prstGeom prst="rect">
            <a:avLst/>
          </a:prstGeom>
          <a:solidFill>
            <a:srgbClr val="C9DAF8"/>
          </a:solidFill>
          <a:ln>
            <a:noFill/>
          </a:ln>
        </p:spPr>
        <p:txBody>
          <a:bodyPr lIns="91425" tIns="91425" rIns="91425" bIns="91425" anchor="ctr" anchorCtr="0">
            <a:noAutofit/>
          </a:bodyPr>
          <a:lstStyle/>
          <a:p>
            <a:pPr>
              <a:spcBef>
                <a:spcPts val="0"/>
              </a:spcBef>
              <a:buNone/>
            </a:pPr>
            <a:endParaRPr/>
          </a:p>
        </p:txBody>
      </p:sp>
      <p:sp>
        <p:nvSpPr>
          <p:cNvPr id="147" name="Shape 147"/>
          <p:cNvSpPr txBox="1">
            <a:spLocks noGrp="1"/>
          </p:cNvSpPr>
          <p:nvPr>
            <p:ph type="title"/>
          </p:nvPr>
        </p:nvSpPr>
        <p:spPr>
          <a:xfrm>
            <a:off x="457200" y="274644"/>
            <a:ext cx="8229600" cy="664199"/>
          </a:xfrm>
          <a:prstGeom prst="rect">
            <a:avLst/>
          </a:prstGeom>
        </p:spPr>
        <p:txBody>
          <a:bodyPr lIns="91425" tIns="91425" rIns="91425" bIns="91425" anchor="b" anchorCtr="0">
            <a:noAutofit/>
          </a:bodyPr>
          <a:lstStyle/>
          <a:p>
            <a:pPr>
              <a:spcBef>
                <a:spcPts val="0"/>
              </a:spcBef>
              <a:buNone/>
            </a:pPr>
            <a:r>
              <a:rPr lang="en"/>
              <a:t>Variable Economic Costs</a:t>
            </a:r>
          </a:p>
        </p:txBody>
      </p:sp>
      <p:graphicFrame>
        <p:nvGraphicFramePr>
          <p:cNvPr id="148" name="Shape 148"/>
          <p:cNvGraphicFramePr/>
          <p:nvPr/>
        </p:nvGraphicFramePr>
        <p:xfrm>
          <a:off x="480325" y="1025275"/>
          <a:ext cx="8183325" cy="2712570"/>
        </p:xfrm>
        <a:graphic>
          <a:graphicData uri="http://schemas.openxmlformats.org/drawingml/2006/table">
            <a:tbl>
              <a:tblPr>
                <a:noFill/>
                <a:tableStyleId>{7DB6BF71-054A-42D4-8622-711ED910933C}</a:tableStyleId>
              </a:tblPr>
              <a:tblGrid>
                <a:gridCol w="2304550"/>
                <a:gridCol w="1611050"/>
                <a:gridCol w="1312300"/>
                <a:gridCol w="2955425"/>
              </a:tblGrid>
              <a:tr h="622425">
                <a:tc>
                  <a:txBody>
                    <a:bodyPr/>
                    <a:lstStyle/>
                    <a:p>
                      <a:pPr rtl="0">
                        <a:spcBef>
                          <a:spcPts val="0"/>
                        </a:spcBef>
                        <a:buNone/>
                      </a:pPr>
                      <a:endParaRPr sz="1600" b="1">
                        <a:solidFill>
                          <a:schemeClr val="dk1"/>
                        </a:solidFill>
                      </a:endParaRPr>
                    </a:p>
                  </a:txBody>
                  <a:tcPr marL="91425" marR="91425" marT="91425" marB="91425"/>
                </a:tc>
                <a:tc>
                  <a:txBody>
                    <a:bodyPr/>
                    <a:lstStyle/>
                    <a:p>
                      <a:pPr lvl="0" algn="ctr" rtl="0">
                        <a:spcBef>
                          <a:spcPts val="0"/>
                        </a:spcBef>
                        <a:buNone/>
                      </a:pPr>
                      <a:r>
                        <a:rPr lang="en" b="1">
                          <a:solidFill>
                            <a:schemeClr val="dk1"/>
                          </a:solidFill>
                        </a:rPr>
                        <a:t>Public Operating Subsidy for Mode Switchers</a:t>
                      </a:r>
                    </a:p>
                  </a:txBody>
                  <a:tcPr marL="91425" marR="91425" marT="91425" marB="91425" anchor="ctr"/>
                </a:tc>
                <a:tc>
                  <a:txBody>
                    <a:bodyPr/>
                    <a:lstStyle/>
                    <a:p>
                      <a:pPr lvl="0" algn="ctr">
                        <a:spcBef>
                          <a:spcPts val="0"/>
                        </a:spcBef>
                        <a:buClr>
                          <a:schemeClr val="dk1"/>
                        </a:buClr>
                        <a:buSzPct val="78571"/>
                        <a:buFont typeface="Arial"/>
                        <a:buNone/>
                      </a:pPr>
                      <a:r>
                        <a:rPr lang="en" b="1">
                          <a:solidFill>
                            <a:schemeClr val="dk1"/>
                          </a:solidFill>
                        </a:rPr>
                        <a:t>Facility User Cost for Trip</a:t>
                      </a:r>
                    </a:p>
                  </a:txBody>
                  <a:tcPr marL="91425" marR="91425" marT="91425" marB="91425" anchor="ctr"/>
                </a:tc>
                <a:tc>
                  <a:txBody>
                    <a:bodyPr/>
                    <a:lstStyle/>
                    <a:p>
                      <a:pPr algn="ctr" rtl="0">
                        <a:spcBef>
                          <a:spcPts val="0"/>
                        </a:spcBef>
                        <a:buNone/>
                      </a:pPr>
                      <a:r>
                        <a:rPr lang="en" b="1"/>
                        <a:t>Avoided User Cost</a:t>
                      </a:r>
                    </a:p>
                  </a:txBody>
                  <a:tcPr marL="91425" marR="91425" marT="91425" marB="91425" anchor="ctr"/>
                </a:tc>
              </a:tr>
              <a:tr h="381000">
                <a:tc>
                  <a:txBody>
                    <a:bodyPr/>
                    <a:lstStyle/>
                    <a:p>
                      <a:pPr lvl="0">
                        <a:spcBef>
                          <a:spcPts val="0"/>
                        </a:spcBef>
                        <a:buNone/>
                      </a:pPr>
                      <a:r>
                        <a:rPr lang="en" sz="1600" b="1">
                          <a:solidFill>
                            <a:schemeClr val="dk1"/>
                          </a:solidFill>
                        </a:rPr>
                        <a:t>CA HSR (2012)</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r>
                        <a:rPr lang="en"/>
                        <a:t>$52.75</a:t>
                      </a:r>
                    </a:p>
                  </a:txBody>
                  <a:tcPr marL="91425" marR="91425" marT="91425" marB="91425"/>
                </a:tc>
                <a:tc>
                  <a:txBody>
                    <a:bodyPr/>
                    <a:lstStyle/>
                    <a:p>
                      <a:pPr rtl="0">
                        <a:spcBef>
                          <a:spcPts val="0"/>
                        </a:spcBef>
                        <a:buNone/>
                      </a:pPr>
                      <a:r>
                        <a:rPr lang="en">
                          <a:solidFill>
                            <a:schemeClr val="dk1"/>
                          </a:solidFill>
                        </a:rPr>
                        <a:t>$0.555/mi for avoided auto</a:t>
                      </a:r>
                    </a:p>
                    <a:p>
                      <a:pPr rtl="0">
                        <a:spcBef>
                          <a:spcPts val="0"/>
                        </a:spcBef>
                        <a:buNone/>
                      </a:pPr>
                      <a:r>
                        <a:rPr lang="en">
                          <a:solidFill>
                            <a:schemeClr val="dk1"/>
                          </a:solidFill>
                        </a:rPr>
                        <a:t>$97/trip for avoided air</a:t>
                      </a:r>
                    </a:p>
                  </a:txBody>
                  <a:tcPr marL="91425" marR="91425" marT="91425" marB="91425"/>
                </a:tc>
              </a:tr>
              <a:tr h="381000">
                <a:tc>
                  <a:txBody>
                    <a:bodyPr/>
                    <a:lstStyle/>
                    <a:p>
                      <a:pPr lvl="0" rtl="0">
                        <a:spcBef>
                          <a:spcPts val="0"/>
                        </a:spcBef>
                        <a:buNone/>
                      </a:pPr>
                      <a:r>
                        <a:rPr lang="en" sz="1600" b="1"/>
                        <a:t>Metro Gold LRT</a:t>
                      </a:r>
                    </a:p>
                  </a:txBody>
                  <a:tcPr marL="91425" marR="91425" marT="91425" marB="91425"/>
                </a:tc>
                <a:tc>
                  <a:txBody>
                    <a:bodyPr/>
                    <a:lstStyle/>
                    <a:p>
                      <a:pPr algn="r">
                        <a:spcBef>
                          <a:spcPts val="0"/>
                        </a:spcBef>
                        <a:buNone/>
                      </a:pPr>
                      <a:r>
                        <a:rPr lang="en"/>
                        <a:t>$4.3M</a:t>
                      </a:r>
                    </a:p>
                  </a:txBody>
                  <a:tcPr marL="91425" marR="91425" marT="91425" marB="91425"/>
                </a:tc>
                <a:tc>
                  <a:txBody>
                    <a:bodyPr/>
                    <a:lstStyle/>
                    <a:p>
                      <a:pPr>
                        <a:spcBef>
                          <a:spcPts val="0"/>
                        </a:spcBef>
                        <a:buNone/>
                      </a:pPr>
                      <a:r>
                        <a:rPr lang="en"/>
                        <a:t>$1.50</a:t>
                      </a:r>
                    </a:p>
                  </a:txBody>
                  <a:tcPr marL="91425" marR="91425" marT="91425" marB="91425"/>
                </a:tc>
                <a:tc>
                  <a:txBody>
                    <a:bodyPr/>
                    <a:lstStyle/>
                    <a:p>
                      <a:pPr rtl="0">
                        <a:spcBef>
                          <a:spcPts val="0"/>
                        </a:spcBef>
                        <a:buNone/>
                      </a:pPr>
                      <a:r>
                        <a:rPr lang="en">
                          <a:solidFill>
                            <a:schemeClr val="dk1"/>
                          </a:solidFill>
                        </a:rPr>
                        <a:t>$0.555/mi for avoided auto</a:t>
                      </a:r>
                    </a:p>
                  </a:txBody>
                  <a:tcPr marL="91425" marR="91425" marT="91425" marB="91425"/>
                </a:tc>
              </a:tr>
              <a:tr h="381000">
                <a:tc>
                  <a:txBody>
                    <a:bodyPr/>
                    <a:lstStyle/>
                    <a:p>
                      <a:pPr lvl="0" rtl="0">
                        <a:spcBef>
                          <a:spcPts val="0"/>
                        </a:spcBef>
                        <a:buNone/>
                      </a:pPr>
                      <a:r>
                        <a:rPr lang="en" sz="1600" b="1"/>
                        <a:t>Metro Orange BRT</a:t>
                      </a:r>
                    </a:p>
                  </a:txBody>
                  <a:tcPr marL="91425" marR="91425" marT="91425" marB="91425"/>
                </a:tc>
                <a:tc>
                  <a:txBody>
                    <a:bodyPr/>
                    <a:lstStyle/>
                    <a:p>
                      <a:pPr algn="r">
                        <a:spcBef>
                          <a:spcPts val="0"/>
                        </a:spcBef>
                        <a:buNone/>
                      </a:pPr>
                      <a:r>
                        <a:rPr lang="en"/>
                        <a:t>$1.5M</a:t>
                      </a:r>
                    </a:p>
                  </a:txBody>
                  <a:tcPr marL="91425" marR="91425" marT="91425" marB="91425"/>
                </a:tc>
                <a:tc>
                  <a:txBody>
                    <a:bodyPr/>
                    <a:lstStyle/>
                    <a:p>
                      <a:pPr>
                        <a:spcBef>
                          <a:spcPts val="0"/>
                        </a:spcBef>
                        <a:buNone/>
                      </a:pPr>
                      <a:r>
                        <a:rPr lang="en"/>
                        <a:t>$1.50</a:t>
                      </a:r>
                    </a:p>
                  </a:txBody>
                  <a:tcPr marL="91425" marR="91425" marT="91425" marB="91425"/>
                </a:tc>
                <a:tc>
                  <a:txBody>
                    <a:bodyPr/>
                    <a:lstStyle/>
                    <a:p>
                      <a:pPr rtl="0">
                        <a:spcBef>
                          <a:spcPts val="0"/>
                        </a:spcBef>
                        <a:buNone/>
                      </a:pPr>
                      <a:r>
                        <a:rPr lang="en">
                          <a:solidFill>
                            <a:schemeClr val="dk1"/>
                          </a:solidFill>
                        </a:rPr>
                        <a:t>$0.555/mi for avoided auto</a:t>
                      </a:r>
                    </a:p>
                  </a:txBody>
                  <a:tcPr marL="91425" marR="91425" marT="91425" marB="91425"/>
                </a:tc>
              </a:tr>
              <a:tr h="381000">
                <a:tc>
                  <a:txBody>
                    <a:bodyPr/>
                    <a:lstStyle/>
                    <a:p>
                      <a:pPr lvl="0" rtl="0">
                        <a:spcBef>
                          <a:spcPts val="0"/>
                        </a:spcBef>
                        <a:buNone/>
                      </a:pPr>
                      <a:r>
                        <a:rPr lang="en" sz="1600" b="1"/>
                        <a:t>Metro Orange Bike</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r>
                        <a:rPr lang="en"/>
                        <a:t>0</a:t>
                      </a:r>
                    </a:p>
                  </a:txBody>
                  <a:tcPr marL="91425" marR="91425" marT="91425" marB="91425"/>
                </a:tc>
                <a:tc>
                  <a:txBody>
                    <a:bodyPr/>
                    <a:lstStyle/>
                    <a:p>
                      <a:pPr rtl="0">
                        <a:spcBef>
                          <a:spcPts val="0"/>
                        </a:spcBef>
                        <a:buNone/>
                      </a:pPr>
                      <a:r>
                        <a:rPr lang="en" dirty="0"/>
                        <a:t>$0.555 for avoided auto</a:t>
                      </a:r>
                    </a:p>
                  </a:txBody>
                  <a:tcPr marL="91425" marR="91425" marT="91425" marB="91425"/>
                </a:tc>
              </a:tr>
            </a:tbl>
          </a:graphicData>
        </a:graphic>
      </p:graphicFrame>
      <p:graphicFrame>
        <p:nvGraphicFramePr>
          <p:cNvPr id="149" name="Shape 149"/>
          <p:cNvGraphicFramePr/>
          <p:nvPr>
            <p:extLst>
              <p:ext uri="{D42A27DB-BD31-4B8C-83A1-F6EECF244321}">
                <p14:modId xmlns:p14="http://schemas.microsoft.com/office/powerpoint/2010/main" val="3049468165"/>
              </p:ext>
            </p:extLst>
          </p:nvPr>
        </p:nvGraphicFramePr>
        <p:xfrm>
          <a:off x="1549450" y="4124525"/>
          <a:ext cx="7617925" cy="1400175"/>
        </p:xfrm>
        <a:graphic>
          <a:graphicData uri="http://schemas.openxmlformats.org/drawingml/2006/table">
            <a:tbl>
              <a:tblPr>
                <a:noFill/>
                <a:tableStyleId>{7FA4C371-1970-45A9-BF6C-EA0C75051461}</a:tableStyleId>
              </a:tblPr>
              <a:tblGrid>
                <a:gridCol w="3350475"/>
                <a:gridCol w="4267450"/>
              </a:tblGrid>
              <a:tr h="1400175">
                <a:tc>
                  <a:txBody>
                    <a:bodyPr/>
                    <a:lstStyle/>
                    <a:p>
                      <a:pPr lvl="0" rtl="0">
                        <a:spcBef>
                          <a:spcPts val="0"/>
                        </a:spcBef>
                        <a:buNone/>
                      </a:pPr>
                      <a:endParaRPr sz="1300" dirty="0"/>
                    </a:p>
                  </a:txBody>
                  <a:tcPr marL="68575" marR="6857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r>
                        <a:rPr lang="en" sz="1300" i="1" dirty="0">
                          <a:latin typeface="Times New Roman"/>
                          <a:ea typeface="Times New Roman"/>
                          <a:cs typeface="Times New Roman"/>
                          <a:sym typeface="Times New Roman"/>
                        </a:rPr>
                        <a:t>C</a:t>
                      </a:r>
                      <a:r>
                        <a:rPr lang="en" sz="1300" i="1" baseline="-25000" dirty="0">
                          <a:latin typeface="Times New Roman"/>
                          <a:ea typeface="Times New Roman"/>
                          <a:cs typeface="Times New Roman"/>
                          <a:sym typeface="Times New Roman"/>
                        </a:rPr>
                        <a:t>AUTO</a:t>
                      </a:r>
                      <a:r>
                        <a:rPr lang="en" sz="1300" i="1" dirty="0">
                          <a:latin typeface="Times New Roman"/>
                          <a:ea typeface="Times New Roman"/>
                          <a:cs typeface="Times New Roman"/>
                          <a:sym typeface="Times New Roman"/>
                        </a:rPr>
                        <a:t> = Cost of avoided automobile trips.</a:t>
                      </a:r>
                    </a:p>
                    <a:p>
                      <a:pPr lvl="0" rtl="0">
                        <a:spcBef>
                          <a:spcPts val="0"/>
                        </a:spcBef>
                        <a:buNone/>
                      </a:pPr>
                      <a:r>
                        <a:rPr lang="en" sz="1300" i="1" dirty="0">
                          <a:latin typeface="Times New Roman"/>
                          <a:ea typeface="Times New Roman"/>
                          <a:cs typeface="Times New Roman"/>
                          <a:sym typeface="Times New Roman"/>
                        </a:rPr>
                        <a:t>U</a:t>
                      </a:r>
                      <a:r>
                        <a:rPr lang="en" sz="1300" i="1" baseline="-25000" dirty="0">
                          <a:latin typeface="Times New Roman"/>
                          <a:ea typeface="Times New Roman"/>
                          <a:cs typeface="Times New Roman"/>
                          <a:sym typeface="Times New Roman"/>
                        </a:rPr>
                        <a:t>SHIFT</a:t>
                      </a:r>
                      <a:r>
                        <a:rPr lang="en" sz="1300" i="1" dirty="0">
                          <a:latin typeface="Times New Roman"/>
                          <a:ea typeface="Times New Roman"/>
                          <a:cs typeface="Times New Roman"/>
                          <a:sym typeface="Times New Roman"/>
                        </a:rPr>
                        <a:t> = Number of users shifting from automobiles.</a:t>
                      </a:r>
                    </a:p>
                    <a:p>
                      <a:pPr lvl="0" rtl="0">
                        <a:spcBef>
                          <a:spcPts val="0"/>
                        </a:spcBef>
                        <a:buNone/>
                      </a:pPr>
                      <a:r>
                        <a:rPr lang="en" sz="1300" i="1" dirty="0">
                          <a:latin typeface="Times New Roman"/>
                          <a:ea typeface="Times New Roman"/>
                          <a:cs typeface="Times New Roman"/>
                          <a:sym typeface="Times New Roman"/>
                        </a:rPr>
                        <a:t>D = Distance of competing automobile trip (miles).</a:t>
                      </a:r>
                    </a:p>
                    <a:p>
                      <a:pPr lvl="0" rtl="0">
                        <a:spcBef>
                          <a:spcPts val="0"/>
                        </a:spcBef>
                        <a:buNone/>
                      </a:pPr>
                      <a:r>
                        <a:rPr lang="en" sz="1300" i="1" dirty="0">
                          <a:latin typeface="Times New Roman"/>
                          <a:ea typeface="Times New Roman"/>
                          <a:cs typeface="Times New Roman"/>
                          <a:sym typeface="Times New Roman"/>
                        </a:rPr>
                        <a:t>R = IRS mileage rate ($/mile).</a:t>
                      </a:r>
                    </a:p>
                  </a:txBody>
                  <a:tcPr marL="68575" marR="6857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graphicFrame>
        <p:nvGraphicFramePr>
          <p:cNvPr id="150" name="Shape 150"/>
          <p:cNvGraphicFramePr/>
          <p:nvPr>
            <p:extLst>
              <p:ext uri="{D42A27DB-BD31-4B8C-83A1-F6EECF244321}">
                <p14:modId xmlns:p14="http://schemas.microsoft.com/office/powerpoint/2010/main" val="1807492692"/>
              </p:ext>
            </p:extLst>
          </p:nvPr>
        </p:nvGraphicFramePr>
        <p:xfrm>
          <a:off x="2060437" y="5414200"/>
          <a:ext cx="6172200" cy="912500"/>
        </p:xfrm>
        <a:graphic>
          <a:graphicData uri="http://schemas.openxmlformats.org/drawingml/2006/table">
            <a:tbl>
              <a:tblPr>
                <a:noFill/>
                <a:tableStyleId>{FD3391BC-E975-4CCE-895E-76D162345167}</a:tableStyleId>
              </a:tblPr>
              <a:tblGrid>
                <a:gridCol w="2714625"/>
                <a:gridCol w="3457575"/>
              </a:tblGrid>
              <a:tr h="912500">
                <a:tc>
                  <a:txBody>
                    <a:bodyPr/>
                    <a:lstStyle/>
                    <a:p>
                      <a:pPr lvl="0" rtl="0">
                        <a:spcBef>
                          <a:spcPts val="0"/>
                        </a:spcBef>
                        <a:buNone/>
                      </a:pPr>
                      <a:endParaRPr sz="1300" dirty="0"/>
                    </a:p>
                  </a:txBody>
                  <a:tcPr marL="68575" marR="6857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r>
                        <a:rPr lang="en" sz="1300" i="1" dirty="0">
                          <a:latin typeface="Times New Roman"/>
                          <a:ea typeface="Times New Roman"/>
                          <a:cs typeface="Times New Roman"/>
                          <a:sym typeface="Times New Roman"/>
                        </a:rPr>
                        <a:t>C</a:t>
                      </a:r>
                      <a:r>
                        <a:rPr lang="en" sz="1300" i="1" baseline="-25000" dirty="0">
                          <a:latin typeface="Times New Roman"/>
                          <a:ea typeface="Times New Roman"/>
                          <a:cs typeface="Times New Roman"/>
                          <a:sym typeface="Times New Roman"/>
                        </a:rPr>
                        <a:t>AIR</a:t>
                      </a:r>
                      <a:r>
                        <a:rPr lang="en" sz="1300" i="1" dirty="0">
                          <a:latin typeface="Times New Roman"/>
                          <a:ea typeface="Times New Roman"/>
                          <a:cs typeface="Times New Roman"/>
                          <a:sym typeface="Times New Roman"/>
                        </a:rPr>
                        <a:t> = Cost of avoided air travel.</a:t>
                      </a:r>
                    </a:p>
                    <a:p>
                      <a:pPr lvl="0" rtl="0">
                        <a:spcBef>
                          <a:spcPts val="0"/>
                        </a:spcBef>
                        <a:buNone/>
                      </a:pPr>
                      <a:r>
                        <a:rPr lang="en" sz="1300" i="1" dirty="0">
                          <a:latin typeface="Times New Roman"/>
                          <a:ea typeface="Times New Roman"/>
                          <a:cs typeface="Times New Roman"/>
                          <a:sym typeface="Times New Roman"/>
                        </a:rPr>
                        <a:t>U</a:t>
                      </a:r>
                      <a:r>
                        <a:rPr lang="en" sz="1300" i="1" baseline="-25000" dirty="0">
                          <a:latin typeface="Times New Roman"/>
                          <a:ea typeface="Times New Roman"/>
                          <a:cs typeface="Times New Roman"/>
                          <a:sym typeface="Times New Roman"/>
                        </a:rPr>
                        <a:t>SHIFT</a:t>
                      </a:r>
                      <a:r>
                        <a:rPr lang="en" sz="1300" i="1" dirty="0">
                          <a:latin typeface="Times New Roman"/>
                          <a:ea typeface="Times New Roman"/>
                          <a:cs typeface="Times New Roman"/>
                          <a:sym typeface="Times New Roman"/>
                        </a:rPr>
                        <a:t> = Number of users shifting from air.</a:t>
                      </a:r>
                    </a:p>
                    <a:p>
                      <a:pPr lvl="0" rtl="0">
                        <a:spcBef>
                          <a:spcPts val="0"/>
                        </a:spcBef>
                        <a:buNone/>
                      </a:pPr>
                      <a:r>
                        <a:rPr lang="en" sz="1300" i="1" dirty="0">
                          <a:latin typeface="Times New Roman"/>
                          <a:ea typeface="Times New Roman"/>
                          <a:cs typeface="Times New Roman"/>
                          <a:sym typeface="Times New Roman"/>
                        </a:rPr>
                        <a:t>Y = Air travel ticket cost.</a:t>
                      </a:r>
                    </a:p>
                  </a:txBody>
                  <a:tcPr marL="68575" marR="6857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
        <p:nvSpPr>
          <p:cNvPr id="151" name="Shape 151"/>
          <p:cNvSpPr txBox="1"/>
          <p:nvPr/>
        </p:nvSpPr>
        <p:spPr>
          <a:xfrm>
            <a:off x="192250" y="4912750"/>
            <a:ext cx="4385099" cy="740700"/>
          </a:xfrm>
          <a:prstGeom prst="rect">
            <a:avLst/>
          </a:prstGeom>
          <a:noFill/>
          <a:ln>
            <a:noFill/>
          </a:ln>
        </p:spPr>
        <p:txBody>
          <a:bodyPr lIns="91425" tIns="91425" rIns="91425" bIns="91425" anchor="t" anchorCtr="0">
            <a:noAutofit/>
          </a:bodyPr>
          <a:lstStyle/>
          <a:p>
            <a:pPr lvl="0" rtl="0">
              <a:lnSpc>
                <a:spcPct val="115000"/>
              </a:lnSpc>
              <a:spcBef>
                <a:spcPts val="1800"/>
              </a:spcBef>
              <a:spcAft>
                <a:spcPts val="400"/>
              </a:spcAft>
              <a:buNone/>
            </a:pPr>
            <a:r>
              <a:rPr lang="en" sz="1700" b="1"/>
              <a:t>Avoided Air Trips (for High-speed Rail)</a:t>
            </a:r>
          </a:p>
        </p:txBody>
      </p:sp>
      <p:sp>
        <p:nvSpPr>
          <p:cNvPr id="153" name="Shape 153"/>
          <p:cNvSpPr txBox="1"/>
          <p:nvPr/>
        </p:nvSpPr>
        <p:spPr>
          <a:xfrm>
            <a:off x="685800" y="3831300"/>
            <a:ext cx="4385099" cy="740700"/>
          </a:xfrm>
          <a:prstGeom prst="rect">
            <a:avLst/>
          </a:prstGeom>
          <a:noFill/>
          <a:ln>
            <a:noFill/>
          </a:ln>
        </p:spPr>
        <p:txBody>
          <a:bodyPr lIns="91425" tIns="91425" rIns="91425" bIns="91425" anchor="t" anchorCtr="0">
            <a:noAutofit/>
          </a:bodyPr>
          <a:lstStyle/>
          <a:p>
            <a:pPr lvl="0" rtl="0">
              <a:lnSpc>
                <a:spcPct val="115000"/>
              </a:lnSpc>
              <a:spcBef>
                <a:spcPts val="1800"/>
              </a:spcBef>
              <a:spcAft>
                <a:spcPts val="400"/>
              </a:spcAft>
              <a:buNone/>
            </a:pPr>
            <a:r>
              <a:rPr lang="en" sz="1700" b="1" dirty="0"/>
              <a:t>Avoided Automobile Trips</a:t>
            </a:r>
          </a:p>
        </p:txBody>
      </p:sp>
      <p:sp>
        <p:nvSpPr>
          <p:cNvPr id="155" name="Shape 155"/>
          <p:cNvSpPr txBox="1">
            <a:spLocks noGrp="1"/>
          </p:cNvSpPr>
          <p:nvPr>
            <p:ph type="sldNum" idx="12"/>
          </p:nvPr>
        </p:nvSpPr>
        <p:spPr>
          <a:xfrm>
            <a:off x="3943716"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8</a:t>
            </a:fld>
            <a:endParaRPr lang="en"/>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97314971"/>
                  </p:ext>
                </p:extLst>
              </p:nvPr>
            </p:nvGraphicFramePr>
            <p:xfrm>
              <a:off x="1150620" y="4419600"/>
              <a:ext cx="2583180" cy="243840"/>
            </p:xfrm>
            <a:graphic>
              <a:graphicData uri="http://schemas.openxmlformats.org/drawingml/2006/table">
                <a:tbl>
                  <a:tblPr firstRow="1" firstCol="1" bandRow="1">
                    <a:tableStyleId>{2DADBC10-46E1-4624-8C65-8DFFE4019394}</a:tableStyleId>
                  </a:tblPr>
                  <a:tblGrid>
                    <a:gridCol w="2583180"/>
                  </a:tblGrid>
                  <a:tr h="0">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a:rPr>
                                      <m:t>𝐶</m:t>
                                    </m:r>
                                  </m:e>
                                  <m:sub>
                                    <m:r>
                                      <a:rPr lang="en-US" sz="1600">
                                        <a:effectLst/>
                                        <a:latin typeface="Cambria Math"/>
                                      </a:rPr>
                                      <m:t>𝐴𝑈𝑇𝑂</m:t>
                                    </m:r>
                                  </m:sub>
                                </m:sSub>
                                <m:r>
                                  <a:rPr lang="en-US" sz="1600">
                                    <a:effectLst/>
                                    <a:latin typeface="Cambria Math"/>
                                  </a:rPr>
                                  <m:t>=</m:t>
                                </m:r>
                                <m:sSub>
                                  <m:sSubPr>
                                    <m:ctrlPr>
                                      <a:rPr lang="en-US" sz="1600" i="1">
                                        <a:effectLst/>
                                        <a:latin typeface="Cambria Math" panose="02040503050406030204" pitchFamily="18" charset="0"/>
                                      </a:rPr>
                                    </m:ctrlPr>
                                  </m:sSubPr>
                                  <m:e>
                                    <m:r>
                                      <a:rPr lang="en-US" sz="1600">
                                        <a:effectLst/>
                                        <a:latin typeface="Cambria Math"/>
                                      </a:rPr>
                                      <m:t>𝑈</m:t>
                                    </m:r>
                                  </m:e>
                                  <m:sub>
                                    <m:r>
                                      <a:rPr lang="en-US" sz="1600">
                                        <a:effectLst/>
                                        <a:latin typeface="Cambria Math"/>
                                      </a:rPr>
                                      <m:t>𝑆𝐻𝐼𝐹𝑇</m:t>
                                    </m:r>
                                  </m:sub>
                                </m:sSub>
                                <m:r>
                                  <a:rPr lang="en-US" sz="1600">
                                    <a:effectLst/>
                                    <a:latin typeface="Cambria Math"/>
                                  </a:rPr>
                                  <m:t>∗</m:t>
                                </m:r>
                                <m:r>
                                  <a:rPr lang="en-US" sz="1600">
                                    <a:effectLst/>
                                    <a:latin typeface="Cambria Math"/>
                                  </a:rPr>
                                  <m:t>𝐷</m:t>
                                </m:r>
                                <m:r>
                                  <a:rPr lang="en-US" sz="1600">
                                    <a:effectLst/>
                                    <a:latin typeface="Cambria Math"/>
                                  </a:rPr>
                                  <m:t>∗</m:t>
                                </m:r>
                                <m:r>
                                  <a:rPr lang="en-US" sz="1600">
                                    <a:effectLst/>
                                    <a:latin typeface="Cambria Math"/>
                                  </a:rPr>
                                  <m:t>𝑅</m:t>
                                </m:r>
                              </m:oMath>
                            </m:oMathPara>
                          </a14:m>
                          <a:endParaRPr lang="en-US" sz="1600" dirty="0">
                            <a:effectLst/>
                            <a:latin typeface="Times New Roman"/>
                            <a:ea typeface="Times New Roman"/>
                          </a:endParaRPr>
                        </a:p>
                      </a:txBody>
                      <a:tcPr marL="68580" marR="68580" marT="0" marB="0">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97314971"/>
                  </p:ext>
                </p:extLst>
              </p:nvPr>
            </p:nvGraphicFramePr>
            <p:xfrm>
              <a:off x="1150620" y="4419600"/>
              <a:ext cx="2583180" cy="243840"/>
            </p:xfrm>
            <a:graphic>
              <a:graphicData uri="http://schemas.openxmlformats.org/drawingml/2006/table">
                <a:tbl>
                  <a:tblPr firstRow="1" firstCol="1" bandRow="1">
                    <a:tableStyleId>{2DADBC10-46E1-4624-8C65-8DFFE4019394}</a:tableStyleId>
                  </a:tblPr>
                  <a:tblGrid>
                    <a:gridCol w="2583180"/>
                  </a:tblGrid>
                  <a:tr h="243840">
                    <a:tc>
                      <a:txBody>
                        <a:bodyPr/>
                        <a:lstStyle/>
                        <a:p>
                          <a:endParaRPr lang="en-US"/>
                        </a:p>
                      </a:txBody>
                      <a:tcPr marL="68580" marR="68580" marT="0" marB="0">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blipFill rotWithShape="1">
                          <a:blip r:embed="rId3"/>
                          <a:stretch>
                            <a:fillRect l="-236" b="-1750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38713645"/>
                  </p:ext>
                </p:extLst>
              </p:nvPr>
            </p:nvGraphicFramePr>
            <p:xfrm>
              <a:off x="1295400" y="5547360"/>
              <a:ext cx="2583180" cy="243840"/>
            </p:xfrm>
            <a:graphic>
              <a:graphicData uri="http://schemas.openxmlformats.org/drawingml/2006/table">
                <a:tbl>
                  <a:tblPr firstRow="1" firstCol="1" bandRow="1">
                    <a:tableStyleId>{2DADBC10-46E1-4624-8C65-8DFFE4019394}</a:tableStyleId>
                  </a:tblPr>
                  <a:tblGrid>
                    <a:gridCol w="2583180"/>
                  </a:tblGrid>
                  <a:tr h="52864">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a:rPr>
                                      <m:t>𝐶</m:t>
                                    </m:r>
                                  </m:e>
                                  <m:sub>
                                    <m:r>
                                      <a:rPr lang="en-US" sz="1600">
                                        <a:effectLst/>
                                        <a:latin typeface="Cambria Math"/>
                                      </a:rPr>
                                      <m:t>𝐴𝐼𝑅</m:t>
                                    </m:r>
                                  </m:sub>
                                </m:sSub>
                                <m:r>
                                  <a:rPr lang="en-US" sz="1600">
                                    <a:effectLst/>
                                    <a:latin typeface="Cambria Math"/>
                                  </a:rPr>
                                  <m:t>= </m:t>
                                </m:r>
                                <m:sSub>
                                  <m:sSubPr>
                                    <m:ctrlPr>
                                      <a:rPr lang="en-US" sz="1600" i="1">
                                        <a:effectLst/>
                                        <a:latin typeface="Cambria Math" panose="02040503050406030204" pitchFamily="18" charset="0"/>
                                      </a:rPr>
                                    </m:ctrlPr>
                                  </m:sSubPr>
                                  <m:e>
                                    <m:r>
                                      <a:rPr lang="en-US" sz="1600">
                                        <a:effectLst/>
                                        <a:latin typeface="Cambria Math"/>
                                      </a:rPr>
                                      <m:t>𝑈</m:t>
                                    </m:r>
                                  </m:e>
                                  <m:sub>
                                    <m:r>
                                      <a:rPr lang="en-US" sz="1600">
                                        <a:effectLst/>
                                        <a:latin typeface="Cambria Math"/>
                                      </a:rPr>
                                      <m:t>𝑆𝐻𝐼𝐹𝑇</m:t>
                                    </m:r>
                                  </m:sub>
                                </m:sSub>
                                <m:r>
                                  <a:rPr lang="en-US" sz="1600">
                                    <a:effectLst/>
                                    <a:latin typeface="Cambria Math"/>
                                  </a:rPr>
                                  <m:t>∗</m:t>
                                </m:r>
                                <m:r>
                                  <a:rPr lang="en-US" sz="1600">
                                    <a:effectLst/>
                                    <a:latin typeface="Cambria Math"/>
                                  </a:rPr>
                                  <m:t>𝑌</m:t>
                                </m:r>
                              </m:oMath>
                            </m:oMathPara>
                          </a14:m>
                          <a:endParaRPr lang="en-US" sz="1600" dirty="0">
                            <a:effectLst/>
                            <a:latin typeface="Times New Roman"/>
                            <a:ea typeface="Times New Roman"/>
                          </a:endParaRPr>
                        </a:p>
                      </a:txBody>
                      <a:tcPr marL="68580" marR="68580" marT="0" marB="0">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38713645"/>
                  </p:ext>
                </p:extLst>
              </p:nvPr>
            </p:nvGraphicFramePr>
            <p:xfrm>
              <a:off x="1295400" y="5547360"/>
              <a:ext cx="2583180" cy="243840"/>
            </p:xfrm>
            <a:graphic>
              <a:graphicData uri="http://schemas.openxmlformats.org/drawingml/2006/table">
                <a:tbl>
                  <a:tblPr firstRow="1" firstCol="1" bandRow="1">
                    <a:tableStyleId>{2DADBC10-46E1-4624-8C65-8DFFE4019394}</a:tableStyleId>
                  </a:tblPr>
                  <a:tblGrid>
                    <a:gridCol w="2583180"/>
                  </a:tblGrid>
                  <a:tr h="243840">
                    <a:tc>
                      <a:txBody>
                        <a:bodyPr/>
                        <a:lstStyle/>
                        <a:p>
                          <a:endParaRPr lang="en-US"/>
                        </a:p>
                      </a:txBody>
                      <a:tcPr marL="68580" marR="68580" marT="0" marB="0">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blipFill rotWithShape="1">
                          <a:blip r:embed="rId4"/>
                          <a:stretch>
                            <a:fillRect l="-236" r="-236" b="-17500"/>
                          </a:stretch>
                        </a:blipFill>
                      </a:tcPr>
                    </a:tc>
                  </a:tr>
                </a:tbl>
              </a:graphicData>
            </a:graphic>
          </p:graphicFrame>
        </mc:Fallback>
      </mc:AlternateContent>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p:nvPr/>
        </p:nvSpPr>
        <p:spPr>
          <a:xfrm>
            <a:off x="0" y="152400"/>
            <a:ext cx="9144000" cy="658500"/>
          </a:xfrm>
          <a:prstGeom prst="rect">
            <a:avLst/>
          </a:prstGeom>
          <a:solidFill>
            <a:srgbClr val="C9DAF8"/>
          </a:solidFill>
          <a:ln>
            <a:noFill/>
          </a:ln>
        </p:spPr>
        <p:txBody>
          <a:bodyPr lIns="91425" tIns="91425" rIns="91425" bIns="91425" anchor="ctr" anchorCtr="0">
            <a:noAutofit/>
          </a:bodyPr>
          <a:lstStyle/>
          <a:p>
            <a:pPr>
              <a:spcBef>
                <a:spcPts val="0"/>
              </a:spcBef>
              <a:buNone/>
            </a:pPr>
            <a:endParaRPr/>
          </a:p>
        </p:txBody>
      </p:sp>
      <p:sp>
        <p:nvSpPr>
          <p:cNvPr id="161" name="Shape 161"/>
          <p:cNvSpPr txBox="1">
            <a:spLocks noGrp="1"/>
          </p:cNvSpPr>
          <p:nvPr>
            <p:ph type="title"/>
          </p:nvPr>
        </p:nvSpPr>
        <p:spPr>
          <a:xfrm>
            <a:off x="457200" y="198445"/>
            <a:ext cx="8229600" cy="658500"/>
          </a:xfrm>
          <a:prstGeom prst="rect">
            <a:avLst/>
          </a:prstGeom>
        </p:spPr>
        <p:txBody>
          <a:bodyPr lIns="91425" tIns="91425" rIns="91425" bIns="91425" anchor="b" anchorCtr="0">
            <a:noAutofit/>
          </a:bodyPr>
          <a:lstStyle/>
          <a:p>
            <a:pPr rtl="0">
              <a:spcBef>
                <a:spcPts val="0"/>
              </a:spcBef>
              <a:buNone/>
            </a:pPr>
            <a:r>
              <a:rPr lang="en"/>
              <a:t>GHG Analysis</a:t>
            </a:r>
          </a:p>
        </p:txBody>
      </p:sp>
      <p:sp>
        <p:nvSpPr>
          <p:cNvPr id="162" name="Shape 162"/>
          <p:cNvSpPr txBox="1">
            <a:spLocks noGrp="1"/>
          </p:cNvSpPr>
          <p:nvPr>
            <p:ph type="body" idx="1"/>
          </p:nvPr>
        </p:nvSpPr>
        <p:spPr>
          <a:xfrm>
            <a:off x="457200" y="4393500"/>
            <a:ext cx="8229600" cy="1931100"/>
          </a:xfrm>
          <a:prstGeom prst="rect">
            <a:avLst/>
          </a:prstGeom>
        </p:spPr>
        <p:txBody>
          <a:bodyPr lIns="91425" tIns="91425" rIns="91425" bIns="91425" anchor="t" anchorCtr="0">
            <a:noAutofit/>
          </a:bodyPr>
          <a:lstStyle/>
          <a:p>
            <a:pPr rtl="0">
              <a:lnSpc>
                <a:spcPct val="115000"/>
              </a:lnSpc>
              <a:spcBef>
                <a:spcPts val="0"/>
              </a:spcBef>
              <a:buNone/>
            </a:pPr>
            <a:r>
              <a:rPr lang="en" sz="1000" b="1" i="1" dirty="0">
                <a:solidFill>
                  <a:srgbClr val="000000"/>
                </a:solidFill>
              </a:rPr>
              <a:t>Sources:</a:t>
            </a:r>
          </a:p>
          <a:p>
            <a:pPr rtl="0">
              <a:lnSpc>
                <a:spcPct val="115000"/>
              </a:lnSpc>
              <a:spcBef>
                <a:spcPts val="0"/>
              </a:spcBef>
              <a:buNone/>
            </a:pPr>
            <a:r>
              <a:rPr lang="en" sz="1000" dirty="0">
                <a:solidFill>
                  <a:srgbClr val="000000"/>
                </a:solidFill>
              </a:rPr>
              <a:t>Emissions are net over 100-year period </a:t>
            </a:r>
          </a:p>
          <a:p>
            <a:pPr rtl="0">
              <a:lnSpc>
                <a:spcPct val="115000"/>
              </a:lnSpc>
              <a:spcBef>
                <a:spcPts val="0"/>
              </a:spcBef>
              <a:buNone/>
            </a:pPr>
            <a:r>
              <a:rPr lang="en" sz="1000" dirty="0">
                <a:solidFill>
                  <a:srgbClr val="000000"/>
                </a:solidFill>
              </a:rPr>
              <a:t>From previous studies: </a:t>
            </a:r>
          </a:p>
          <a:p>
            <a:pPr marL="457200" lvl="0" indent="-292100" rtl="0">
              <a:lnSpc>
                <a:spcPct val="115000"/>
              </a:lnSpc>
              <a:spcBef>
                <a:spcPts val="0"/>
              </a:spcBef>
              <a:buClr>
                <a:srgbClr val="000000"/>
              </a:buClr>
              <a:buSzPct val="100000"/>
              <a:buFont typeface="Arial"/>
              <a:buChar char="●"/>
            </a:pPr>
            <a:r>
              <a:rPr lang="en" sz="1000" dirty="0">
                <a:solidFill>
                  <a:srgbClr val="000000"/>
                </a:solidFill>
              </a:rPr>
              <a:t>Metro Gold &amp; Orange Lines: Chester, M., S. Pincetl, Z. Elizabeth, W. Eisenstein, and J. Matute. Infrastructure and automobile shifts: positioning transit to reduce life-cycle environmental impacts for urban sustainability goals. </a:t>
            </a:r>
            <a:r>
              <a:rPr lang="en" sz="1000" i="1" dirty="0">
                <a:solidFill>
                  <a:srgbClr val="000000"/>
                </a:solidFill>
              </a:rPr>
              <a:t>Environmental Research Letters</a:t>
            </a:r>
            <a:r>
              <a:rPr lang="en" sz="1000" dirty="0">
                <a:solidFill>
                  <a:srgbClr val="000000"/>
                </a:solidFill>
              </a:rPr>
              <a:t>, Vol. 8, no. 1, 2013.</a:t>
            </a:r>
          </a:p>
          <a:p>
            <a:pPr marL="457200" lvl="0" indent="-292100" rtl="0">
              <a:lnSpc>
                <a:spcPct val="115000"/>
              </a:lnSpc>
              <a:spcBef>
                <a:spcPts val="0"/>
              </a:spcBef>
              <a:buClr>
                <a:srgbClr val="000000"/>
              </a:buClr>
              <a:buSzPct val="100000"/>
              <a:buFont typeface="Arial"/>
              <a:buChar char="●"/>
            </a:pPr>
            <a:r>
              <a:rPr lang="en" sz="1000" dirty="0">
                <a:solidFill>
                  <a:srgbClr val="000000"/>
                </a:solidFill>
              </a:rPr>
              <a:t>California High Speed Rail: Chester, M. V., and A. Horvath. High-speed rail with emerging automobiles and aircraft can reduce environmental impacts in California’s future. </a:t>
            </a:r>
            <a:r>
              <a:rPr lang="en" sz="1000" i="1" dirty="0">
                <a:solidFill>
                  <a:srgbClr val="000000"/>
                </a:solidFill>
              </a:rPr>
              <a:t>Environmental Research Letters</a:t>
            </a:r>
            <a:r>
              <a:rPr lang="en" sz="1000" dirty="0">
                <a:solidFill>
                  <a:srgbClr val="000000"/>
                </a:solidFill>
              </a:rPr>
              <a:t>, Vol. 7, no. 3, 2012.</a:t>
            </a:r>
          </a:p>
          <a:p>
            <a:pPr lvl="0" rtl="0">
              <a:lnSpc>
                <a:spcPct val="115000"/>
              </a:lnSpc>
              <a:spcBef>
                <a:spcPts val="0"/>
              </a:spcBef>
              <a:buNone/>
            </a:pPr>
            <a:r>
              <a:rPr lang="en" sz="1000" dirty="0">
                <a:solidFill>
                  <a:srgbClr val="000000"/>
                </a:solidFill>
              </a:rPr>
              <a:t>New study - Metro Orange Line Bikeway</a:t>
            </a:r>
          </a:p>
          <a:p>
            <a:pPr marL="457200" lvl="0" indent="-292100" rtl="0">
              <a:lnSpc>
                <a:spcPct val="115000"/>
              </a:lnSpc>
              <a:spcBef>
                <a:spcPts val="0"/>
              </a:spcBef>
              <a:buClr>
                <a:srgbClr val="000000"/>
              </a:buClr>
              <a:buSzPct val="100000"/>
              <a:buFont typeface="Arial"/>
              <a:buChar char="●"/>
            </a:pPr>
            <a:r>
              <a:rPr lang="en" sz="1000" dirty="0">
                <a:solidFill>
                  <a:srgbClr val="000000"/>
                </a:solidFill>
              </a:rPr>
              <a:t>PRé Consultants. SimaPro 8.0.3 using ecoinvent v3 data. 2013.</a:t>
            </a:r>
          </a:p>
          <a:p>
            <a:pPr rtl="0">
              <a:lnSpc>
                <a:spcPct val="115000"/>
              </a:lnSpc>
              <a:spcBef>
                <a:spcPts val="0"/>
              </a:spcBef>
              <a:buNone/>
            </a:pPr>
            <a:endParaRPr sz="1000" dirty="0">
              <a:solidFill>
                <a:srgbClr val="000000"/>
              </a:solidFill>
            </a:endParaRPr>
          </a:p>
          <a:p>
            <a:pPr rtl="0">
              <a:lnSpc>
                <a:spcPct val="115000"/>
              </a:lnSpc>
              <a:spcBef>
                <a:spcPts val="0"/>
              </a:spcBef>
              <a:buNone/>
            </a:pPr>
            <a:endParaRPr sz="1000" dirty="0">
              <a:solidFill>
                <a:srgbClr val="000000"/>
              </a:solidFill>
            </a:endParaRPr>
          </a:p>
          <a:p>
            <a:pPr>
              <a:lnSpc>
                <a:spcPct val="115000"/>
              </a:lnSpc>
              <a:spcBef>
                <a:spcPts val="0"/>
              </a:spcBef>
              <a:buNone/>
            </a:pPr>
            <a:endParaRPr sz="1000" dirty="0"/>
          </a:p>
        </p:txBody>
      </p:sp>
      <p:sp>
        <p:nvSpPr>
          <p:cNvPr id="163" name="Shape 163"/>
          <p:cNvSpPr txBox="1">
            <a:spLocks noGrp="1"/>
          </p:cNvSpPr>
          <p:nvPr>
            <p:ph type="sldNum" idx="12"/>
          </p:nvPr>
        </p:nvSpPr>
        <p:spPr>
          <a:xfrm>
            <a:off x="3943716"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9</a:t>
            </a:fld>
            <a:endParaRPr lang="en"/>
          </a:p>
        </p:txBody>
      </p:sp>
      <p:grpSp>
        <p:nvGrpSpPr>
          <p:cNvPr id="164" name="Shape 164"/>
          <p:cNvGrpSpPr/>
          <p:nvPr/>
        </p:nvGrpSpPr>
        <p:grpSpPr>
          <a:xfrm>
            <a:off x="170950" y="914400"/>
            <a:ext cx="9027124" cy="3565366"/>
            <a:chOff x="247150" y="2620159"/>
            <a:chExt cx="9027124" cy="3565366"/>
          </a:xfrm>
        </p:grpSpPr>
        <p:pic>
          <p:nvPicPr>
            <p:cNvPr id="165" name="Shape 165"/>
            <p:cNvPicPr preferRelativeResize="0"/>
            <p:nvPr/>
          </p:nvPicPr>
          <p:blipFill rotWithShape="1">
            <a:blip r:embed="rId3">
              <a:alphaModFix/>
            </a:blip>
            <a:srcRect l="18751" t="73749" r="17444" b="10003"/>
            <a:stretch/>
          </p:blipFill>
          <p:spPr>
            <a:xfrm>
              <a:off x="247150" y="4951275"/>
              <a:ext cx="8652598" cy="1234251"/>
            </a:xfrm>
            <a:prstGeom prst="rect">
              <a:avLst/>
            </a:prstGeom>
            <a:noFill/>
            <a:ln>
              <a:noFill/>
            </a:ln>
          </p:spPr>
        </p:pic>
        <p:pic>
          <p:nvPicPr>
            <p:cNvPr id="166" name="Shape 166"/>
            <p:cNvPicPr preferRelativeResize="0"/>
            <p:nvPr/>
          </p:nvPicPr>
          <p:blipFill rotWithShape="1">
            <a:blip r:embed="rId4">
              <a:alphaModFix/>
            </a:blip>
            <a:srcRect l="11192" t="42769" r="6026" b="25537"/>
            <a:stretch/>
          </p:blipFill>
          <p:spPr>
            <a:xfrm>
              <a:off x="606575" y="3035025"/>
              <a:ext cx="8330151" cy="1937450"/>
            </a:xfrm>
            <a:prstGeom prst="rect">
              <a:avLst/>
            </a:prstGeom>
            <a:noFill/>
            <a:ln>
              <a:noFill/>
            </a:ln>
          </p:spPr>
        </p:pic>
        <p:pic>
          <p:nvPicPr>
            <p:cNvPr id="167" name="Shape 167"/>
            <p:cNvPicPr preferRelativeResize="0"/>
            <p:nvPr/>
          </p:nvPicPr>
          <p:blipFill rotWithShape="1">
            <a:blip r:embed="rId5">
              <a:alphaModFix/>
            </a:blip>
            <a:srcRect l="32963" t="37088" r="2578" b="56390"/>
            <a:stretch/>
          </p:blipFill>
          <p:spPr>
            <a:xfrm>
              <a:off x="2790400" y="2620159"/>
              <a:ext cx="6483874" cy="419875"/>
            </a:xfrm>
            <a:prstGeom prst="rect">
              <a:avLst/>
            </a:prstGeom>
            <a:noFill/>
            <a:ln>
              <a:noFill/>
            </a:ln>
          </p:spPr>
        </p:pic>
      </p:gr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1416</Words>
  <Application>Microsoft Office PowerPoint</Application>
  <PresentationFormat>On-screen Show (4:3)</PresentationFormat>
  <Paragraphs>215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Droid Sans</vt:lpstr>
      <vt:lpstr>Cambria Math</vt:lpstr>
      <vt:lpstr>Arial</vt:lpstr>
      <vt:lpstr>Roboto</vt:lpstr>
      <vt:lpstr>Times New Roman</vt:lpstr>
      <vt:lpstr>simple-light</vt:lpstr>
      <vt:lpstr>Cost-Effectiveness of Reductions in Greenhouse Gas Emissions from High-Speed Rail and Urban Transportation Projects in California</vt:lpstr>
      <vt:lpstr>Why Cost-Effectiveness?</vt:lpstr>
      <vt:lpstr>The Projects</vt:lpstr>
      <vt:lpstr>Project Geography</vt:lpstr>
      <vt:lpstr>Project Geography</vt:lpstr>
      <vt:lpstr>Project Comparison</vt:lpstr>
      <vt:lpstr>Economic Costs Assessed</vt:lpstr>
      <vt:lpstr>Variable Economic Costs</vt:lpstr>
      <vt:lpstr>GHG Analysis</vt:lpstr>
      <vt:lpstr>Cost-Effectiveness of GHG Reductions from Evaluated Projects</vt:lpstr>
      <vt:lpstr>Cost-Effectiveness of GHG Reductions from Evaluated Projects</vt:lpstr>
      <vt:lpstr>Sensitivity - Range of GHG Reduction Costs</vt:lpstr>
      <vt:lpstr>Key Sensitivities</vt:lpstr>
      <vt:lpstr>Conclusions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Cost-Effectiveness of Reductions in Greenhouse Gas Emissions from High-Speed Rail and Urban Transportation Projects in California</dc:title>
  <dc:creator>Juan</dc:creator>
  <cp:lastModifiedBy>Mikhail Chester</cp:lastModifiedBy>
  <cp:revision>6</cp:revision>
  <dcterms:modified xsi:type="dcterms:W3CDTF">2015-01-10T01:12:24Z</dcterms:modified>
</cp:coreProperties>
</file>