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53D63F-CACB-4697-AA29-7AADA87CBA55}">
  <a:tblStyle styleId="{7553D63F-CACB-4697-AA29-7AADA87CBA55}"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21020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Mother’s Day- mom in audience, wanted to take this opportunity to congratulate all mothers, like mine, who give so much of themselves to care for their children, to provide for them, love them. This is dedicated to my mom. Iintroduce self- Dustin Foster, student professional at LADOT Bike Program. Given my professional experience, I was curious to compare the bike and ped infrastructure and behavior in the two cities. Falling in love with the city of Mexico City in the process. </a:t>
            </a:r>
          </a:p>
        </p:txBody>
      </p:sp>
    </p:spTree>
    <p:extLst>
      <p:ext uri="{BB962C8B-B14F-4D97-AF65-F5344CB8AC3E}">
        <p14:creationId xmlns:p14="http://schemas.microsoft.com/office/powerpoint/2010/main" val="92069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a:t>-120000 users, over 20000 daily users, 277 stations, 3600 bikes 3 phases since 2010 </a:t>
            </a:r>
          </a:p>
          <a:p>
            <a:pPr lvl="0" rtl="0">
              <a:spcBef>
                <a:spcPts val="0"/>
              </a:spcBef>
              <a:buNone/>
            </a:pPr>
            <a:r>
              <a:rPr lang="en"/>
              <a:t>-similar station density in downtown LA- 199 stations!</a:t>
            </a:r>
          </a:p>
          <a:p>
            <a:pPr marL="457200" lvl="0" indent="-304800" rtl="0">
              <a:spcBef>
                <a:spcPts val="600"/>
              </a:spcBef>
              <a:buClr>
                <a:schemeClr val="dk1"/>
              </a:buClr>
              <a:buSzPct val="100000"/>
              <a:buFont typeface="Arial"/>
              <a:buChar char="●"/>
            </a:pPr>
            <a:r>
              <a:rPr lang="en" sz="1200">
                <a:solidFill>
                  <a:schemeClr val="dk1"/>
                </a:solidFill>
              </a:rPr>
              <a:t>- (30 miles since 2010 [and the number of people using EcoBici] vs 202 miles of bike lanes LADOT has done since 2010 [and relatively low level of increase since then)</a:t>
            </a:r>
          </a:p>
          <a:p>
            <a:pPr marL="457200" lvl="0" indent="-304800" rtl="0">
              <a:spcBef>
                <a:spcPts val="600"/>
              </a:spcBef>
              <a:buClr>
                <a:schemeClr val="dk1"/>
              </a:buClr>
              <a:buSzPct val="100000"/>
              <a:buFont typeface="Arial"/>
              <a:buChar char="●"/>
            </a:pPr>
            <a:r>
              <a:rPr lang="en" sz="1200">
                <a:solidFill>
                  <a:schemeClr val="dk1"/>
                </a:solidFill>
              </a:rPr>
              <a:t>https://www.ecobici.df.gob.mx/es/mapa-de-cicloestaciones</a:t>
            </a:r>
          </a:p>
          <a:p>
            <a:pPr marL="457200" lvl="0" indent="0">
              <a:spcBef>
                <a:spcPts val="480"/>
              </a:spcBef>
              <a:buNone/>
            </a:pPr>
            <a:endParaRPr sz="1200"/>
          </a:p>
        </p:txBody>
      </p:sp>
    </p:spTree>
    <p:extLst>
      <p:ext uri="{BB962C8B-B14F-4D97-AF65-F5344CB8AC3E}">
        <p14:creationId xmlns:p14="http://schemas.microsoft.com/office/powerpoint/2010/main" val="1198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914400" lvl="1" indent="-304800" rtl="0">
              <a:spcBef>
                <a:spcPts val="480"/>
              </a:spcBef>
              <a:buClr>
                <a:schemeClr val="dk1"/>
              </a:buClr>
              <a:buSzPct val="100000"/>
              <a:buFont typeface="Courier New"/>
              <a:buChar char="o"/>
            </a:pPr>
            <a:r>
              <a:rPr lang="en" sz="1200">
                <a:solidFill>
                  <a:schemeClr val="dk1"/>
                </a:solidFill>
              </a:rPr>
              <a:t>sharrows (paint, literally nothing, visual awareness)</a:t>
            </a:r>
          </a:p>
          <a:p>
            <a:pPr marL="914400" lvl="1" indent="-304800" rtl="0">
              <a:spcBef>
                <a:spcPts val="480"/>
              </a:spcBef>
              <a:buClr>
                <a:schemeClr val="dk1"/>
              </a:buClr>
              <a:buSzPct val="100000"/>
              <a:buFont typeface="Courier New"/>
              <a:buChar char="o"/>
            </a:pPr>
            <a:r>
              <a:rPr lang="en" sz="1200">
                <a:solidFill>
                  <a:schemeClr val="dk1"/>
                </a:solidFill>
              </a:rPr>
              <a:t>bike lanes (in the door zone)</a:t>
            </a:r>
          </a:p>
          <a:p>
            <a:pPr marL="914400" lvl="1" indent="-304800" rtl="0">
              <a:spcBef>
                <a:spcPts val="480"/>
              </a:spcBef>
              <a:buClr>
                <a:schemeClr val="dk1"/>
              </a:buClr>
              <a:buSzPct val="100000"/>
              <a:buFont typeface="Courier New"/>
              <a:buChar char="o"/>
            </a:pPr>
            <a:r>
              <a:rPr lang="en" sz="1200">
                <a:solidFill>
                  <a:schemeClr val="dk1"/>
                </a:solidFill>
              </a:rPr>
              <a:t>protected/buffered bike lanes (Spring St, 2nd St Tunnel)</a:t>
            </a:r>
          </a:p>
          <a:p>
            <a:pPr marL="914400" lvl="1" indent="-304800" rtl="0">
              <a:spcBef>
                <a:spcPts val="480"/>
              </a:spcBef>
              <a:buClr>
                <a:schemeClr val="dk1"/>
              </a:buClr>
              <a:buSzPct val="100000"/>
              <a:buFont typeface="Courier New"/>
              <a:buChar char="o"/>
            </a:pPr>
            <a:r>
              <a:rPr lang="en" sz="1200">
                <a:solidFill>
                  <a:schemeClr val="dk1"/>
                </a:solidFill>
              </a:rPr>
              <a:t>cycle tracks (bike lanes in Mexico City</a:t>
            </a:r>
          </a:p>
          <a:p>
            <a:pPr marL="914400" lvl="1" indent="-304800" rtl="0">
              <a:spcBef>
                <a:spcPts val="480"/>
              </a:spcBef>
              <a:buClr>
                <a:schemeClr val="dk1"/>
              </a:buClr>
              <a:buSzPct val="100000"/>
              <a:buFont typeface="Courier New"/>
              <a:buChar char="o"/>
            </a:pPr>
            <a:r>
              <a:rPr lang="en" sz="1200">
                <a:solidFill>
                  <a:schemeClr val="dk1"/>
                </a:solidFill>
              </a:rPr>
              <a:t>bike paths (old water infrastructure in LA, LA River)</a:t>
            </a:r>
          </a:p>
          <a:p>
            <a:pPr marL="914400" lvl="1" indent="-304800" rtl="0">
              <a:spcBef>
                <a:spcPts val="480"/>
              </a:spcBef>
              <a:buClr>
                <a:schemeClr val="dk1"/>
              </a:buClr>
              <a:buSzPct val="100000"/>
              <a:buFont typeface="Courier New"/>
              <a:buChar char="o"/>
            </a:pPr>
            <a:r>
              <a:rPr lang="en" sz="1200">
                <a:solidFill>
                  <a:schemeClr val="dk1"/>
                </a:solidFill>
              </a:rPr>
              <a:t>(Spring St Parklet results?)</a:t>
            </a:r>
          </a:p>
          <a:p>
            <a:pPr marL="457200" lvl="0" indent="-304800">
              <a:spcBef>
                <a:spcPts val="480"/>
              </a:spcBef>
              <a:buClr>
                <a:schemeClr val="dk1"/>
              </a:buClr>
              <a:buSzPct val="40000"/>
              <a:buFont typeface="Arial"/>
              <a:buChar char="●"/>
            </a:pPr>
            <a:r>
              <a:rPr lang="en" sz="3000">
                <a:solidFill>
                  <a:schemeClr val="dk1"/>
                </a:solidFill>
              </a:rPr>
              <a:t>proximity to transit, shops, public spaces, etc.</a:t>
            </a:r>
          </a:p>
        </p:txBody>
      </p:sp>
    </p:spTree>
    <p:extLst>
      <p:ext uri="{BB962C8B-B14F-4D97-AF65-F5344CB8AC3E}">
        <p14:creationId xmlns:p14="http://schemas.microsoft.com/office/powerpoint/2010/main" val="4219596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-protected lanes</a:t>
            </a:r>
          </a:p>
          <a:p>
            <a:pPr>
              <a:spcBef>
                <a:spcPts val="0"/>
              </a:spcBef>
              <a:buNone/>
            </a:pPr>
            <a:r>
              <a:rPr lang="en"/>
              <a:t>-</a:t>
            </a:r>
          </a:p>
        </p:txBody>
      </p:sp>
    </p:spTree>
    <p:extLst>
      <p:ext uri="{BB962C8B-B14F-4D97-AF65-F5344CB8AC3E}">
        <p14:creationId xmlns:p14="http://schemas.microsoft.com/office/powerpoint/2010/main" val="72985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-10.6 miles pretty much ready to go</a:t>
            </a:r>
          </a:p>
          <a:p>
            <a:pPr lvl="0" rtl="0">
              <a:spcBef>
                <a:spcPts val="0"/>
              </a:spcBef>
              <a:buNone/>
            </a:pPr>
            <a:r>
              <a:rPr lang="en"/>
              <a:t>-Bike-friendly: 3.6 13/14 4th st; planning Budlong from Expo to Gage; .8 Yucca 12/13</a:t>
            </a:r>
          </a:p>
          <a:p>
            <a:pPr lvl="0" rtl="0">
              <a:spcBef>
                <a:spcPts val="0"/>
              </a:spcBef>
              <a:buNone/>
            </a:pPr>
            <a:r>
              <a:rPr lang="en"/>
              <a:t>72.79+202.51+18.06=293.36</a:t>
            </a:r>
          </a:p>
          <a:p>
            <a:pPr lvl="0" rtl="0">
              <a:spcBef>
                <a:spcPts val="0"/>
              </a:spcBef>
              <a:buNone/>
            </a:pPr>
            <a:r>
              <a:rPr lang="en"/>
              <a:t>-quality vs quantity?</a:t>
            </a:r>
          </a:p>
          <a:p>
            <a:pPr lvl="0" rtl="0">
              <a:spcBef>
                <a:spcPts val="0"/>
              </a:spcBef>
              <a:buNone/>
            </a:pPr>
            <a:r>
              <a:rPr lang="en"/>
              <a:t>-http://bicyclela.org/maps_main.htm#lamaps</a:t>
            </a:r>
          </a:p>
        </p:txBody>
      </p:sp>
    </p:spTree>
    <p:extLst>
      <p:ext uri="{BB962C8B-B14F-4D97-AF65-F5344CB8AC3E}">
        <p14:creationId xmlns:p14="http://schemas.microsoft.com/office/powerpoint/2010/main" val="126969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chemeClr val="dk1"/>
              </a:buClr>
              <a:buSzPct val="100000"/>
              <a:buFont typeface="Arial"/>
              <a:buChar char="●"/>
            </a:pPr>
            <a:r>
              <a:rPr lang="en" sz="1200">
                <a:solidFill>
                  <a:schemeClr val="dk1"/>
                </a:solidFill>
              </a:rPr>
              <a:t>American cities-Austin, TX, Chicago, IL, Memphis, IL, Portland, OR, San Francisco, CA and Washington, DC; Atlanta, GA, Boston, MA, Denver, CO, Indianapolis, IN, Pittsburgh, PA and Seattle, WA; Bikeshare- Bay Area, DC, Chicago, Boston, Denver</a:t>
            </a:r>
          </a:p>
          <a:p>
            <a:pPr marL="457200" lvl="0" indent="-304800" rtl="0">
              <a:spcBef>
                <a:spcPts val="0"/>
              </a:spcBef>
              <a:buClr>
                <a:schemeClr val="dk1"/>
              </a:buClr>
              <a:buSzPct val="100000"/>
              <a:buFont typeface="Arial"/>
              <a:buChar char="●"/>
            </a:pPr>
            <a:r>
              <a:rPr lang="en" sz="1200">
                <a:solidFill>
                  <a:schemeClr val="dk1"/>
                </a:solidFill>
              </a:rPr>
              <a:t>we’re doing a lot of this...video!</a:t>
            </a:r>
          </a:p>
          <a:p>
            <a:pPr marL="457200" lvl="0" indent="-304800" rtl="0">
              <a:spcBef>
                <a:spcPts val="0"/>
              </a:spcBef>
              <a:buClr>
                <a:schemeClr val="dk1"/>
              </a:buClr>
              <a:buSzPct val="100000"/>
              <a:buFont typeface="Arial"/>
              <a:buChar char="●"/>
            </a:pPr>
            <a:r>
              <a:rPr lang="en" sz="1200">
                <a:solidFill>
                  <a:schemeClr val="dk1"/>
                </a:solidFill>
              </a:rPr>
              <a:t>not bike lanes in the door zone or leap-frog zone (video: leapfrogged by bus “filming it didn’t make it any safer either!”)</a:t>
            </a:r>
          </a:p>
          <a:p>
            <a:pPr marL="457200" lvl="0" indent="-304800" rtl="0">
              <a:spcBef>
                <a:spcPts val="0"/>
              </a:spcBef>
              <a:buClr>
                <a:schemeClr val="dk1"/>
              </a:buClr>
              <a:buSzPct val="100000"/>
              <a:buFont typeface="Arial"/>
              <a:buChar char="●"/>
            </a:pPr>
            <a:r>
              <a:rPr lang="en" sz="1200">
                <a:solidFill>
                  <a:schemeClr val="dk1"/>
                </a:solidFill>
              </a:rPr>
              <a:t>use Mexico City model for bike share</a:t>
            </a:r>
          </a:p>
          <a:p>
            <a:pPr marL="457200" lvl="0" indent="-304800" rtl="0">
              <a:spcBef>
                <a:spcPts val="0"/>
              </a:spcBef>
              <a:buClr>
                <a:schemeClr val="dk1"/>
              </a:buClr>
              <a:buSzPct val="100000"/>
              <a:buFont typeface="Arial"/>
              <a:buChar char="●"/>
            </a:pPr>
            <a:r>
              <a:rPr lang="en" sz="1200">
                <a:solidFill>
                  <a:schemeClr val="dk1"/>
                </a:solidFill>
              </a:rPr>
              <a:t>(pictures/video:MyFIG- but can do it a lot cheaper than this; 2nd St)</a:t>
            </a:r>
          </a:p>
          <a:p>
            <a:pPr marL="457200" lvl="0" indent="-304800" rtl="0">
              <a:spcBef>
                <a:spcPts val="0"/>
              </a:spcBef>
              <a:buClr>
                <a:schemeClr val="dk1"/>
              </a:buClr>
              <a:buSzPct val="100000"/>
              <a:buFont typeface="Arial"/>
              <a:buChar char="●"/>
            </a:pPr>
            <a:r>
              <a:rPr lang="en" sz="1200">
                <a:solidFill>
                  <a:schemeClr val="dk1"/>
                </a:solidFill>
              </a:rPr>
              <a:t>(pictures/video: “Bringing Back Broadway”, Spring Street Parklets)</a:t>
            </a:r>
          </a:p>
          <a:p>
            <a:pPr>
              <a:spcBef>
                <a:spcPts val="0"/>
              </a:spcBef>
              <a:buNone/>
            </a:pPr>
            <a:endParaRPr sz="2400">
              <a:solidFill>
                <a:schemeClr val="dk1"/>
              </a:solidFill>
            </a:endParaRPr>
          </a:p>
        </p:txBody>
      </p:sp>
    </p:spTree>
    <p:extLst>
      <p:ext uri="{BB962C8B-B14F-4D97-AF65-F5344CB8AC3E}">
        <p14:creationId xmlns:p14="http://schemas.microsoft.com/office/powerpoint/2010/main" val="2784994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5449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85750" rtl="0">
              <a:spcBef>
                <a:spcPts val="600"/>
              </a:spcBef>
              <a:buClr>
                <a:schemeClr val="dk1"/>
              </a:buClr>
              <a:buSzPct val="100000"/>
              <a:buFont typeface="Arial"/>
              <a:buChar char="●"/>
            </a:pPr>
            <a:r>
              <a:rPr lang="en" sz="900">
                <a:solidFill>
                  <a:schemeClr val="dk1"/>
                </a:solidFill>
              </a:rPr>
              <a:t>1. LOS does not seem an appropriate way to measure for cyclists and pedestrians-need to take counts and safety into account</a:t>
            </a:r>
          </a:p>
          <a:p>
            <a:pPr marL="457200" lvl="0" indent="-285750" rtl="0">
              <a:spcBef>
                <a:spcPts val="600"/>
              </a:spcBef>
              <a:buClr>
                <a:schemeClr val="dk1"/>
              </a:buClr>
              <a:buSzPct val="100000"/>
              <a:buFont typeface="Arial"/>
              <a:buChar char="●"/>
            </a:pPr>
            <a:r>
              <a:rPr lang="en" sz="900">
                <a:solidFill>
                  <a:schemeClr val="dk1"/>
                </a:solidFill>
              </a:rPr>
              <a:t>2. if it can be done in Mexico City, it can be done anywhere!</a:t>
            </a:r>
          </a:p>
          <a:p>
            <a:pPr marL="914400" lvl="1" indent="-285750" rtl="0">
              <a:spcBef>
                <a:spcPts val="480"/>
              </a:spcBef>
              <a:buClr>
                <a:schemeClr val="dk1"/>
              </a:buClr>
              <a:buSzPct val="100000"/>
              <a:buFont typeface="Courier New"/>
              <a:buChar char="o"/>
            </a:pPr>
            <a:r>
              <a:rPr lang="en" sz="900">
                <a:solidFill>
                  <a:schemeClr val="dk1"/>
                </a:solidFill>
              </a:rPr>
              <a:t>but- can it be done in LA?!</a:t>
            </a:r>
          </a:p>
          <a:p>
            <a:pPr marL="914400" lvl="1" indent="-285750" rtl="0">
              <a:spcBef>
                <a:spcPts val="480"/>
              </a:spcBef>
              <a:buClr>
                <a:schemeClr val="dk1"/>
              </a:buClr>
              <a:buSzPct val="100000"/>
              <a:buFont typeface="Courier New"/>
              <a:buChar char="o"/>
            </a:pPr>
            <a:r>
              <a:rPr lang="en" sz="900">
                <a:solidFill>
                  <a:schemeClr val="dk1"/>
                </a:solidFill>
              </a:rPr>
              <a:t>Is it cultural?</a:t>
            </a:r>
          </a:p>
          <a:p>
            <a:pPr marL="457200" lvl="0" indent="-285750" rtl="0">
              <a:spcBef>
                <a:spcPts val="480"/>
              </a:spcBef>
              <a:buClr>
                <a:schemeClr val="dk1"/>
              </a:buClr>
              <a:buSzPct val="100000"/>
              <a:buFont typeface="Arial"/>
              <a:buChar char="●"/>
            </a:pPr>
            <a:r>
              <a:rPr lang="en" sz="900">
                <a:solidFill>
                  <a:schemeClr val="dk1"/>
                </a:solidFill>
              </a:rPr>
              <a:t>that includes safety and inclusion of other modes</a:t>
            </a:r>
          </a:p>
          <a:p>
            <a:pPr marL="457200" lvl="0" indent="-285750" rtl="0">
              <a:spcBef>
                <a:spcPts val="480"/>
              </a:spcBef>
              <a:buClr>
                <a:schemeClr val="dk1"/>
              </a:buClr>
              <a:buSzPct val="100000"/>
              <a:buFont typeface="Arial"/>
              <a:buChar char="●"/>
            </a:pPr>
            <a:r>
              <a:rPr lang="en" sz="900">
                <a:solidFill>
                  <a:schemeClr val="dk1"/>
                </a:solidFill>
              </a:rPr>
              <a:t>infrastructure also needs to be near amenities</a:t>
            </a:r>
          </a:p>
          <a:p>
            <a:pPr marL="457200" lvl="0" indent="-285750" rtl="0">
              <a:spcBef>
                <a:spcPts val="480"/>
              </a:spcBef>
              <a:buClr>
                <a:schemeClr val="dk1"/>
              </a:buClr>
              <a:buSzPct val="100000"/>
              <a:buFont typeface="Arial"/>
              <a:buChar char="●"/>
            </a:pPr>
            <a:r>
              <a:rPr lang="en" sz="900">
                <a:solidFill>
                  <a:schemeClr val="dk1"/>
                </a:solidFill>
              </a:rPr>
              <a:t>3. Will LA ever learn from its mistakes or change? Or are we like the lost residents of Maconda in Gabriel Garcia Marquez’ 100 years of solitude, doomed to repeat them?</a:t>
            </a:r>
          </a:p>
          <a:p>
            <a:pPr marL="457200" lvl="0" indent="-285750">
              <a:spcBef>
                <a:spcPts val="480"/>
              </a:spcBef>
              <a:buClr>
                <a:schemeClr val="dk1"/>
              </a:buClr>
              <a:buSzPct val="100000"/>
              <a:buFont typeface="Arial"/>
              <a:buChar char="●"/>
            </a:pPr>
            <a:r>
              <a:rPr lang="en" sz="900">
                <a:solidFill>
                  <a:schemeClr val="dk1"/>
                </a:solidFill>
              </a:rPr>
              <a:t>Change the way people move about the city; force people to reconceptualize the city in a new way, make the city more vibrant and fun.</a:t>
            </a:r>
          </a:p>
        </p:txBody>
      </p:sp>
    </p:spTree>
    <p:extLst>
      <p:ext uri="{BB962C8B-B14F-4D97-AF65-F5344CB8AC3E}">
        <p14:creationId xmlns:p14="http://schemas.microsoft.com/office/powerpoint/2010/main" val="1938270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-political pressure: parking, economic development, traffic congestion</a:t>
            </a:r>
          </a:p>
          <a:p>
            <a:pPr>
              <a:spcBef>
                <a:spcPts val="0"/>
              </a:spcBef>
              <a:buNone/>
            </a:pPr>
            <a:r>
              <a:rPr lang="en"/>
              <a:t>-bike share strategy- pilot programs- downtown, Venice, Pasadena</a:t>
            </a:r>
          </a:p>
        </p:txBody>
      </p:sp>
    </p:spTree>
    <p:extLst>
      <p:ext uri="{BB962C8B-B14F-4D97-AF65-F5344CB8AC3E}">
        <p14:creationId xmlns:p14="http://schemas.microsoft.com/office/powerpoint/2010/main" val="1878445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sz="1200">
                <a:solidFill>
                  <a:schemeClr val="dk1"/>
                </a:solidFill>
              </a:rPr>
              <a:t>American engineers go hard for capacity, at the expense of safety and inclusion.</a:t>
            </a:r>
            <a:r>
              <a:rPr lang="en" sz="3000">
                <a:solidFill>
                  <a:schemeClr val="dk1"/>
                </a:solidFill>
              </a:rPr>
              <a:t> </a:t>
            </a:r>
            <a:r>
              <a:rPr lang="en" sz="1200">
                <a:solidFill>
                  <a:schemeClr val="dk1"/>
                </a:solidFill>
              </a:rPr>
              <a:t>Explain what each means. </a:t>
            </a:r>
          </a:p>
        </p:txBody>
      </p:sp>
    </p:spTree>
    <p:extLst>
      <p:ext uri="{BB962C8B-B14F-4D97-AF65-F5344CB8AC3E}">
        <p14:creationId xmlns:p14="http://schemas.microsoft.com/office/powerpoint/2010/main" val="3184727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6843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98334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86569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sz="1200">
                <a:solidFill>
                  <a:schemeClr val="dk1"/>
                </a:solidFill>
              </a:rPr>
              <a:t>-is this cultural? behavioral? infrastructure? probably a little bit of all </a:t>
            </a:r>
          </a:p>
        </p:txBody>
      </p:sp>
    </p:spTree>
    <p:extLst>
      <p:ext uri="{BB962C8B-B14F-4D97-AF65-F5344CB8AC3E}">
        <p14:creationId xmlns:p14="http://schemas.microsoft.com/office/powerpoint/2010/main" val="3579120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91666"/>
              <a:buFont typeface="Arial"/>
              <a:buNone/>
            </a:pPr>
            <a:r>
              <a:rPr lang="en" sz="1200">
                <a:solidFill>
                  <a:schemeClr val="dk1"/>
                </a:solidFill>
              </a:rPr>
              <a:t>-Los Angeles- haphazard bike lanes (chipping away at low-hanging fruit)</a:t>
            </a:r>
          </a:p>
          <a:p>
            <a:pPr lvl="0" rtl="0">
              <a:spcBef>
                <a:spcPts val="600"/>
              </a:spcBef>
              <a:buClr>
                <a:schemeClr val="dk1"/>
              </a:buClr>
              <a:buSzPct val="91666"/>
              <a:buFont typeface="Arial"/>
              <a:buNone/>
            </a:pPr>
            <a:r>
              <a:rPr lang="en" sz="1200">
                <a:solidFill>
                  <a:schemeClr val="dk1"/>
                </a:solidFill>
              </a:rPr>
              <a:t>-Mexico City- bike lane network to supplement EcoBici- actually has some strategy to it</a:t>
            </a:r>
          </a:p>
          <a:p>
            <a:pPr lvl="0">
              <a:spcBef>
                <a:spcPts val="600"/>
              </a:spcBef>
              <a:buClr>
                <a:schemeClr val="dk1"/>
              </a:buClr>
              <a:buSzPct val="91666"/>
              <a:buFont typeface="Arial"/>
              <a:buNone/>
            </a:pPr>
            <a:r>
              <a:rPr lang="en" sz="1200">
                <a:solidFill>
                  <a:schemeClr val="dk1"/>
                </a:solidFill>
              </a:rPr>
              <a:t>	-done in places where there was illegal street parking- people can’t really</a:t>
            </a:r>
          </a:p>
        </p:txBody>
      </p:sp>
    </p:spTree>
    <p:extLst>
      <p:ext uri="{BB962C8B-B14F-4D97-AF65-F5344CB8AC3E}">
        <p14:creationId xmlns:p14="http://schemas.microsoft.com/office/powerpoint/2010/main" val="416556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-Do we want our streets to be places of exclusion or inclusion?</a:t>
            </a:r>
          </a:p>
          <a:p>
            <a:pPr lvl="0" rtl="0">
              <a:spcBef>
                <a:spcPts val="0"/>
              </a:spcBef>
              <a:buNone/>
            </a:pPr>
            <a:endParaRPr/>
          </a:p>
          <a:p>
            <a:pPr>
              <a:spcBef>
                <a:spcPts val="0"/>
              </a:spcBef>
              <a:buNone/>
            </a:pPr>
            <a:r>
              <a:rPr lang="en"/>
              <a:t>-pictures of google maps Los Angeles</a:t>
            </a:r>
          </a:p>
        </p:txBody>
      </p:sp>
    </p:spTree>
    <p:extLst>
      <p:ext uri="{BB962C8B-B14F-4D97-AF65-F5344CB8AC3E}">
        <p14:creationId xmlns:p14="http://schemas.microsoft.com/office/powerpoint/2010/main" val="310087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a:t>When you want to change a road in USA and CA, need to measure its impact on congestion; it is an issue that engineers at LADOT and the Bike Program deal with all the time. </a:t>
            </a:r>
          </a:p>
          <a:p>
            <a:pPr lvl="0" rtl="0">
              <a:spcBef>
                <a:spcPts val="0"/>
              </a:spcBef>
              <a:buNone/>
            </a:pPr>
            <a:r>
              <a:rPr lang="en" sz="1000"/>
              <a:t>But-All they measure is congestion! It’s as if that’s all that is important for a road- what about safety impacts? what about economic impacts? Is this just an American conception, perhaps cultural? </a:t>
            </a:r>
            <a:r>
              <a:rPr lang="en" sz="1000">
                <a:solidFill>
                  <a:schemeClr val="dk1"/>
                </a:solidFill>
              </a:rPr>
              <a:t>; </a:t>
            </a:r>
          </a:p>
          <a:p>
            <a:pPr lvl="0" rtl="0">
              <a:spcBef>
                <a:spcPts val="0"/>
              </a:spcBef>
              <a:buNone/>
            </a:pPr>
            <a:endParaRPr sz="1000">
              <a:solidFill>
                <a:schemeClr val="dk1"/>
              </a:solidFill>
            </a:endParaRPr>
          </a:p>
          <a:p>
            <a:pPr>
              <a:spcBef>
                <a:spcPts val="0"/>
              </a:spcBef>
              <a:buNone/>
            </a:pPr>
            <a:r>
              <a:rPr lang="en" sz="1000">
                <a:solidFill>
                  <a:schemeClr val="dk1"/>
                </a:solidFill>
              </a:rPr>
              <a:t>also, congestion can sometimes be caused by collisions (which were caused by the street being unsafe)</a:t>
            </a:r>
          </a:p>
        </p:txBody>
      </p:sp>
    </p:spTree>
    <p:extLst>
      <p:ext uri="{BB962C8B-B14F-4D97-AF65-F5344CB8AC3E}">
        <p14:creationId xmlns:p14="http://schemas.microsoft.com/office/powerpoint/2010/main" val="15960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01211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3834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-what do they feature? </a:t>
            </a:r>
          </a:p>
          <a:p>
            <a:pPr marL="457200" lvl="0" indent="-304800" rtl="0">
              <a:spcBef>
                <a:spcPts val="600"/>
              </a:spcBef>
              <a:buClr>
                <a:schemeClr val="dk1"/>
              </a:buClr>
              <a:buSzPct val="100000"/>
              <a:buFont typeface="Arial"/>
              <a:buChar char="●"/>
            </a:pPr>
            <a:r>
              <a:rPr lang="en" sz="1200">
                <a:solidFill>
                  <a:schemeClr val="dk1"/>
                </a:solidFill>
              </a:rPr>
              <a:t>started Madero in 2007 (show picture)</a:t>
            </a:r>
          </a:p>
          <a:p>
            <a:pPr marL="914400" lvl="1" indent="-304800" rtl="0">
              <a:spcBef>
                <a:spcPts val="480"/>
              </a:spcBef>
              <a:buClr>
                <a:schemeClr val="dk1"/>
              </a:buClr>
              <a:buSzPct val="100000"/>
              <a:buFont typeface="Courier New"/>
              <a:buChar char="o"/>
            </a:pPr>
            <a:r>
              <a:rPr lang="en" sz="1200">
                <a:solidFill>
                  <a:schemeClr val="dk1"/>
                </a:solidFill>
              </a:rPr>
              <a:t>now find thousands of people walking around</a:t>
            </a:r>
          </a:p>
          <a:p>
            <a:pPr marL="914400" lvl="1" indent="-304800" rtl="0">
              <a:spcBef>
                <a:spcPts val="480"/>
              </a:spcBef>
              <a:buClr>
                <a:schemeClr val="dk1"/>
              </a:buClr>
              <a:buSzPct val="100000"/>
              <a:buFont typeface="Courier New"/>
              <a:buChar char="o"/>
            </a:pPr>
            <a:r>
              <a:rPr lang="en" sz="1200">
                <a:solidFill>
                  <a:schemeClr val="dk1"/>
                </a:solidFill>
              </a:rPr>
              <a:t>a great deal of shops and street vendors</a:t>
            </a:r>
          </a:p>
          <a:p>
            <a:pPr marL="914400" lvl="1" indent="-304800" rtl="0">
              <a:spcBef>
                <a:spcPts val="480"/>
              </a:spcBef>
              <a:buClr>
                <a:schemeClr val="dk1"/>
              </a:buClr>
              <a:buSzPct val="100000"/>
              <a:buFont typeface="Courier New"/>
              <a:buChar char="o"/>
            </a:pPr>
            <a:r>
              <a:rPr lang="en" sz="1200">
                <a:solidFill>
                  <a:schemeClr val="dk1"/>
                </a:solidFill>
              </a:rPr>
              <a:t>street performers (which scored my video)</a:t>
            </a:r>
          </a:p>
          <a:p>
            <a:pPr marL="457200" lvl="0" indent="-304800" rtl="0">
              <a:spcBef>
                <a:spcPts val="600"/>
              </a:spcBef>
              <a:buClr>
                <a:schemeClr val="dk1"/>
              </a:buClr>
              <a:buSzPct val="100000"/>
              <a:buFont typeface="Arial"/>
              <a:buChar char="●"/>
            </a:pPr>
            <a:r>
              <a:rPr lang="en" sz="1200">
                <a:solidFill>
                  <a:schemeClr val="dk1"/>
                </a:solidFill>
              </a:rPr>
              <a:t>ped path in Condesa</a:t>
            </a:r>
          </a:p>
          <a:p>
            <a:pPr marL="914400" lvl="1" indent="-304800" rtl="0">
              <a:spcBef>
                <a:spcPts val="480"/>
              </a:spcBef>
              <a:buClr>
                <a:schemeClr val="dk1"/>
              </a:buClr>
              <a:buSzPct val="100000"/>
              <a:buFont typeface="Courier New"/>
              <a:buChar char="o"/>
            </a:pPr>
            <a:r>
              <a:rPr lang="en" sz="1200">
                <a:solidFill>
                  <a:schemeClr val="dk1"/>
                </a:solidFill>
              </a:rPr>
              <a:t>importance of street trees</a:t>
            </a:r>
          </a:p>
          <a:p>
            <a:pPr marL="914400" lvl="1" indent="-304800">
              <a:spcBef>
                <a:spcPts val="480"/>
              </a:spcBef>
              <a:buClr>
                <a:schemeClr val="dk1"/>
              </a:buClr>
              <a:buSzPct val="100000"/>
              <a:buFont typeface="Courier New"/>
              <a:buChar char="o"/>
            </a:pPr>
            <a:r>
              <a:rPr lang="en" sz="1200">
                <a:solidFill>
                  <a:schemeClr val="dk1"/>
                </a:solidFill>
              </a:rPr>
              <a:t>EcoBici</a:t>
            </a:r>
          </a:p>
        </p:txBody>
      </p:sp>
    </p:spTree>
    <p:extLst>
      <p:ext uri="{BB962C8B-B14F-4D97-AF65-F5344CB8AC3E}">
        <p14:creationId xmlns:p14="http://schemas.microsoft.com/office/powerpoint/2010/main" val="201948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3361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200">
                <a:solidFill>
                  <a:schemeClr val="dk1"/>
                </a:solidFill>
              </a:rPr>
              <a:t>Peds want to walk where a bunch of either people are walking- greater perceived aesthetic and safety amenities (show scary nightime picture downtown); (Isabel la Catolica)</a:t>
            </a:r>
          </a:p>
          <a:p>
            <a:pPr>
              <a:spcBef>
                <a:spcPts val="0"/>
              </a:spcBef>
              <a:buNone/>
            </a:pPr>
            <a:r>
              <a:rPr lang="en" sz="2400">
                <a:solidFill>
                  <a:schemeClr val="dk1"/>
                </a:solidFill>
                <a:latin typeface="Consolas"/>
                <a:ea typeface="Consolas"/>
                <a:cs typeface="Consolas"/>
                <a:sym typeface="Consolas"/>
              </a:rPr>
              <a:t>Centro Historico in a nutshell</a:t>
            </a:r>
          </a:p>
        </p:txBody>
      </p:sp>
    </p:spTree>
    <p:extLst>
      <p:ext uri="{BB962C8B-B14F-4D97-AF65-F5344CB8AC3E}">
        <p14:creationId xmlns:p14="http://schemas.microsoft.com/office/powerpoint/2010/main" val="75376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indent="304800" algn="ctr" rtl="0">
              <a:spcBef>
                <a:spcPts val="0"/>
              </a:spcBef>
              <a:buSzPct val="100000"/>
              <a:defRPr sz="4800"/>
            </a:lvl1pPr>
            <a:lvl2pPr indent="304800" algn="ctr" rtl="0">
              <a:spcBef>
                <a:spcPts val="0"/>
              </a:spcBef>
              <a:buSzPct val="100000"/>
              <a:defRPr sz="4800"/>
            </a:lvl2pPr>
            <a:lvl3pPr indent="304800" algn="ctr" rtl="0">
              <a:spcBef>
                <a:spcPts val="0"/>
              </a:spcBef>
              <a:buSzPct val="100000"/>
              <a:defRPr sz="4800"/>
            </a:lvl3pPr>
            <a:lvl4pPr indent="304800" algn="ctr" rtl="0">
              <a:spcBef>
                <a:spcPts val="0"/>
              </a:spcBef>
              <a:buSzPct val="100000"/>
              <a:defRPr sz="4800"/>
            </a:lvl4pPr>
            <a:lvl5pPr indent="304800" algn="ctr" rtl="0">
              <a:spcBef>
                <a:spcPts val="0"/>
              </a:spcBef>
              <a:buSzPct val="100000"/>
              <a:defRPr sz="4800"/>
            </a:lvl5pPr>
            <a:lvl6pPr indent="304800" algn="ctr" rtl="0">
              <a:spcBef>
                <a:spcPts val="0"/>
              </a:spcBef>
              <a:buSzPct val="100000"/>
              <a:defRPr sz="4800"/>
            </a:lvl6pPr>
            <a:lvl7pPr indent="304800" algn="ctr" rtl="0">
              <a:spcBef>
                <a:spcPts val="0"/>
              </a:spcBef>
              <a:buSzPct val="100000"/>
              <a:defRPr sz="4800"/>
            </a:lvl7pPr>
            <a:lvl8pPr indent="304800" algn="ctr" rtl="0">
              <a:spcBef>
                <a:spcPts val="0"/>
              </a:spcBef>
              <a:buSzPct val="100000"/>
              <a:defRPr sz="4800"/>
            </a:lvl8pPr>
            <a:lvl9pPr indent="304800" algn="ctr" rtl="0">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marL="0" algn="ctr" rtl="0">
              <a:spcBef>
                <a:spcPts val="0"/>
              </a:spcBef>
              <a:buClr>
                <a:schemeClr val="dk2"/>
              </a:buClr>
              <a:buNone/>
              <a:defRPr>
                <a:solidFill>
                  <a:schemeClr val="dk2"/>
                </a:solidFill>
              </a:defRPr>
            </a:lvl1pPr>
            <a:lvl2pPr marL="0" indent="190500" algn="ctr" rtl="0">
              <a:spcBef>
                <a:spcPts val="0"/>
              </a:spcBef>
              <a:buClr>
                <a:schemeClr val="dk2"/>
              </a:buClr>
              <a:buSzPct val="100000"/>
              <a:buNone/>
              <a:defRPr sz="3000">
                <a:solidFill>
                  <a:schemeClr val="dk2"/>
                </a:solidFill>
              </a:defRPr>
            </a:lvl2pPr>
            <a:lvl3pPr marL="0" indent="190500" algn="ctr" rtl="0">
              <a:spcBef>
                <a:spcPts val="0"/>
              </a:spcBef>
              <a:buClr>
                <a:schemeClr val="dk2"/>
              </a:buClr>
              <a:buSzPct val="100000"/>
              <a:buNone/>
              <a:defRPr sz="3000">
                <a:solidFill>
                  <a:schemeClr val="dk2"/>
                </a:solidFill>
              </a:defRPr>
            </a:lvl3pPr>
            <a:lvl4pPr marL="0" indent="190500" algn="ctr" rtl="0">
              <a:spcBef>
                <a:spcPts val="0"/>
              </a:spcBef>
              <a:buClr>
                <a:schemeClr val="dk2"/>
              </a:buClr>
              <a:buSzPct val="100000"/>
              <a:buNone/>
              <a:defRPr sz="3000">
                <a:solidFill>
                  <a:schemeClr val="dk2"/>
                </a:solidFill>
              </a:defRPr>
            </a:lvl4pPr>
            <a:lvl5pPr marL="0" indent="190500" algn="ctr" rtl="0">
              <a:spcBef>
                <a:spcPts val="0"/>
              </a:spcBef>
              <a:buClr>
                <a:schemeClr val="dk2"/>
              </a:buClr>
              <a:buSzPct val="100000"/>
              <a:buNone/>
              <a:defRPr sz="3000">
                <a:solidFill>
                  <a:schemeClr val="dk2"/>
                </a:solidFill>
              </a:defRPr>
            </a:lvl5pPr>
            <a:lvl6pPr marL="0" indent="190500" algn="ctr" rtl="0">
              <a:spcBef>
                <a:spcPts val="0"/>
              </a:spcBef>
              <a:buClr>
                <a:schemeClr val="dk2"/>
              </a:buClr>
              <a:buSzPct val="100000"/>
              <a:buNone/>
              <a:defRPr sz="3000">
                <a:solidFill>
                  <a:schemeClr val="dk2"/>
                </a:solidFill>
              </a:defRPr>
            </a:lvl6pPr>
            <a:lvl7pPr marL="0" indent="190500" algn="ctr" rtl="0">
              <a:spcBef>
                <a:spcPts val="0"/>
              </a:spcBef>
              <a:buClr>
                <a:schemeClr val="dk2"/>
              </a:buClr>
              <a:buSzPct val="100000"/>
              <a:buNone/>
              <a:defRPr sz="3000">
                <a:solidFill>
                  <a:schemeClr val="dk2"/>
                </a:solidFill>
              </a:defRPr>
            </a:lvl7pPr>
            <a:lvl8pPr marL="0" indent="190500" algn="ctr" rtl="0">
              <a:spcBef>
                <a:spcPts val="0"/>
              </a:spcBef>
              <a:buClr>
                <a:schemeClr val="dk2"/>
              </a:buClr>
              <a:buSzPct val="100000"/>
              <a:buNone/>
              <a:defRPr sz="3000">
                <a:solidFill>
                  <a:schemeClr val="dk2"/>
                </a:solidFill>
              </a:defRPr>
            </a:lvl8pPr>
            <a:lvl9pPr marL="0" indent="190500" algn="ctr" rtl="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indent="457200" rtl="0">
              <a:spcBef>
                <a:spcPts val="0"/>
              </a:spcBef>
              <a:defRPr/>
            </a:lvl2pPr>
            <a:lvl3pPr indent="914400" rtl="0">
              <a:spcBef>
                <a:spcPts val="0"/>
              </a:spcBef>
              <a:defRPr/>
            </a:lvl3pPr>
            <a:lvl4pPr indent="1371600"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rtl="0">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rtl="0">
              <a:spcBef>
                <a:spcPts val="0"/>
              </a:spcBef>
              <a:buClr>
                <a:schemeClr val="dk1"/>
              </a:buClr>
              <a:buSzPct val="100000"/>
              <a:buNone/>
              <a:defRPr sz="3600" b="1">
                <a:solidFill>
                  <a:schemeClr val="dk1"/>
                </a:solidFill>
              </a:defRPr>
            </a:lvl1pPr>
            <a:lvl2pPr marL="0" indent="228600" rtl="0">
              <a:spcBef>
                <a:spcPts val="0"/>
              </a:spcBef>
              <a:buClr>
                <a:schemeClr val="dk1"/>
              </a:buClr>
              <a:buSzPct val="100000"/>
              <a:buNone/>
              <a:defRPr sz="3600" b="1">
                <a:solidFill>
                  <a:schemeClr val="dk1"/>
                </a:solidFill>
              </a:defRPr>
            </a:lvl2pPr>
            <a:lvl3pPr marL="0" indent="228600" rtl="0">
              <a:spcBef>
                <a:spcPts val="0"/>
              </a:spcBef>
              <a:buClr>
                <a:schemeClr val="dk1"/>
              </a:buClr>
              <a:buSzPct val="100000"/>
              <a:buNone/>
              <a:defRPr sz="3600" b="1">
                <a:solidFill>
                  <a:schemeClr val="dk1"/>
                </a:solidFill>
              </a:defRPr>
            </a:lvl3pPr>
            <a:lvl4pPr marL="0" indent="228600" rtl="0">
              <a:spcBef>
                <a:spcPts val="0"/>
              </a:spcBef>
              <a:buClr>
                <a:schemeClr val="dk1"/>
              </a:buClr>
              <a:buSzPct val="100000"/>
              <a:buNone/>
              <a:defRPr sz="3600" b="1">
                <a:solidFill>
                  <a:schemeClr val="dk1"/>
                </a:solidFill>
              </a:defRPr>
            </a:lvl4pPr>
            <a:lvl5pPr marL="0" indent="228600" rtl="0">
              <a:spcBef>
                <a:spcPts val="0"/>
              </a:spcBef>
              <a:buClr>
                <a:schemeClr val="dk1"/>
              </a:buClr>
              <a:buSzPct val="100000"/>
              <a:buNone/>
              <a:defRPr sz="3600" b="1">
                <a:solidFill>
                  <a:schemeClr val="dk1"/>
                </a:solidFill>
              </a:defRPr>
            </a:lvl5pPr>
            <a:lvl6pPr marL="0" indent="228600" rtl="0">
              <a:spcBef>
                <a:spcPts val="0"/>
              </a:spcBef>
              <a:buClr>
                <a:schemeClr val="dk1"/>
              </a:buClr>
              <a:buSzPct val="100000"/>
              <a:buNone/>
              <a:defRPr sz="3600" b="1">
                <a:solidFill>
                  <a:schemeClr val="dk1"/>
                </a:solidFill>
              </a:defRPr>
            </a:lvl6pPr>
            <a:lvl7pPr marL="0" indent="228600" rtl="0">
              <a:spcBef>
                <a:spcPts val="0"/>
              </a:spcBef>
              <a:buClr>
                <a:schemeClr val="dk1"/>
              </a:buClr>
              <a:buSzPct val="100000"/>
              <a:buNone/>
              <a:defRPr sz="3600" b="1">
                <a:solidFill>
                  <a:schemeClr val="dk1"/>
                </a:solidFill>
              </a:defRPr>
            </a:lvl7pPr>
            <a:lvl8pPr marL="0" indent="228600" rtl="0">
              <a:spcBef>
                <a:spcPts val="0"/>
              </a:spcBef>
              <a:buClr>
                <a:schemeClr val="dk1"/>
              </a:buClr>
              <a:buSzPct val="100000"/>
              <a:buNone/>
              <a:defRPr sz="3600" b="1">
                <a:solidFill>
                  <a:schemeClr val="dk1"/>
                </a:solidFill>
              </a:defRPr>
            </a:lvl8pPr>
            <a:lvl9pPr marL="0" indent="228600" rtl="0">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rtl="0">
              <a:spcBef>
                <a:spcPts val="600"/>
              </a:spcBef>
              <a:buClr>
                <a:schemeClr val="dk1"/>
              </a:buClr>
              <a:buSzPct val="100000"/>
              <a:defRPr sz="3000">
                <a:solidFill>
                  <a:schemeClr val="dk1"/>
                </a:solidFill>
              </a:defRPr>
            </a:lvl1pPr>
            <a:lvl2pPr marL="742950" indent="-133350" rtl="0">
              <a:spcBef>
                <a:spcPts val="480"/>
              </a:spcBef>
              <a:buClr>
                <a:schemeClr val="dk1"/>
              </a:buClr>
              <a:buSzPct val="100000"/>
              <a:defRPr sz="2400">
                <a:solidFill>
                  <a:schemeClr val="dk1"/>
                </a:solidFill>
              </a:defRPr>
            </a:lvl2pPr>
            <a:lvl3pPr marL="1143000" indent="-76200" rtl="0">
              <a:spcBef>
                <a:spcPts val="480"/>
              </a:spcBef>
              <a:buClr>
                <a:schemeClr val="dk1"/>
              </a:buClr>
              <a:buSzPct val="100000"/>
              <a:defRPr sz="2400">
                <a:solidFill>
                  <a:schemeClr val="dk1"/>
                </a:solidFill>
              </a:defRPr>
            </a:lvl3pPr>
            <a:lvl4pPr marL="1600200" indent="-114300" rtl="0">
              <a:spcBef>
                <a:spcPts val="360"/>
              </a:spcBef>
              <a:buClr>
                <a:schemeClr val="dk1"/>
              </a:buClr>
              <a:buSzPct val="100000"/>
              <a:defRPr sz="1800">
                <a:solidFill>
                  <a:schemeClr val="dk1"/>
                </a:solidFill>
              </a:defRPr>
            </a:lvl4pPr>
            <a:lvl5pPr marL="2057400" indent="-114300" rtl="0">
              <a:spcBef>
                <a:spcPts val="360"/>
              </a:spcBef>
              <a:buClr>
                <a:schemeClr val="dk1"/>
              </a:buClr>
              <a:buSzPct val="100000"/>
              <a:defRPr sz="1800">
                <a:solidFill>
                  <a:schemeClr val="dk1"/>
                </a:solidFill>
              </a:defRPr>
            </a:lvl5pPr>
            <a:lvl6pPr marL="2514600" indent="-114300" rtl="0">
              <a:spcBef>
                <a:spcPts val="360"/>
              </a:spcBef>
              <a:buClr>
                <a:schemeClr val="dk1"/>
              </a:buClr>
              <a:buSzPct val="100000"/>
              <a:defRPr sz="1800">
                <a:solidFill>
                  <a:schemeClr val="dk1"/>
                </a:solidFill>
              </a:defRPr>
            </a:lvl6pPr>
            <a:lvl7pPr marL="2971800" indent="-114300" rtl="0">
              <a:spcBef>
                <a:spcPts val="360"/>
              </a:spcBef>
              <a:buClr>
                <a:schemeClr val="dk1"/>
              </a:buClr>
              <a:buSzPct val="100000"/>
              <a:defRPr sz="1800">
                <a:solidFill>
                  <a:schemeClr val="dk1"/>
                </a:solidFill>
              </a:defRPr>
            </a:lvl7pPr>
            <a:lvl8pPr marL="3429000" indent="-114300" rtl="0">
              <a:spcBef>
                <a:spcPts val="360"/>
              </a:spcBef>
              <a:buClr>
                <a:schemeClr val="dk1"/>
              </a:buClr>
              <a:buSzPct val="100000"/>
              <a:defRPr sz="1800">
                <a:solidFill>
                  <a:schemeClr val="dk1"/>
                </a:solidFill>
              </a:defRPr>
            </a:lvl8pPr>
            <a:lvl9pPr marL="3886200" indent="-114300" rtl="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youtube.com/v/LoveCptjGGQ"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LoveCptjGG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062029"/>
            <a:ext cx="7772400" cy="1159799"/>
          </a:xfrm>
          <a:prstGeom prst="rect">
            <a:avLst/>
          </a:prstGeom>
        </p:spPr>
        <p:txBody>
          <a:bodyPr lIns="91425" tIns="91425" rIns="91425" bIns="91425" anchor="b" anchorCtr="0">
            <a:noAutofit/>
          </a:bodyPr>
          <a:lstStyle/>
          <a:p>
            <a:pPr lvl="0" rtl="0">
              <a:spcBef>
                <a:spcPts val="0"/>
              </a:spcBef>
              <a:buNone/>
            </a:pPr>
            <a:endParaRPr sz="3600" b="0">
              <a:latin typeface="Consolas"/>
              <a:ea typeface="Consolas"/>
              <a:cs typeface="Consolas"/>
              <a:sym typeface="Consolas"/>
            </a:endParaRPr>
          </a:p>
          <a:p>
            <a:pPr lvl="0" rtl="0">
              <a:spcBef>
                <a:spcPts val="0"/>
              </a:spcBef>
              <a:buNone/>
            </a:pPr>
            <a:endParaRPr sz="3600" b="0">
              <a:latin typeface="Consolas"/>
              <a:ea typeface="Consolas"/>
              <a:cs typeface="Consolas"/>
              <a:sym typeface="Consolas"/>
            </a:endParaRPr>
          </a:p>
          <a:p>
            <a:pPr lvl="0" rtl="0">
              <a:spcBef>
                <a:spcPts val="0"/>
              </a:spcBef>
              <a:buNone/>
            </a:pPr>
            <a:endParaRPr sz="3600" b="0">
              <a:latin typeface="Consolas"/>
              <a:ea typeface="Consolas"/>
              <a:cs typeface="Consolas"/>
              <a:sym typeface="Consolas"/>
            </a:endParaRPr>
          </a:p>
          <a:p>
            <a:pPr lvl="0" rtl="0">
              <a:spcBef>
                <a:spcPts val="0"/>
              </a:spcBef>
              <a:buNone/>
            </a:pPr>
            <a:endParaRPr sz="2400" b="0">
              <a:latin typeface="Consolas"/>
              <a:ea typeface="Consolas"/>
              <a:cs typeface="Consolas"/>
              <a:sym typeface="Consolas"/>
            </a:endParaRPr>
          </a:p>
          <a:p>
            <a:pPr lvl="0" rtl="0">
              <a:spcBef>
                <a:spcPts val="0"/>
              </a:spcBef>
              <a:buNone/>
            </a:pPr>
            <a:endParaRPr sz="2400" b="0">
              <a:latin typeface="Consolas"/>
              <a:ea typeface="Consolas"/>
              <a:cs typeface="Consolas"/>
              <a:sym typeface="Consolas"/>
            </a:endParaRPr>
          </a:p>
          <a:p>
            <a:pPr>
              <a:spcBef>
                <a:spcPts val="0"/>
              </a:spcBef>
              <a:buNone/>
            </a:pPr>
            <a:r>
              <a:rPr lang="en" sz="2400" b="0">
                <a:latin typeface="Consolas"/>
                <a:ea typeface="Consolas"/>
                <a:cs typeface="Consolas"/>
                <a:sym typeface="Consolas"/>
              </a:rPr>
              <a:t>Bicyclist and Pedestrian Behavior in Mexico City and Los Angeles</a:t>
            </a:r>
          </a:p>
        </p:txBody>
      </p:sp>
      <p:sp>
        <p:nvSpPr>
          <p:cNvPr id="24" name="Shape 24"/>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lvl="0" rtl="0">
              <a:spcBef>
                <a:spcPts val="0"/>
              </a:spcBef>
              <a:buNone/>
            </a:pPr>
            <a:endParaRPr sz="1800"/>
          </a:p>
          <a:p>
            <a:pPr>
              <a:spcBef>
                <a:spcPts val="0"/>
              </a:spcBef>
              <a:buNone/>
            </a:pPr>
            <a:r>
              <a:rPr lang="en" sz="1800"/>
              <a:t>May 12, 2014</a:t>
            </a:r>
          </a:p>
        </p:txBody>
      </p:sp>
      <p:pic>
        <p:nvPicPr>
          <p:cNvPr id="25" name="Shape 25"/>
          <p:cNvPicPr preferRelativeResize="0"/>
          <p:nvPr/>
        </p:nvPicPr>
        <p:blipFill>
          <a:blip r:embed="rId3"/>
          <a:stretch>
            <a:fillRect/>
          </a:stretch>
        </p:blipFill>
        <p:spPr>
          <a:xfrm>
            <a:off x="5915670" y="3441975"/>
            <a:ext cx="2885431" cy="1518650"/>
          </a:xfrm>
          <a:prstGeom prst="rect">
            <a:avLst/>
          </a:prstGeom>
          <a:noFill/>
          <a:ln>
            <a:noFill/>
          </a:ln>
        </p:spPr>
      </p:pic>
      <p:sp>
        <p:nvSpPr>
          <p:cNvPr id="26" name="Shape 26"/>
          <p:cNvSpPr txBox="1"/>
          <p:nvPr/>
        </p:nvSpPr>
        <p:spPr>
          <a:xfrm>
            <a:off x="5781037" y="4869200"/>
            <a:ext cx="3657600" cy="457200"/>
          </a:xfrm>
          <a:prstGeom prst="rect">
            <a:avLst/>
          </a:prstGeom>
        </p:spPr>
        <p:txBody>
          <a:bodyPr lIns="91425" tIns="91425" rIns="91425" bIns="91425" anchor="t" anchorCtr="0">
            <a:noAutofit/>
          </a:bodyPr>
          <a:lstStyle/>
          <a:p>
            <a:pPr algn="ctr">
              <a:spcBef>
                <a:spcPts val="0"/>
              </a:spcBef>
              <a:buNone/>
            </a:pPr>
            <a:r>
              <a:rPr lang="en" sz="800"/>
              <a:t>source: portlandmercury.com</a:t>
            </a:r>
          </a:p>
        </p:txBody>
      </p:sp>
      <p:pic>
        <p:nvPicPr>
          <p:cNvPr id="27" name="Shape 27"/>
          <p:cNvPicPr preferRelativeResize="0"/>
          <p:nvPr/>
        </p:nvPicPr>
        <p:blipFill rotWithShape="1">
          <a:blip r:embed="rId4"/>
          <a:srcRect l="-2510" t="25339" r="2509"/>
          <a:stretch/>
        </p:blipFill>
        <p:spPr>
          <a:xfrm>
            <a:off x="342900" y="3441975"/>
            <a:ext cx="2833050" cy="1518649"/>
          </a:xfrm>
          <a:prstGeom prst="rect">
            <a:avLst/>
          </a:prstGeom>
          <a:noFill/>
          <a:ln>
            <a:noFill/>
          </a:ln>
        </p:spPr>
      </p:pic>
      <p:sp>
        <p:nvSpPr>
          <p:cNvPr id="28" name="Shape 28"/>
          <p:cNvSpPr txBox="1"/>
          <p:nvPr/>
        </p:nvSpPr>
        <p:spPr>
          <a:xfrm>
            <a:off x="-293050" y="4869200"/>
            <a:ext cx="3657600" cy="457200"/>
          </a:xfrm>
          <a:prstGeom prst="rect">
            <a:avLst/>
          </a:prstGeom>
        </p:spPr>
        <p:txBody>
          <a:bodyPr lIns="91425" tIns="91425" rIns="91425" bIns="91425" anchor="t" anchorCtr="0">
            <a:noAutofit/>
          </a:bodyPr>
          <a:lstStyle/>
          <a:p>
            <a:pPr algn="ctr">
              <a:spcBef>
                <a:spcPts val="0"/>
              </a:spcBef>
              <a:buNone/>
            </a:pPr>
            <a:r>
              <a:rPr lang="en" sz="800"/>
              <a:t>source: bklynbrokenwindow.blogspot.com</a:t>
            </a:r>
          </a:p>
        </p:txBody>
      </p:sp>
      <p:pic>
        <p:nvPicPr>
          <p:cNvPr id="29" name="Shape 29"/>
          <p:cNvPicPr preferRelativeResize="0"/>
          <p:nvPr/>
        </p:nvPicPr>
        <p:blipFill>
          <a:blip r:embed="rId5"/>
          <a:stretch>
            <a:fillRect/>
          </a:stretch>
        </p:blipFill>
        <p:spPr>
          <a:xfrm>
            <a:off x="342900" y="156750"/>
            <a:ext cx="8458199" cy="2114549"/>
          </a:xfrm>
          <a:prstGeom prst="rect">
            <a:avLst/>
          </a:prstGeom>
          <a:noFill/>
          <a:ln>
            <a:noFill/>
          </a:ln>
        </p:spPr>
      </p:pic>
      <p:pic>
        <p:nvPicPr>
          <p:cNvPr id="30" name="Shape 30"/>
          <p:cNvPicPr preferRelativeResize="0"/>
          <p:nvPr/>
        </p:nvPicPr>
        <p:blipFill rotWithShape="1">
          <a:blip r:embed="rId6"/>
          <a:srcRect l="5806" t="11814" r="5806" b="11814"/>
          <a:stretch/>
        </p:blipFill>
        <p:spPr>
          <a:xfrm>
            <a:off x="3398774" y="3441975"/>
            <a:ext cx="2346457" cy="1518649"/>
          </a:xfrm>
          <a:prstGeom prst="rect">
            <a:avLst/>
          </a:prstGeom>
          <a:noFill/>
          <a:ln>
            <a:noFill/>
          </a:ln>
        </p:spPr>
      </p:pic>
      <p:sp>
        <p:nvSpPr>
          <p:cNvPr id="31" name="Shape 31"/>
          <p:cNvSpPr txBox="1"/>
          <p:nvPr/>
        </p:nvSpPr>
        <p:spPr>
          <a:xfrm>
            <a:off x="2743200" y="4869200"/>
            <a:ext cx="3657600" cy="457200"/>
          </a:xfrm>
          <a:prstGeom prst="rect">
            <a:avLst/>
          </a:prstGeom>
        </p:spPr>
        <p:txBody>
          <a:bodyPr lIns="91425" tIns="91425" rIns="91425" bIns="91425" anchor="t" anchorCtr="0">
            <a:noAutofit/>
          </a:bodyPr>
          <a:lstStyle/>
          <a:p>
            <a:pPr algn="ctr">
              <a:spcBef>
                <a:spcPts val="0"/>
              </a:spcBef>
              <a:buNone/>
            </a:pPr>
            <a:r>
              <a:rPr lang="en" sz="800"/>
              <a:t>source: bikegang.cc</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sz="3000" b="0">
                <a:latin typeface="Consolas"/>
                <a:ea typeface="Consolas"/>
                <a:cs typeface="Consolas"/>
                <a:sym typeface="Consolas"/>
              </a:rPr>
              <a:t>Bicycle Infrastructure in Mexico City</a:t>
            </a:r>
          </a:p>
        </p:txBody>
      </p:sp>
      <p:sp>
        <p:nvSpPr>
          <p:cNvPr id="90" name="Shape 9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a:p>
          <a:p>
            <a:pPr lvl="0">
              <a:spcBef>
                <a:spcPts val="0"/>
              </a:spcBef>
              <a:buNone/>
            </a:pPr>
            <a:endParaRPr/>
          </a:p>
        </p:txBody>
      </p:sp>
      <p:pic>
        <p:nvPicPr>
          <p:cNvPr id="91" name="Shape 91"/>
          <p:cNvPicPr preferRelativeResize="0"/>
          <p:nvPr/>
        </p:nvPicPr>
        <p:blipFill>
          <a:blip r:embed="rId3"/>
          <a:stretch>
            <a:fillRect/>
          </a:stretch>
        </p:blipFill>
        <p:spPr>
          <a:xfrm>
            <a:off x="6148649" y="1370875"/>
            <a:ext cx="2538172" cy="3384245"/>
          </a:xfrm>
          <a:prstGeom prst="rect">
            <a:avLst/>
          </a:prstGeom>
          <a:noFill/>
          <a:ln>
            <a:noFill/>
          </a:ln>
        </p:spPr>
      </p:pic>
      <p:pic>
        <p:nvPicPr>
          <p:cNvPr id="92" name="Shape 92"/>
          <p:cNvPicPr preferRelativeResize="0"/>
          <p:nvPr/>
        </p:nvPicPr>
        <p:blipFill>
          <a:blip r:embed="rId4"/>
          <a:stretch>
            <a:fillRect/>
          </a:stretch>
        </p:blipFill>
        <p:spPr>
          <a:xfrm>
            <a:off x="457200" y="1370887"/>
            <a:ext cx="2538172" cy="3384221"/>
          </a:xfrm>
          <a:prstGeom prst="rect">
            <a:avLst/>
          </a:prstGeom>
          <a:noFill/>
          <a:ln>
            <a:noFill/>
          </a:ln>
        </p:spPr>
      </p:pic>
      <p:pic>
        <p:nvPicPr>
          <p:cNvPr id="93" name="Shape 93"/>
          <p:cNvPicPr preferRelativeResize="0"/>
          <p:nvPr/>
        </p:nvPicPr>
        <p:blipFill>
          <a:blip r:embed="rId5"/>
          <a:stretch>
            <a:fillRect/>
          </a:stretch>
        </p:blipFill>
        <p:spPr>
          <a:xfrm>
            <a:off x="3302925" y="1370887"/>
            <a:ext cx="2538172" cy="338422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457187" y="442375"/>
            <a:ext cx="8229600" cy="3725699"/>
          </a:xfrm>
          <a:prstGeom prst="rect">
            <a:avLst/>
          </a:prstGeom>
        </p:spPr>
        <p:txBody>
          <a:bodyPr lIns="91425" tIns="91425" rIns="91425" bIns="91425" anchor="t" anchorCtr="0">
            <a:noAutofit/>
          </a:bodyPr>
          <a:lstStyle/>
          <a:p>
            <a:pPr lvl="0" algn="ctr" rtl="0">
              <a:spcBef>
                <a:spcPts val="0"/>
              </a:spcBef>
              <a:buNone/>
            </a:pPr>
            <a:r>
              <a:rPr lang="en">
                <a:latin typeface="Consolas"/>
                <a:ea typeface="Consolas"/>
                <a:cs typeface="Consolas"/>
                <a:sym typeface="Consolas"/>
              </a:rPr>
              <a:t>Bicycle Infrastructure in Los Angeles</a:t>
            </a:r>
          </a:p>
          <a:p>
            <a:pPr lvl="0" rtl="0">
              <a:spcBef>
                <a:spcPts val="0"/>
              </a:spcBef>
              <a:buNone/>
            </a:pPr>
            <a:endParaRPr/>
          </a:p>
          <a:p>
            <a:pPr lvl="0" rtl="0">
              <a:spcBef>
                <a:spcPts val="0"/>
              </a:spcBef>
              <a:buNone/>
            </a:pPr>
            <a:endParaRPr/>
          </a:p>
          <a:p>
            <a:pPr lvl="0" rtl="0">
              <a:spcBef>
                <a:spcPts val="0"/>
              </a:spcBef>
              <a:buNone/>
            </a:pPr>
            <a:endParaRPr/>
          </a:p>
          <a:p>
            <a:pPr lvl="0">
              <a:spcBef>
                <a:spcPts val="0"/>
              </a:spcBef>
              <a:buNone/>
            </a:pPr>
            <a:endParaRPr/>
          </a:p>
        </p:txBody>
      </p:sp>
      <p:pic>
        <p:nvPicPr>
          <p:cNvPr id="99" name="Shape 99"/>
          <p:cNvPicPr preferRelativeResize="0"/>
          <p:nvPr/>
        </p:nvPicPr>
        <p:blipFill>
          <a:blip r:embed="rId3"/>
          <a:stretch>
            <a:fillRect/>
          </a:stretch>
        </p:blipFill>
        <p:spPr>
          <a:xfrm>
            <a:off x="6336623" y="1323315"/>
            <a:ext cx="2350202" cy="3133603"/>
          </a:xfrm>
          <a:prstGeom prst="rect">
            <a:avLst/>
          </a:prstGeom>
          <a:noFill/>
          <a:ln>
            <a:noFill/>
          </a:ln>
        </p:spPr>
      </p:pic>
      <p:pic>
        <p:nvPicPr>
          <p:cNvPr id="100" name="Shape 100"/>
          <p:cNvPicPr preferRelativeResize="0"/>
          <p:nvPr/>
        </p:nvPicPr>
        <p:blipFill>
          <a:blip r:embed="rId4"/>
          <a:stretch>
            <a:fillRect/>
          </a:stretch>
        </p:blipFill>
        <p:spPr>
          <a:xfrm>
            <a:off x="457201" y="1323337"/>
            <a:ext cx="2350177" cy="3133578"/>
          </a:xfrm>
          <a:prstGeom prst="rect">
            <a:avLst/>
          </a:prstGeom>
          <a:noFill/>
          <a:ln>
            <a:noFill/>
          </a:ln>
        </p:spPr>
      </p:pic>
      <p:pic>
        <p:nvPicPr>
          <p:cNvPr id="101" name="Shape 101"/>
          <p:cNvPicPr preferRelativeResize="0"/>
          <p:nvPr/>
        </p:nvPicPr>
        <p:blipFill>
          <a:blip r:embed="rId5"/>
          <a:stretch>
            <a:fillRect/>
          </a:stretch>
        </p:blipFill>
        <p:spPr>
          <a:xfrm>
            <a:off x="3396911" y="1323337"/>
            <a:ext cx="2350177" cy="313357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b="0">
                <a:latin typeface="Consolas"/>
                <a:ea typeface="Consolas"/>
                <a:cs typeface="Consolas"/>
                <a:sym typeface="Consolas"/>
              </a:rPr>
              <a:t>What do cyclists want?</a:t>
            </a:r>
          </a:p>
        </p:txBody>
      </p:sp>
      <p:sp>
        <p:nvSpPr>
          <p:cNvPr id="107" name="Shape 107"/>
          <p:cNvSpPr txBox="1">
            <a:spLocks noGrp="1"/>
          </p:cNvSpPr>
          <p:nvPr>
            <p:ph type="body" idx="1"/>
          </p:nvPr>
        </p:nvSpPr>
        <p:spPr>
          <a:xfrm>
            <a:off x="457200" y="141780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latin typeface="Consolas"/>
                <a:ea typeface="Consolas"/>
                <a:cs typeface="Consolas"/>
                <a:sym typeface="Consolas"/>
              </a:rPr>
              <a:t>better infrastructure</a:t>
            </a:r>
          </a:p>
          <a:p>
            <a:pPr marL="457200" lvl="0" indent="-419100" rtl="0">
              <a:spcBef>
                <a:spcPts val="0"/>
              </a:spcBef>
              <a:buClr>
                <a:schemeClr val="dk1"/>
              </a:buClr>
              <a:buSzPct val="100000"/>
              <a:buFont typeface="Arial"/>
              <a:buChar char="●"/>
            </a:pPr>
            <a:r>
              <a:rPr lang="en">
                <a:latin typeface="Consolas"/>
                <a:ea typeface="Consolas"/>
                <a:cs typeface="Consolas"/>
                <a:sym typeface="Consolas"/>
              </a:rPr>
              <a:t>streets with less automobile traffic</a:t>
            </a:r>
          </a:p>
          <a:p>
            <a:pPr marL="457200" lvl="0" indent="-419100">
              <a:spcBef>
                <a:spcPts val="0"/>
              </a:spcBef>
              <a:buClr>
                <a:schemeClr val="dk1"/>
              </a:buClr>
              <a:buSzPct val="100000"/>
              <a:buFont typeface="Arial"/>
              <a:buChar char="●"/>
            </a:pPr>
            <a:r>
              <a:rPr lang="en">
                <a:latin typeface="Consolas"/>
                <a:ea typeface="Consolas"/>
                <a:cs typeface="Consolas"/>
                <a:sym typeface="Consolas"/>
              </a:rPr>
              <a:t>proximity to transit, bikeshare, green space</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spcBef>
                <a:spcPts val="0"/>
              </a:spcBef>
              <a:buNone/>
            </a:pPr>
            <a:r>
              <a:rPr lang="en" sz="3000" b="0">
                <a:latin typeface="Consolas"/>
                <a:ea typeface="Consolas"/>
                <a:cs typeface="Consolas"/>
                <a:sym typeface="Consolas"/>
              </a:rPr>
              <a:t>Los Angeles Bike Plan Implementation</a:t>
            </a:r>
          </a:p>
        </p:txBody>
      </p:sp>
      <p:sp>
        <p:nvSpPr>
          <p:cNvPr id="113" name="Shape 11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indent="457200" algn="ctr" rtl="0">
              <a:spcBef>
                <a:spcPts val="0"/>
              </a:spcBef>
              <a:buNone/>
            </a:pPr>
            <a:r>
              <a:rPr lang="en" sz="1800">
                <a:latin typeface="Consolas"/>
                <a:ea typeface="Consolas"/>
                <a:cs typeface="Consolas"/>
                <a:sym typeface="Consolas"/>
              </a:rPr>
              <a:t>      Miles of Bike Infrastructure Installed</a:t>
            </a:r>
          </a:p>
          <a:p>
            <a:pPr indent="457200">
              <a:spcBef>
                <a:spcPts val="0"/>
              </a:spcBef>
              <a:buNone/>
            </a:pPr>
            <a:endParaRPr/>
          </a:p>
        </p:txBody>
      </p:sp>
      <p:graphicFrame>
        <p:nvGraphicFramePr>
          <p:cNvPr id="114" name="Shape 114"/>
          <p:cNvGraphicFramePr/>
          <p:nvPr/>
        </p:nvGraphicFramePr>
        <p:xfrm>
          <a:off x="952500" y="1860612"/>
          <a:ext cx="7239000" cy="2604125"/>
        </p:xfrm>
        <a:graphic>
          <a:graphicData uri="http://schemas.openxmlformats.org/drawingml/2006/table">
            <a:tbl>
              <a:tblPr>
                <a:noFill/>
                <a:tableStyleId>{7553D63F-CACB-4697-AA29-7AADA87CBA55}</a:tableStyleId>
              </a:tblPr>
              <a:tblGrid>
                <a:gridCol w="1249950"/>
                <a:gridCol w="1163050"/>
                <a:gridCol w="1206500"/>
                <a:gridCol w="1206500"/>
                <a:gridCol w="1206500"/>
                <a:gridCol w="1206500"/>
              </a:tblGrid>
              <a:tr h="670325">
                <a:tc>
                  <a:txBody>
                    <a:bodyPr/>
                    <a:lstStyle/>
                    <a:p>
                      <a:pPr algn="ctr">
                        <a:spcBef>
                          <a:spcPts val="0"/>
                        </a:spcBef>
                        <a:buNone/>
                      </a:pPr>
                      <a:endParaRPr/>
                    </a:p>
                  </a:txBody>
                  <a:tcPr marL="91425" marR="91425" marT="91425" marB="91425"/>
                </a:tc>
                <a:tc>
                  <a:txBody>
                    <a:bodyPr/>
                    <a:lstStyle/>
                    <a:p>
                      <a:pPr algn="ctr">
                        <a:spcBef>
                          <a:spcPts val="0"/>
                        </a:spcBef>
                        <a:buNone/>
                      </a:pPr>
                      <a:r>
                        <a:rPr lang="en" b="1"/>
                        <a:t>2010-2011 FY</a:t>
                      </a:r>
                    </a:p>
                  </a:txBody>
                  <a:tcPr marL="91425" marR="91425" marT="91425" marB="91425"/>
                </a:tc>
                <a:tc>
                  <a:txBody>
                    <a:bodyPr/>
                    <a:lstStyle/>
                    <a:p>
                      <a:pPr lvl="0" algn="ctr" rtl="0">
                        <a:spcBef>
                          <a:spcPts val="0"/>
                        </a:spcBef>
                        <a:buNone/>
                      </a:pPr>
                      <a:r>
                        <a:rPr lang="en" b="1"/>
                        <a:t>2011-2012</a:t>
                      </a:r>
                    </a:p>
                    <a:p>
                      <a:pPr algn="ctr">
                        <a:spcBef>
                          <a:spcPts val="0"/>
                        </a:spcBef>
                        <a:buNone/>
                      </a:pPr>
                      <a:r>
                        <a:rPr lang="en" b="1"/>
                        <a:t>FY</a:t>
                      </a:r>
                    </a:p>
                  </a:txBody>
                  <a:tcPr marL="91425" marR="91425" marT="91425" marB="91425"/>
                </a:tc>
                <a:tc>
                  <a:txBody>
                    <a:bodyPr/>
                    <a:lstStyle/>
                    <a:p>
                      <a:pPr algn="ctr">
                        <a:spcBef>
                          <a:spcPts val="0"/>
                        </a:spcBef>
                        <a:buNone/>
                      </a:pPr>
                      <a:r>
                        <a:rPr lang="en" b="1"/>
                        <a:t>2012-2013 FY</a:t>
                      </a:r>
                    </a:p>
                  </a:txBody>
                  <a:tcPr marL="91425" marR="91425" marT="91425" marB="91425"/>
                </a:tc>
                <a:tc>
                  <a:txBody>
                    <a:bodyPr/>
                    <a:lstStyle/>
                    <a:p>
                      <a:pPr algn="ctr">
                        <a:spcBef>
                          <a:spcPts val="0"/>
                        </a:spcBef>
                        <a:buNone/>
                      </a:pPr>
                      <a:r>
                        <a:rPr lang="en" b="1"/>
                        <a:t>2013-2014 FY (to date)</a:t>
                      </a:r>
                    </a:p>
                  </a:txBody>
                  <a:tcPr marL="91425" marR="91425" marT="91425" marB="91425"/>
                </a:tc>
                <a:tc>
                  <a:txBody>
                    <a:bodyPr/>
                    <a:lstStyle/>
                    <a:p>
                      <a:pPr algn="ctr">
                        <a:spcBef>
                          <a:spcPts val="0"/>
                        </a:spcBef>
                        <a:buNone/>
                      </a:pPr>
                      <a:r>
                        <a:rPr lang="en" b="1"/>
                        <a:t>Total</a:t>
                      </a:r>
                    </a:p>
                  </a:txBody>
                  <a:tcPr marL="91425" marR="91425" marT="91425" marB="91425"/>
                </a:tc>
              </a:tr>
              <a:tr h="644600">
                <a:tc>
                  <a:txBody>
                    <a:bodyPr/>
                    <a:lstStyle/>
                    <a:p>
                      <a:pPr algn="ctr">
                        <a:spcBef>
                          <a:spcPts val="0"/>
                        </a:spcBef>
                        <a:buNone/>
                      </a:pPr>
                      <a:r>
                        <a:rPr lang="en" b="1"/>
                        <a:t>Sharrows</a:t>
                      </a:r>
                    </a:p>
                  </a:txBody>
                  <a:tcPr marL="91425" marR="91425" marT="91425" marB="91425"/>
                </a:tc>
                <a:tc>
                  <a:txBody>
                    <a:bodyPr/>
                    <a:lstStyle/>
                    <a:p>
                      <a:pPr algn="ctr">
                        <a:spcBef>
                          <a:spcPts val="0"/>
                        </a:spcBef>
                        <a:buNone/>
                      </a:pPr>
                      <a:r>
                        <a:rPr lang="en"/>
                        <a:t>8.13</a:t>
                      </a:r>
                    </a:p>
                  </a:txBody>
                  <a:tcPr marL="91425" marR="91425" marT="91425" marB="91425"/>
                </a:tc>
                <a:tc>
                  <a:txBody>
                    <a:bodyPr/>
                    <a:lstStyle/>
                    <a:p>
                      <a:pPr algn="ctr">
                        <a:spcBef>
                          <a:spcPts val="0"/>
                        </a:spcBef>
                        <a:buNone/>
                      </a:pPr>
                      <a:r>
                        <a:rPr lang="en"/>
                        <a:t>21.36</a:t>
                      </a:r>
                    </a:p>
                  </a:txBody>
                  <a:tcPr marL="91425" marR="91425" marT="91425" marB="91425"/>
                </a:tc>
                <a:tc>
                  <a:txBody>
                    <a:bodyPr/>
                    <a:lstStyle/>
                    <a:p>
                      <a:pPr algn="ctr">
                        <a:spcBef>
                          <a:spcPts val="0"/>
                        </a:spcBef>
                        <a:buNone/>
                      </a:pPr>
                      <a:r>
                        <a:rPr lang="en"/>
                        <a:t>22.8</a:t>
                      </a:r>
                    </a:p>
                  </a:txBody>
                  <a:tcPr marL="91425" marR="91425" marT="91425" marB="91425"/>
                </a:tc>
                <a:tc>
                  <a:txBody>
                    <a:bodyPr/>
                    <a:lstStyle/>
                    <a:p>
                      <a:pPr algn="ctr">
                        <a:spcBef>
                          <a:spcPts val="0"/>
                        </a:spcBef>
                        <a:buNone/>
                      </a:pPr>
                      <a:r>
                        <a:rPr lang="en"/>
                        <a:t>20.5</a:t>
                      </a:r>
                    </a:p>
                  </a:txBody>
                  <a:tcPr marL="91425" marR="91425" marT="91425" marB="91425"/>
                </a:tc>
                <a:tc>
                  <a:txBody>
                    <a:bodyPr/>
                    <a:lstStyle/>
                    <a:p>
                      <a:pPr algn="ctr">
                        <a:spcBef>
                          <a:spcPts val="0"/>
                        </a:spcBef>
                        <a:buNone/>
                      </a:pPr>
                      <a:r>
                        <a:rPr lang="en"/>
                        <a:t>72.79</a:t>
                      </a:r>
                    </a:p>
                  </a:txBody>
                  <a:tcPr marL="91425" marR="91425" marT="91425" marB="91425"/>
                </a:tc>
              </a:tr>
              <a:tr h="644600">
                <a:tc>
                  <a:txBody>
                    <a:bodyPr/>
                    <a:lstStyle/>
                    <a:p>
                      <a:pPr algn="ctr">
                        <a:spcBef>
                          <a:spcPts val="0"/>
                        </a:spcBef>
                        <a:buNone/>
                      </a:pPr>
                      <a:r>
                        <a:rPr lang="en" b="1"/>
                        <a:t>Bike Lanes</a:t>
                      </a:r>
                    </a:p>
                  </a:txBody>
                  <a:tcPr marL="91425" marR="91425" marT="91425" marB="91425"/>
                </a:tc>
                <a:tc>
                  <a:txBody>
                    <a:bodyPr/>
                    <a:lstStyle/>
                    <a:p>
                      <a:pPr algn="ctr">
                        <a:spcBef>
                          <a:spcPts val="0"/>
                        </a:spcBef>
                        <a:buNone/>
                      </a:pPr>
                      <a:r>
                        <a:rPr lang="en"/>
                        <a:t>19.37</a:t>
                      </a:r>
                    </a:p>
                  </a:txBody>
                  <a:tcPr marL="91425" marR="91425" marT="91425" marB="91425"/>
                </a:tc>
                <a:tc>
                  <a:txBody>
                    <a:bodyPr/>
                    <a:lstStyle/>
                    <a:p>
                      <a:pPr algn="ctr">
                        <a:spcBef>
                          <a:spcPts val="0"/>
                        </a:spcBef>
                        <a:buNone/>
                      </a:pPr>
                      <a:r>
                        <a:rPr lang="en"/>
                        <a:t>50.54</a:t>
                      </a:r>
                    </a:p>
                  </a:txBody>
                  <a:tcPr marL="91425" marR="91425" marT="91425" marB="91425"/>
                </a:tc>
                <a:tc>
                  <a:txBody>
                    <a:bodyPr/>
                    <a:lstStyle/>
                    <a:p>
                      <a:pPr algn="ctr">
                        <a:spcBef>
                          <a:spcPts val="0"/>
                        </a:spcBef>
                        <a:buNone/>
                      </a:pPr>
                      <a:r>
                        <a:rPr lang="en"/>
                        <a:t>101</a:t>
                      </a:r>
                    </a:p>
                  </a:txBody>
                  <a:tcPr marL="91425" marR="91425" marT="91425" marB="91425"/>
                </a:tc>
                <a:tc>
                  <a:txBody>
                    <a:bodyPr/>
                    <a:lstStyle/>
                    <a:p>
                      <a:pPr algn="ctr">
                        <a:spcBef>
                          <a:spcPts val="0"/>
                        </a:spcBef>
                        <a:buNone/>
                      </a:pPr>
                      <a:r>
                        <a:rPr lang="en"/>
                        <a:t>31.6</a:t>
                      </a:r>
                    </a:p>
                  </a:txBody>
                  <a:tcPr marL="91425" marR="91425" marT="91425" marB="91425"/>
                </a:tc>
                <a:tc>
                  <a:txBody>
                    <a:bodyPr/>
                    <a:lstStyle/>
                    <a:p>
                      <a:pPr algn="ctr">
                        <a:spcBef>
                          <a:spcPts val="0"/>
                        </a:spcBef>
                        <a:buNone/>
                      </a:pPr>
                      <a:r>
                        <a:rPr lang="en"/>
                        <a:t>202.51</a:t>
                      </a:r>
                    </a:p>
                  </a:txBody>
                  <a:tcPr marL="91425" marR="91425" marT="91425" marB="91425"/>
                </a:tc>
              </a:tr>
              <a:tr h="644600">
                <a:tc>
                  <a:txBody>
                    <a:bodyPr/>
                    <a:lstStyle/>
                    <a:p>
                      <a:pPr algn="ctr">
                        <a:spcBef>
                          <a:spcPts val="0"/>
                        </a:spcBef>
                        <a:buNone/>
                      </a:pPr>
                      <a:r>
                        <a:rPr lang="en" b="1"/>
                        <a:t>Bike Paths</a:t>
                      </a:r>
                    </a:p>
                  </a:txBody>
                  <a:tcPr marL="91425" marR="91425" marT="91425" marB="91425"/>
                </a:tc>
                <a:tc>
                  <a:txBody>
                    <a:bodyPr/>
                    <a:lstStyle/>
                    <a:p>
                      <a:pPr algn="ctr">
                        <a:spcBef>
                          <a:spcPts val="0"/>
                        </a:spcBef>
                        <a:buNone/>
                      </a:pPr>
                      <a:r>
                        <a:rPr lang="en"/>
                        <a:t>2.46</a:t>
                      </a:r>
                    </a:p>
                  </a:txBody>
                  <a:tcPr marL="91425" marR="91425" marT="91425" marB="91425"/>
                </a:tc>
                <a:tc>
                  <a:txBody>
                    <a:bodyPr/>
                    <a:lstStyle/>
                    <a:p>
                      <a:pPr algn="ctr">
                        <a:spcBef>
                          <a:spcPts val="0"/>
                        </a:spcBef>
                        <a:buNone/>
                      </a:pPr>
                      <a:r>
                        <a:rPr lang="en"/>
                        <a:t>4.1</a:t>
                      </a:r>
                    </a:p>
                  </a:txBody>
                  <a:tcPr marL="91425" marR="91425" marT="91425" marB="91425"/>
                </a:tc>
                <a:tc>
                  <a:txBody>
                    <a:bodyPr/>
                    <a:lstStyle/>
                    <a:p>
                      <a:pPr algn="ctr">
                        <a:spcBef>
                          <a:spcPts val="0"/>
                        </a:spcBef>
                        <a:buNone/>
                      </a:pPr>
                      <a:r>
                        <a:rPr lang="en"/>
                        <a:t>1.5</a:t>
                      </a:r>
                    </a:p>
                  </a:txBody>
                  <a:tcPr marL="91425" marR="91425" marT="91425" marB="91425"/>
                </a:tc>
                <a:tc>
                  <a:txBody>
                    <a:bodyPr/>
                    <a:lstStyle/>
                    <a:p>
                      <a:pPr algn="ctr">
                        <a:spcBef>
                          <a:spcPts val="0"/>
                        </a:spcBef>
                        <a:buNone/>
                      </a:pPr>
                      <a:r>
                        <a:rPr lang="en"/>
                        <a:t>10</a:t>
                      </a:r>
                    </a:p>
                  </a:txBody>
                  <a:tcPr marL="91425" marR="91425" marT="91425" marB="91425"/>
                </a:tc>
                <a:tc>
                  <a:txBody>
                    <a:bodyPr/>
                    <a:lstStyle/>
                    <a:p>
                      <a:pPr algn="ctr">
                        <a:spcBef>
                          <a:spcPts val="0"/>
                        </a:spcBef>
                        <a:buNone/>
                      </a:pPr>
                      <a:r>
                        <a:rPr lang="en"/>
                        <a:t>18.06</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49753"/>
            <a:ext cx="8229600" cy="857400"/>
          </a:xfrm>
          <a:prstGeom prst="rect">
            <a:avLst/>
          </a:prstGeom>
        </p:spPr>
        <p:txBody>
          <a:bodyPr lIns="91425" tIns="91425" rIns="91425" bIns="91425" anchor="b" anchorCtr="0">
            <a:noAutofit/>
          </a:bodyPr>
          <a:lstStyle/>
          <a:p>
            <a:pPr>
              <a:spcBef>
                <a:spcPts val="0"/>
              </a:spcBef>
              <a:buNone/>
            </a:pPr>
            <a:r>
              <a:rPr lang="en" b="0">
                <a:latin typeface="Consolas"/>
                <a:ea typeface="Consolas"/>
                <a:cs typeface="Consolas"/>
                <a:sym typeface="Consolas"/>
              </a:rPr>
              <a:t>Recommendations:</a:t>
            </a:r>
          </a:p>
        </p:txBody>
      </p:sp>
      <p:sp>
        <p:nvSpPr>
          <p:cNvPr id="120" name="Shape 120"/>
          <p:cNvSpPr txBox="1">
            <a:spLocks noGrp="1"/>
          </p:cNvSpPr>
          <p:nvPr>
            <p:ph type="body" idx="1"/>
          </p:nvPr>
        </p:nvSpPr>
        <p:spPr>
          <a:xfrm>
            <a:off x="457200" y="839625"/>
            <a:ext cx="5721599"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a:latin typeface="Consolas"/>
                <a:ea typeface="Consolas"/>
                <a:cs typeface="Consolas"/>
                <a:sym typeface="Consolas"/>
              </a:rPr>
              <a:t>Implement Protected Bike Lanes</a:t>
            </a:r>
          </a:p>
          <a:p>
            <a:pPr marL="457200" lvl="0" indent="-342900" rtl="0">
              <a:spcBef>
                <a:spcPts val="0"/>
              </a:spcBef>
              <a:buClr>
                <a:schemeClr val="dk1"/>
              </a:buClr>
              <a:buSzPct val="100000"/>
              <a:buFont typeface="Arial"/>
              <a:buChar char="●"/>
            </a:pPr>
            <a:r>
              <a:rPr lang="en" sz="1800">
                <a:latin typeface="Consolas"/>
                <a:ea typeface="Consolas"/>
                <a:cs typeface="Consolas"/>
                <a:sym typeface="Consolas"/>
              </a:rPr>
              <a:t>Follow incremental Bike-share model  </a:t>
            </a:r>
          </a:p>
          <a:p>
            <a:pPr marL="457200" lvl="0" indent="-342900" rtl="0">
              <a:spcBef>
                <a:spcPts val="0"/>
              </a:spcBef>
              <a:buClr>
                <a:schemeClr val="dk1"/>
              </a:buClr>
              <a:buSzPct val="100000"/>
              <a:buFont typeface="Arial"/>
              <a:buChar char="●"/>
            </a:pPr>
            <a:r>
              <a:rPr lang="en" sz="1800">
                <a:latin typeface="Consolas"/>
                <a:ea typeface="Consolas"/>
                <a:cs typeface="Consolas"/>
                <a:sym typeface="Consolas"/>
              </a:rPr>
              <a:t>Re-allocate underutilized road space to pedestrians</a:t>
            </a:r>
          </a:p>
          <a:p>
            <a:pPr marL="457200" lvl="0" indent="-342900" rtl="0">
              <a:spcBef>
                <a:spcPts val="0"/>
              </a:spcBef>
              <a:buClr>
                <a:schemeClr val="dk1"/>
              </a:buClr>
              <a:buSzPct val="100000"/>
              <a:buFont typeface="Arial"/>
              <a:buChar char="●"/>
            </a:pPr>
            <a:r>
              <a:rPr lang="en" sz="1800">
                <a:latin typeface="Consolas"/>
                <a:ea typeface="Consolas"/>
                <a:cs typeface="Consolas"/>
                <a:sym typeface="Consolas"/>
              </a:rPr>
              <a:t>Have more public events </a:t>
            </a:r>
          </a:p>
        </p:txBody>
      </p:sp>
      <p:pic>
        <p:nvPicPr>
          <p:cNvPr id="121" name="Shape 121"/>
          <p:cNvPicPr preferRelativeResize="0"/>
          <p:nvPr/>
        </p:nvPicPr>
        <p:blipFill rotWithShape="1">
          <a:blip r:embed="rId3"/>
          <a:srcRect t="3660" r="12617"/>
          <a:stretch/>
        </p:blipFill>
        <p:spPr>
          <a:xfrm>
            <a:off x="6535100" y="2791750"/>
            <a:ext cx="2527127" cy="2089723"/>
          </a:xfrm>
          <a:prstGeom prst="rect">
            <a:avLst/>
          </a:prstGeom>
          <a:noFill/>
          <a:ln>
            <a:noFill/>
          </a:ln>
        </p:spPr>
      </p:pic>
      <p:pic>
        <p:nvPicPr>
          <p:cNvPr id="122" name="Shape 122"/>
          <p:cNvPicPr preferRelativeResize="0"/>
          <p:nvPr/>
        </p:nvPicPr>
        <p:blipFill>
          <a:blip r:embed="rId4"/>
          <a:stretch>
            <a:fillRect/>
          </a:stretch>
        </p:blipFill>
        <p:spPr>
          <a:xfrm>
            <a:off x="6535100" y="216725"/>
            <a:ext cx="2527125" cy="2482594"/>
          </a:xfrm>
          <a:prstGeom prst="rect">
            <a:avLst/>
          </a:prstGeom>
        </p:spPr>
      </p:pic>
      <p:pic>
        <p:nvPicPr>
          <p:cNvPr id="123" name="Shape 123"/>
          <p:cNvPicPr preferRelativeResize="0"/>
          <p:nvPr/>
        </p:nvPicPr>
        <p:blipFill>
          <a:blip r:embed="rId5"/>
          <a:stretch>
            <a:fillRect/>
          </a:stretch>
        </p:blipFill>
        <p:spPr>
          <a:xfrm>
            <a:off x="3315175" y="2791750"/>
            <a:ext cx="3140299" cy="2089725"/>
          </a:xfrm>
          <a:prstGeom prst="rect">
            <a:avLst/>
          </a:prstGeom>
        </p:spPr>
      </p:pic>
      <p:sp>
        <p:nvSpPr>
          <p:cNvPr id="124" name="Shape 124"/>
          <p:cNvSpPr txBox="1"/>
          <p:nvPr/>
        </p:nvSpPr>
        <p:spPr>
          <a:xfrm>
            <a:off x="3056525" y="4881475"/>
            <a:ext cx="3657600" cy="457200"/>
          </a:xfrm>
          <a:prstGeom prst="rect">
            <a:avLst/>
          </a:prstGeom>
        </p:spPr>
        <p:txBody>
          <a:bodyPr lIns="91425" tIns="91425" rIns="91425" bIns="91425" anchor="t" anchorCtr="0">
            <a:noAutofit/>
          </a:bodyPr>
          <a:lstStyle/>
          <a:p>
            <a:pPr algn="ctr">
              <a:spcBef>
                <a:spcPts val="0"/>
              </a:spcBef>
              <a:buNone/>
            </a:pPr>
            <a:r>
              <a:rPr lang="en" sz="800">
                <a:latin typeface="Consolas"/>
                <a:ea typeface="Consolas"/>
                <a:cs typeface="Consolas"/>
                <a:sym typeface="Consolas"/>
              </a:rPr>
              <a:t>Source: inhabitat.com</a:t>
            </a:r>
          </a:p>
        </p:txBody>
      </p:sp>
      <p:sp>
        <p:nvSpPr>
          <p:cNvPr id="125" name="Shape 125"/>
          <p:cNvSpPr txBox="1"/>
          <p:nvPr/>
        </p:nvSpPr>
        <p:spPr>
          <a:xfrm>
            <a:off x="5835562" y="2577637"/>
            <a:ext cx="3657600" cy="457200"/>
          </a:xfrm>
          <a:prstGeom prst="rect">
            <a:avLst/>
          </a:prstGeom>
        </p:spPr>
        <p:txBody>
          <a:bodyPr lIns="91425" tIns="91425" rIns="91425" bIns="91425" anchor="t" anchorCtr="0">
            <a:noAutofit/>
          </a:bodyPr>
          <a:lstStyle/>
          <a:p>
            <a:pPr algn="ctr">
              <a:spcBef>
                <a:spcPts val="0"/>
              </a:spcBef>
              <a:buNone/>
            </a:pPr>
            <a:r>
              <a:rPr lang="en" sz="800">
                <a:latin typeface="Consolas"/>
                <a:ea typeface="Consolas"/>
                <a:cs typeface="Consolas"/>
                <a:sym typeface="Consolas"/>
              </a:rPr>
              <a:t>Source: losangeleswalks.org</a:t>
            </a:r>
          </a:p>
        </p:txBody>
      </p:sp>
      <p:pic>
        <p:nvPicPr>
          <p:cNvPr id="126" name="Shape 126"/>
          <p:cNvPicPr preferRelativeResize="0"/>
          <p:nvPr/>
        </p:nvPicPr>
        <p:blipFill>
          <a:blip r:embed="rId6"/>
          <a:stretch>
            <a:fillRect/>
          </a:stretch>
        </p:blipFill>
        <p:spPr>
          <a:xfrm>
            <a:off x="95250" y="2808700"/>
            <a:ext cx="3140299" cy="2055879"/>
          </a:xfrm>
          <a:prstGeom prst="rect">
            <a:avLst/>
          </a:prstGeom>
        </p:spPr>
      </p:pic>
      <p:sp>
        <p:nvSpPr>
          <p:cNvPr id="127" name="Shape 127"/>
          <p:cNvSpPr txBox="1"/>
          <p:nvPr/>
        </p:nvSpPr>
        <p:spPr>
          <a:xfrm>
            <a:off x="-163400" y="4881475"/>
            <a:ext cx="3657600" cy="457200"/>
          </a:xfrm>
          <a:prstGeom prst="rect">
            <a:avLst/>
          </a:prstGeom>
        </p:spPr>
        <p:txBody>
          <a:bodyPr lIns="91425" tIns="91425" rIns="91425" bIns="91425" anchor="t" anchorCtr="0">
            <a:noAutofit/>
          </a:bodyPr>
          <a:lstStyle/>
          <a:p>
            <a:pPr algn="ctr">
              <a:spcBef>
                <a:spcPts val="0"/>
              </a:spcBef>
              <a:buNone/>
            </a:pPr>
            <a:r>
              <a:rPr lang="en" sz="800">
                <a:latin typeface="Consolas"/>
                <a:ea typeface="Consolas"/>
                <a:cs typeface="Consolas"/>
                <a:sym typeface="Consolas"/>
              </a:rPr>
              <a:t>Source: latimesblog.latimes.com</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a:hlinkClick r:id="rId3"/>
          </p:cNvPr>
          <p:cNvSpPr/>
          <p:nvPr/>
        </p:nvSpPr>
        <p:spPr>
          <a:xfrm>
            <a:off x="1333500" y="0"/>
            <a:ext cx="6858000" cy="5143500"/>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b="0">
                <a:latin typeface="Consolas"/>
                <a:ea typeface="Consolas"/>
                <a:cs typeface="Consolas"/>
                <a:sym typeface="Consolas"/>
              </a:rPr>
              <a:t>Conclusion</a:t>
            </a:r>
          </a:p>
        </p:txBody>
      </p:sp>
      <p:sp>
        <p:nvSpPr>
          <p:cNvPr id="138" name="Shape 1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latin typeface="Consolas"/>
                <a:ea typeface="Consolas"/>
                <a:cs typeface="Consolas"/>
                <a:sym typeface="Consolas"/>
              </a:rPr>
              <a:t>City needs to measure what it manages</a:t>
            </a:r>
          </a:p>
          <a:p>
            <a:pPr lvl="0" rtl="0">
              <a:spcBef>
                <a:spcPts val="0"/>
              </a:spcBef>
              <a:buNone/>
            </a:pPr>
            <a:endParaRPr sz="2400">
              <a:latin typeface="Consolas"/>
              <a:ea typeface="Consolas"/>
              <a:cs typeface="Consolas"/>
              <a:sym typeface="Consolas"/>
            </a:endParaRPr>
          </a:p>
          <a:p>
            <a:pPr marL="457200" lvl="0" indent="-381000" rtl="0">
              <a:spcBef>
                <a:spcPts val="0"/>
              </a:spcBef>
              <a:buClr>
                <a:schemeClr val="dk1"/>
              </a:buClr>
              <a:buSzPct val="100000"/>
              <a:buFont typeface="Arial"/>
              <a:buChar char="●"/>
            </a:pPr>
            <a:r>
              <a:rPr lang="en" sz="2400">
                <a:latin typeface="Consolas"/>
                <a:ea typeface="Consolas"/>
                <a:cs typeface="Consolas"/>
                <a:sym typeface="Consolas"/>
              </a:rPr>
              <a:t>Need to have a more balanced transportation system</a:t>
            </a:r>
          </a:p>
          <a:p>
            <a:pPr marL="914400" lvl="1" indent="-381000" rtl="0">
              <a:spcBef>
                <a:spcPts val="0"/>
              </a:spcBef>
              <a:buClr>
                <a:schemeClr val="dk1"/>
              </a:buClr>
              <a:buSzPct val="100000"/>
              <a:buFont typeface="Courier New"/>
              <a:buChar char="o"/>
            </a:pPr>
            <a:r>
              <a:rPr lang="en" sz="2400">
                <a:latin typeface="Consolas"/>
                <a:ea typeface="Consolas"/>
                <a:cs typeface="Consolas"/>
                <a:sym typeface="Consolas"/>
              </a:rPr>
              <a:t>Separate infrastructure when possible</a:t>
            </a:r>
          </a:p>
          <a:p>
            <a:pPr lvl="0" rtl="0">
              <a:spcBef>
                <a:spcPts val="0"/>
              </a:spcBef>
              <a:buNone/>
            </a:pPr>
            <a:endParaRPr sz="2400">
              <a:latin typeface="Consolas"/>
              <a:ea typeface="Consolas"/>
              <a:cs typeface="Consolas"/>
              <a:sym typeface="Consolas"/>
            </a:endParaRPr>
          </a:p>
          <a:p>
            <a:pPr marL="457200" lvl="0" indent="-381000" rtl="0">
              <a:spcBef>
                <a:spcPts val="0"/>
              </a:spcBef>
              <a:buClr>
                <a:schemeClr val="dk1"/>
              </a:buClr>
              <a:buSzPct val="100000"/>
              <a:buFont typeface="Arial"/>
              <a:buChar char="●"/>
            </a:pPr>
            <a:r>
              <a:rPr lang="en" sz="2400">
                <a:latin typeface="Consolas"/>
                <a:ea typeface="Consolas"/>
                <a:cs typeface="Consolas"/>
                <a:sym typeface="Consolas"/>
              </a:rPr>
              <a:t>Optimism</a:t>
            </a:r>
          </a:p>
          <a:p>
            <a:pPr lvl="0" rtl="0">
              <a:spcBef>
                <a:spcPts val="0"/>
              </a:spcBef>
              <a:buNone/>
            </a:pPr>
            <a:endParaRPr sz="240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b="0">
                <a:latin typeface="Consolas"/>
                <a:ea typeface="Consolas"/>
                <a:cs typeface="Consolas"/>
                <a:sym typeface="Consolas"/>
              </a:rPr>
              <a:t>Thank you!</a:t>
            </a:r>
          </a:p>
        </p:txBody>
      </p:sp>
      <p:sp>
        <p:nvSpPr>
          <p:cNvPr id="144" name="Shape 1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ctr" rtl="0">
              <a:spcBef>
                <a:spcPts val="0"/>
              </a:spcBef>
              <a:buNone/>
            </a:pPr>
            <a:endParaRPr sz="1800" dirty="0"/>
          </a:p>
          <a:p>
            <a:pPr lvl="0" algn="ctr" rtl="0">
              <a:spcBef>
                <a:spcPts val="0"/>
              </a:spcBef>
              <a:buNone/>
            </a:pPr>
            <a:endParaRPr sz="1800" dirty="0"/>
          </a:p>
          <a:p>
            <a:pPr lvl="0" algn="ctr" rtl="0">
              <a:spcBef>
                <a:spcPts val="0"/>
              </a:spcBef>
              <a:buNone/>
            </a:pPr>
            <a:endParaRPr sz="1800" dirty="0"/>
          </a:p>
          <a:p>
            <a:pPr lvl="0" algn="ctr" rtl="0">
              <a:spcBef>
                <a:spcPts val="0"/>
              </a:spcBef>
              <a:buNone/>
            </a:pPr>
            <a:r>
              <a:rPr lang="en" dirty="0"/>
              <a:t> </a:t>
            </a:r>
          </a:p>
          <a:p>
            <a:pPr lvl="0" algn="ctr" rtl="0">
              <a:spcBef>
                <a:spcPts val="0"/>
              </a:spcBef>
              <a:buNone/>
            </a:pPr>
            <a:endParaRPr dirty="0"/>
          </a:p>
          <a:p>
            <a:pPr lvl="0" algn="ctr" rtl="0">
              <a:spcBef>
                <a:spcPts val="0"/>
              </a:spcBef>
              <a:buNone/>
            </a:pPr>
            <a:endParaRPr dirty="0"/>
          </a:p>
          <a:p>
            <a:pPr lvl="0" algn="ctr" rtl="0">
              <a:spcBef>
                <a:spcPts val="0"/>
              </a:spcBef>
              <a:buNone/>
            </a:pPr>
            <a:endParaRPr sz="1800" dirty="0"/>
          </a:p>
          <a:p>
            <a:pPr marL="0" lvl="0" indent="0" algn="ctr" rtl="0">
              <a:spcBef>
                <a:spcPts val="0"/>
              </a:spcBef>
              <a:buNone/>
            </a:pPr>
            <a:endParaRPr lang="en" sz="1800" dirty="0" smtClean="0">
              <a:latin typeface="Consolas"/>
              <a:ea typeface="Consolas"/>
              <a:cs typeface="Consolas"/>
              <a:sym typeface="Consolas"/>
            </a:endParaRPr>
          </a:p>
          <a:p>
            <a:pPr marL="0" lvl="0" indent="0" algn="ctr" rtl="0">
              <a:spcBef>
                <a:spcPts val="0"/>
              </a:spcBef>
              <a:buNone/>
            </a:pPr>
            <a:endParaRPr lang="en" sz="1800" dirty="0">
              <a:latin typeface="Consolas"/>
              <a:ea typeface="Consolas"/>
              <a:cs typeface="Consolas"/>
              <a:sym typeface="Consolas"/>
            </a:endParaRPr>
          </a:p>
          <a:p>
            <a:pPr marL="0" lvl="0" indent="0" algn="ctr" rtl="0">
              <a:spcBef>
                <a:spcPts val="0"/>
              </a:spcBef>
              <a:buNone/>
            </a:pPr>
            <a:r>
              <a:rPr lang="en" sz="1800" dirty="0" smtClean="0">
                <a:latin typeface="Consolas"/>
                <a:ea typeface="Consolas"/>
                <a:cs typeface="Consolas"/>
                <a:sym typeface="Consolas"/>
              </a:rPr>
              <a:t>Dustin </a:t>
            </a:r>
            <a:r>
              <a:rPr lang="en" sz="1800" dirty="0">
                <a:latin typeface="Consolas"/>
                <a:ea typeface="Consolas"/>
                <a:cs typeface="Consolas"/>
                <a:sym typeface="Consolas"/>
              </a:rPr>
              <a:t>Foster, MPP*</a:t>
            </a:r>
          </a:p>
          <a:p>
            <a:pPr algn="ctr">
              <a:spcBef>
                <a:spcPts val="0"/>
              </a:spcBef>
              <a:buNone/>
            </a:pPr>
            <a:r>
              <a:rPr lang="en" sz="1800" dirty="0">
                <a:latin typeface="Consolas"/>
                <a:ea typeface="Consolas"/>
                <a:cs typeface="Consolas"/>
                <a:sym typeface="Consolas"/>
              </a:rPr>
              <a:t>dustin.foster@lacity.org</a:t>
            </a:r>
          </a:p>
        </p:txBody>
      </p:sp>
      <p:pic>
        <p:nvPicPr>
          <p:cNvPr id="145" name="Shape 145"/>
          <p:cNvPicPr preferRelativeResize="0"/>
          <p:nvPr/>
        </p:nvPicPr>
        <p:blipFill>
          <a:blip r:embed="rId3"/>
          <a:stretch>
            <a:fillRect/>
          </a:stretch>
        </p:blipFill>
        <p:spPr>
          <a:xfrm>
            <a:off x="2573767" y="1063378"/>
            <a:ext cx="3996466" cy="29973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Triangle: capacity, safety, inclusivity</a:t>
            </a:r>
          </a:p>
        </p:txBody>
      </p:sp>
      <p:sp>
        <p:nvSpPr>
          <p:cNvPr id="151" name="Shape 1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a:spcBef>
                <a:spcPts val="0"/>
              </a:spcBef>
              <a:buClr>
                <a:schemeClr val="dk1"/>
              </a:buClr>
              <a:buFont typeface="Arial"/>
              <a:buChar char="●"/>
            </a:pPr>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Capacity</a:t>
            </a:r>
          </a:p>
        </p:txBody>
      </p:sp>
      <p:sp>
        <p:nvSpPr>
          <p:cNvPr id="157" name="Shape 15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20-24000 people at 60 MPH (I-405)</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228298"/>
            <a:ext cx="7772400" cy="911100"/>
          </a:xfrm>
          <a:prstGeom prst="rect">
            <a:avLst/>
          </a:prstGeom>
        </p:spPr>
        <p:txBody>
          <a:bodyPr lIns="91425" tIns="91425" rIns="91425" bIns="91425" anchor="b" anchorCtr="0">
            <a:noAutofit/>
          </a:bodyPr>
          <a:lstStyle/>
          <a:p>
            <a:pPr>
              <a:spcBef>
                <a:spcPts val="0"/>
              </a:spcBef>
              <a:buNone/>
            </a:pPr>
            <a:r>
              <a:rPr lang="en" sz="3000" b="0">
                <a:latin typeface="Consolas"/>
                <a:ea typeface="Consolas"/>
                <a:cs typeface="Consolas"/>
                <a:sym typeface="Consolas"/>
              </a:rPr>
              <a:t>Overview</a:t>
            </a:r>
          </a:p>
        </p:txBody>
      </p:sp>
      <p:sp>
        <p:nvSpPr>
          <p:cNvPr id="37" name="Shape 37"/>
          <p:cNvSpPr txBox="1">
            <a:spLocks noGrp="1"/>
          </p:cNvSpPr>
          <p:nvPr>
            <p:ph type="subTitle" idx="1"/>
          </p:nvPr>
        </p:nvSpPr>
        <p:spPr>
          <a:xfrm>
            <a:off x="685800" y="1622753"/>
            <a:ext cx="7772400" cy="3346799"/>
          </a:xfrm>
          <a:prstGeom prst="rect">
            <a:avLst/>
          </a:prstGeom>
        </p:spPr>
        <p:txBody>
          <a:bodyPr lIns="91425" tIns="91425" rIns="91425" bIns="91425" anchor="t" anchorCtr="0">
            <a:noAutofit/>
          </a:bodyPr>
          <a:lstStyle/>
          <a:p>
            <a:pPr marL="457200" lvl="0" indent="-419100" algn="l" rtl="0">
              <a:spcBef>
                <a:spcPts val="0"/>
              </a:spcBef>
              <a:buClr>
                <a:srgbClr val="000000"/>
              </a:buClr>
              <a:buSzPct val="100000"/>
              <a:buFont typeface="Consolas"/>
              <a:buAutoNum type="arabicPeriod"/>
            </a:pPr>
            <a:r>
              <a:rPr lang="en">
                <a:solidFill>
                  <a:srgbClr val="000000"/>
                </a:solidFill>
                <a:latin typeface="Consolas"/>
                <a:ea typeface="Consolas"/>
                <a:cs typeface="Consolas"/>
                <a:sym typeface="Consolas"/>
              </a:rPr>
              <a:t>Measuring Road Efficiency </a:t>
            </a:r>
          </a:p>
          <a:p>
            <a:pPr marL="457200" lvl="0" indent="-419100" algn="l" rtl="0">
              <a:spcBef>
                <a:spcPts val="0"/>
              </a:spcBef>
              <a:buClr>
                <a:srgbClr val="000000"/>
              </a:buClr>
              <a:buSzPct val="100000"/>
              <a:buFont typeface="Consolas"/>
              <a:buAutoNum type="arabicPeriod"/>
            </a:pPr>
            <a:r>
              <a:rPr lang="en">
                <a:solidFill>
                  <a:srgbClr val="000000"/>
                </a:solidFill>
                <a:latin typeface="Consolas"/>
                <a:ea typeface="Consolas"/>
                <a:cs typeface="Consolas"/>
                <a:sym typeface="Consolas"/>
              </a:rPr>
              <a:t>Mexico City Video</a:t>
            </a:r>
          </a:p>
          <a:p>
            <a:pPr marL="457200" lvl="0" indent="-419100" algn="l" rtl="0">
              <a:spcBef>
                <a:spcPts val="0"/>
              </a:spcBef>
              <a:buClr>
                <a:srgbClr val="000000"/>
              </a:buClr>
              <a:buSzPct val="100000"/>
              <a:buFont typeface="Consolas"/>
              <a:buAutoNum type="arabicPeriod"/>
            </a:pPr>
            <a:r>
              <a:rPr lang="en">
                <a:solidFill>
                  <a:srgbClr val="000000"/>
                </a:solidFill>
                <a:latin typeface="Consolas"/>
                <a:ea typeface="Consolas"/>
                <a:cs typeface="Consolas"/>
                <a:sym typeface="Consolas"/>
              </a:rPr>
              <a:t>Pedestrian and Bicycle Infrastructure Discussion</a:t>
            </a:r>
          </a:p>
          <a:p>
            <a:pPr marL="457200" lvl="0" indent="-419100" algn="l" rtl="0">
              <a:spcBef>
                <a:spcPts val="0"/>
              </a:spcBef>
              <a:buClr>
                <a:srgbClr val="000000"/>
              </a:buClr>
              <a:buSzPct val="100000"/>
              <a:buFont typeface="Consolas"/>
              <a:buAutoNum type="arabicPeriod"/>
            </a:pPr>
            <a:r>
              <a:rPr lang="en">
                <a:solidFill>
                  <a:srgbClr val="000000"/>
                </a:solidFill>
                <a:latin typeface="Consolas"/>
                <a:ea typeface="Consolas"/>
                <a:cs typeface="Consolas"/>
                <a:sym typeface="Consolas"/>
              </a:rPr>
              <a:t>Recommendations &amp; Los Angeles Video</a:t>
            </a:r>
          </a:p>
          <a:p>
            <a:pPr marL="457200" lvl="0" indent="-419100" algn="l">
              <a:spcBef>
                <a:spcPts val="0"/>
              </a:spcBef>
              <a:buClr>
                <a:srgbClr val="000000"/>
              </a:buClr>
              <a:buSzPct val="100000"/>
              <a:buFont typeface="Consolas"/>
              <a:buAutoNum type="arabicPeriod"/>
            </a:pPr>
            <a:r>
              <a:rPr lang="en">
                <a:solidFill>
                  <a:srgbClr val="000000"/>
                </a:solidFill>
                <a:latin typeface="Consolas"/>
                <a:ea typeface="Consolas"/>
                <a:cs typeface="Consolas"/>
                <a:sym typeface="Consolas"/>
              </a:rPr>
              <a:t>Conclusion</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Safety: bike and ped collisions</a:t>
            </a:r>
          </a:p>
        </p:txBody>
      </p:sp>
      <p:sp>
        <p:nvSpPr>
          <p:cNvPr id="163" name="Shape 16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-1,000 randomly selected collisions</a:t>
            </a:r>
          </a:p>
          <a:p>
            <a:pPr lvl="0" rtl="0">
              <a:spcBef>
                <a:spcPts val="0"/>
              </a:spcBef>
              <a:buNone/>
            </a:pPr>
            <a:endParaRPr/>
          </a:p>
          <a:p>
            <a:pPr>
              <a:spcBef>
                <a:spcPts val="0"/>
              </a:spcBef>
              <a:buNone/>
            </a:pPr>
            <a:r>
              <a:rPr lang="en"/>
              <a:t>-also compare 5-10 streets based on capacity (lanes, speed limits)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609203"/>
            <a:ext cx="8229600" cy="857400"/>
          </a:xfrm>
          <a:prstGeom prst="rect">
            <a:avLst/>
          </a:prstGeom>
        </p:spPr>
        <p:txBody>
          <a:bodyPr lIns="91425" tIns="91425" rIns="91425" bIns="91425" anchor="b" anchorCtr="0">
            <a:noAutofit/>
          </a:bodyPr>
          <a:lstStyle/>
          <a:p>
            <a:pPr algn="ctr">
              <a:spcBef>
                <a:spcPts val="0"/>
              </a:spcBef>
              <a:buNone/>
            </a:pPr>
            <a:r>
              <a:rPr lang="en"/>
              <a:t>Are Streets Places of Exclusion or Inclusion? </a:t>
            </a:r>
          </a:p>
        </p:txBody>
      </p:sp>
      <p:sp>
        <p:nvSpPr>
          <p:cNvPr id="169" name="Shape 16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sz="3600" b="1"/>
          </a:p>
          <a:p>
            <a:pPr>
              <a:spcBef>
                <a:spcPts val="0"/>
              </a:spcBef>
              <a:buNone/>
            </a:pPr>
            <a:r>
              <a:rPr lang="en" sz="3600" b="1"/>
              <a:t>Mode Share, Google maps screen shots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Bicycle Infrastructure Comparison:</a:t>
            </a:r>
          </a:p>
        </p:txBody>
      </p:sp>
      <p:sp>
        <p:nvSpPr>
          <p:cNvPr id="175" name="Shape 17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Bike Lanes implemented index (2010-2014):</a:t>
            </a:r>
          </a:p>
          <a:p>
            <a:pPr marL="457200" lvl="0" indent="-419100" rtl="0">
              <a:spcBef>
                <a:spcPts val="0"/>
              </a:spcBef>
              <a:buClr>
                <a:schemeClr val="dk1"/>
              </a:buClr>
              <a:buSzPct val="100000"/>
              <a:buFont typeface="Arial"/>
              <a:buChar char="●"/>
            </a:pPr>
            <a:r>
              <a:rPr lang="en"/>
              <a:t>M*S</a:t>
            </a:r>
          </a:p>
          <a:p>
            <a:pPr lvl="0" rtl="0">
              <a:spcBef>
                <a:spcPts val="0"/>
              </a:spcBef>
              <a:buNone/>
            </a:pPr>
            <a:endParaRPr/>
          </a:p>
          <a:p>
            <a:pPr lvl="0" algn="ctr" rtl="0">
              <a:spcBef>
                <a:spcPts val="0"/>
              </a:spcBef>
              <a:buNone/>
            </a:pPr>
            <a:r>
              <a:rPr lang="en" sz="1800"/>
              <a:t>M= Miles of Bike Lanes Implemented in 5 years</a:t>
            </a:r>
          </a:p>
          <a:p>
            <a:pPr lvl="0" algn="ctr" rtl="0">
              <a:spcBef>
                <a:spcPts val="0"/>
              </a:spcBef>
              <a:buNone/>
            </a:pPr>
            <a:r>
              <a:rPr lang="en" sz="1800"/>
              <a:t>S= (% Reduction in Collisions)</a:t>
            </a:r>
          </a:p>
          <a:p>
            <a:pPr lvl="0" algn="l" rtl="0">
              <a:spcBef>
                <a:spcPts val="0"/>
              </a:spcBef>
              <a:buNone/>
            </a:pPr>
            <a:r>
              <a:rPr lang="en" sz="1800"/>
              <a:t>Mexico City: 30.6*(?)</a:t>
            </a:r>
          </a:p>
          <a:p>
            <a:pPr lvl="0" algn="l" rtl="0">
              <a:spcBef>
                <a:spcPts val="0"/>
              </a:spcBef>
              <a:buNone/>
            </a:pPr>
            <a:r>
              <a:rPr lang="en" sz="1800"/>
              <a:t>Los Angeles: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57200" rtl="0">
              <a:spcBef>
                <a:spcPts val="0"/>
              </a:spcBef>
              <a:buClr>
                <a:schemeClr val="dk1"/>
              </a:buClr>
              <a:buSzPct val="100000"/>
              <a:buFont typeface="Arial"/>
              <a:buChar char="●"/>
            </a:pPr>
            <a:r>
              <a:rPr lang="en" sz="3600" b="1">
                <a:latin typeface="Consolas"/>
                <a:ea typeface="Consolas"/>
                <a:cs typeface="Consolas"/>
                <a:sym typeface="Consolas"/>
              </a:rPr>
              <a:t>“You manage what you measure”</a:t>
            </a:r>
          </a:p>
          <a:p>
            <a:pPr lvl="0" rtl="0">
              <a:spcBef>
                <a:spcPts val="0"/>
              </a:spcBef>
              <a:buNone/>
            </a:pPr>
            <a:endParaRPr sz="3600" b="1">
              <a:latin typeface="Consolas"/>
              <a:ea typeface="Consolas"/>
              <a:cs typeface="Consolas"/>
              <a:sym typeface="Consolas"/>
            </a:endParaRPr>
          </a:p>
          <a:p>
            <a:pPr marL="457200" lvl="0" indent="-457200" rtl="0">
              <a:spcBef>
                <a:spcPts val="0"/>
              </a:spcBef>
              <a:buClr>
                <a:schemeClr val="dk1"/>
              </a:buClr>
              <a:buSzPct val="100000"/>
              <a:buFont typeface="Arial"/>
              <a:buChar char="●"/>
            </a:pPr>
            <a:r>
              <a:rPr lang="en" sz="3600" b="1">
                <a:latin typeface="Consolas"/>
                <a:ea typeface="Consolas"/>
                <a:cs typeface="Consolas"/>
                <a:sym typeface="Consolas"/>
              </a:rPr>
              <a:t>Three priorities:</a:t>
            </a:r>
          </a:p>
          <a:p>
            <a:pPr marL="914400" lvl="1" indent="-457200" rtl="0">
              <a:spcBef>
                <a:spcPts val="0"/>
              </a:spcBef>
              <a:buClr>
                <a:schemeClr val="dk1"/>
              </a:buClr>
              <a:buSzPct val="100000"/>
              <a:buFont typeface="Courier New"/>
              <a:buChar char="o"/>
            </a:pPr>
            <a:r>
              <a:rPr lang="en" sz="3600" b="1">
                <a:latin typeface="Consolas"/>
                <a:ea typeface="Consolas"/>
                <a:cs typeface="Consolas"/>
                <a:sym typeface="Consolas"/>
              </a:rPr>
              <a:t>Capacity</a:t>
            </a:r>
          </a:p>
          <a:p>
            <a:pPr marL="914400" lvl="1" indent="-457200" rtl="0">
              <a:spcBef>
                <a:spcPts val="0"/>
              </a:spcBef>
              <a:buClr>
                <a:schemeClr val="dk1"/>
              </a:buClr>
              <a:buSzPct val="100000"/>
              <a:buFont typeface="Courier New"/>
              <a:buChar char="o"/>
            </a:pPr>
            <a:r>
              <a:rPr lang="en" sz="3600" b="1">
                <a:latin typeface="Consolas"/>
                <a:ea typeface="Consolas"/>
                <a:cs typeface="Consolas"/>
                <a:sym typeface="Consolas"/>
              </a:rPr>
              <a:t>Safety</a:t>
            </a:r>
          </a:p>
          <a:p>
            <a:pPr marL="914400" lvl="1" indent="-457200" rtl="0">
              <a:spcBef>
                <a:spcPts val="0"/>
              </a:spcBef>
              <a:buClr>
                <a:schemeClr val="dk1"/>
              </a:buClr>
              <a:buSzPct val="100000"/>
              <a:buFont typeface="Courier New"/>
              <a:buChar char="o"/>
            </a:pPr>
            <a:r>
              <a:rPr lang="en" sz="3600" b="1">
                <a:latin typeface="Consolas"/>
                <a:ea typeface="Consolas"/>
                <a:cs typeface="Consolas"/>
                <a:sym typeface="Consolas"/>
              </a:rPr>
              <a:t>Inclusion</a:t>
            </a:r>
          </a:p>
          <a:p>
            <a:pPr marL="0" lvl="0" indent="0" rtl="0">
              <a:spcBef>
                <a:spcPts val="0"/>
              </a:spcBef>
              <a:buNone/>
            </a:pPr>
            <a:endParaRPr sz="3600" b="1"/>
          </a:p>
        </p:txBody>
      </p:sp>
      <p:sp>
        <p:nvSpPr>
          <p:cNvPr id="43" name="Shape 43"/>
          <p:cNvSpPr txBox="1"/>
          <p:nvPr/>
        </p:nvSpPr>
        <p:spPr>
          <a:xfrm>
            <a:off x="463650" y="304275"/>
            <a:ext cx="8113800" cy="895799"/>
          </a:xfrm>
          <a:prstGeom prst="rect">
            <a:avLst/>
          </a:prstGeom>
        </p:spPr>
        <p:txBody>
          <a:bodyPr lIns="91425" tIns="91425" rIns="91425" bIns="91425" anchor="t" anchorCtr="0">
            <a:noAutofit/>
          </a:bodyPr>
          <a:lstStyle/>
          <a:p>
            <a:pPr algn="ctr">
              <a:spcBef>
                <a:spcPts val="0"/>
              </a:spcBef>
              <a:buNone/>
            </a:pPr>
            <a:r>
              <a:rPr lang="en" sz="3600">
                <a:latin typeface="Consolas"/>
                <a:ea typeface="Consolas"/>
                <a:cs typeface="Consolas"/>
                <a:sym typeface="Consolas"/>
              </a:rPr>
              <a:t>Key Themes</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spcBef>
                <a:spcPts val="0"/>
              </a:spcBef>
              <a:buNone/>
            </a:pPr>
            <a:r>
              <a:rPr lang="en" b="0">
                <a:latin typeface="Consolas"/>
                <a:ea typeface="Consolas"/>
                <a:cs typeface="Consolas"/>
                <a:sym typeface="Consolas"/>
              </a:rPr>
              <a:t>Level of Service (LOS):</a:t>
            </a:r>
          </a:p>
        </p:txBody>
      </p:sp>
      <p:sp>
        <p:nvSpPr>
          <p:cNvPr id="49" name="Shape 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sz="2400" dirty="0"/>
          </a:p>
          <a:p>
            <a:pPr lvl="0" rtl="0">
              <a:spcBef>
                <a:spcPts val="0"/>
              </a:spcBef>
              <a:buNone/>
            </a:pPr>
            <a:endParaRPr sz="2400" dirty="0"/>
          </a:p>
          <a:p>
            <a:pPr lvl="0" rtl="0">
              <a:spcBef>
                <a:spcPts val="0"/>
              </a:spcBef>
              <a:buNone/>
            </a:pPr>
            <a:endParaRPr sz="2400" dirty="0"/>
          </a:p>
          <a:p>
            <a:pPr marL="457200" lvl="0" indent="-381000">
              <a:buFont typeface="Arial"/>
              <a:buChar char="●"/>
            </a:pPr>
            <a:endParaRPr lang="en" sz="1800" dirty="0" smtClean="0">
              <a:latin typeface="Consolas"/>
              <a:ea typeface="Consolas"/>
              <a:cs typeface="Consolas"/>
              <a:sym typeface="Consolas"/>
            </a:endParaRPr>
          </a:p>
          <a:p>
            <a:pPr marL="457200" lvl="0" indent="-381000">
              <a:buFont typeface="Arial"/>
              <a:buChar char="●"/>
            </a:pPr>
            <a:endParaRPr lang="en" sz="1800" dirty="0">
              <a:latin typeface="Consolas"/>
              <a:ea typeface="Consolas"/>
              <a:cs typeface="Consolas"/>
              <a:sym typeface="Consolas"/>
            </a:endParaRPr>
          </a:p>
          <a:p>
            <a:pPr marL="457200" lvl="0" indent="-381000">
              <a:buFont typeface="Arial"/>
              <a:buChar char="●"/>
            </a:pPr>
            <a:endParaRPr lang="en" sz="1800" dirty="0" smtClean="0">
              <a:latin typeface="Consolas"/>
              <a:ea typeface="Consolas"/>
              <a:cs typeface="Consolas"/>
              <a:sym typeface="Consolas"/>
            </a:endParaRPr>
          </a:p>
          <a:p>
            <a:pPr marL="457200" lvl="0" indent="-381000">
              <a:buFont typeface="Arial"/>
              <a:buChar char="●"/>
            </a:pPr>
            <a:r>
              <a:rPr lang="en" sz="1800" dirty="0" smtClean="0">
                <a:latin typeface="Consolas"/>
                <a:ea typeface="Consolas"/>
                <a:cs typeface="Consolas"/>
                <a:sym typeface="Consolas"/>
              </a:rPr>
              <a:t>Focus </a:t>
            </a:r>
            <a:r>
              <a:rPr lang="en" sz="1800" dirty="0">
                <a:latin typeface="Consolas"/>
                <a:ea typeface="Consolas"/>
                <a:cs typeface="Consolas"/>
                <a:sym typeface="Consolas"/>
              </a:rPr>
              <a:t>on congestion mitigation </a:t>
            </a:r>
          </a:p>
          <a:p>
            <a:pPr marL="457200" lvl="0" indent="-381000">
              <a:buFont typeface="Arial"/>
              <a:buChar char="●"/>
            </a:pPr>
            <a:r>
              <a:rPr lang="en" sz="1800" dirty="0">
                <a:latin typeface="Consolas"/>
                <a:ea typeface="Consolas"/>
                <a:cs typeface="Consolas"/>
                <a:sym typeface="Consolas"/>
              </a:rPr>
              <a:t>Auto-centric</a:t>
            </a:r>
          </a:p>
          <a:p>
            <a:pPr marL="457200" lvl="0" indent="-381000">
              <a:buFont typeface="Arial"/>
              <a:buChar char="●"/>
            </a:pPr>
            <a:r>
              <a:rPr lang="en" sz="1800" dirty="0">
                <a:latin typeface="Consolas"/>
                <a:ea typeface="Consolas"/>
                <a:cs typeface="Consolas"/>
                <a:sym typeface="Consolas"/>
              </a:rPr>
              <a:t>But is congestion such a bad thing? </a:t>
            </a:r>
          </a:p>
          <a:p>
            <a:pPr marL="914400" lvl="1" indent="-342900">
              <a:buFont typeface="Courier New"/>
              <a:buChar char="o"/>
            </a:pPr>
            <a:r>
              <a:rPr lang="en" sz="1800" dirty="0">
                <a:latin typeface="Consolas"/>
                <a:ea typeface="Consolas"/>
                <a:cs typeface="Consolas"/>
                <a:sym typeface="Consolas"/>
              </a:rPr>
              <a:t>Decreased severity and number of collisions</a:t>
            </a:r>
          </a:p>
          <a:p>
            <a:pPr marL="914400" lvl="1" indent="-342900">
              <a:buFont typeface="Courier New"/>
              <a:buChar char="o"/>
            </a:pPr>
            <a:r>
              <a:rPr lang="en" sz="1800" dirty="0">
                <a:latin typeface="Consolas"/>
                <a:ea typeface="Consolas"/>
                <a:cs typeface="Consolas"/>
                <a:sym typeface="Consolas"/>
              </a:rPr>
              <a:t>Rationing an over-utilized public good (Downs)</a:t>
            </a:r>
          </a:p>
          <a:p>
            <a:pPr marL="914400" lvl="1" indent="-342900">
              <a:buFont typeface="Courier New"/>
              <a:buChar char="o"/>
            </a:pPr>
            <a:r>
              <a:rPr lang="en" sz="1800" dirty="0">
                <a:latin typeface="Consolas"/>
                <a:ea typeface="Consolas"/>
                <a:cs typeface="Consolas"/>
                <a:sym typeface="Consolas"/>
              </a:rPr>
              <a:t>reflects social and economic vitality (Taylor)</a:t>
            </a:r>
          </a:p>
          <a:p>
            <a:pPr lvl="0" rtl="0">
              <a:spcBef>
                <a:spcPts val="0"/>
              </a:spcBef>
              <a:buNone/>
            </a:pPr>
            <a:endParaRPr sz="2400" dirty="0"/>
          </a:p>
        </p:txBody>
      </p:sp>
      <p:pic>
        <p:nvPicPr>
          <p:cNvPr id="50" name="Shape 50"/>
          <p:cNvPicPr preferRelativeResize="0"/>
          <p:nvPr/>
        </p:nvPicPr>
        <p:blipFill>
          <a:blip r:embed="rId3"/>
          <a:stretch>
            <a:fillRect/>
          </a:stretch>
        </p:blipFill>
        <p:spPr>
          <a:xfrm>
            <a:off x="2290750" y="1063375"/>
            <a:ext cx="4562475" cy="1819275"/>
          </a:xfrm>
          <a:prstGeom prst="rect">
            <a:avLst/>
          </a:prstGeom>
        </p:spPr>
      </p:pic>
      <p:sp>
        <p:nvSpPr>
          <p:cNvPr id="51" name="Shape 51"/>
          <p:cNvSpPr txBox="1"/>
          <p:nvPr/>
        </p:nvSpPr>
        <p:spPr>
          <a:xfrm>
            <a:off x="2743187" y="2834400"/>
            <a:ext cx="3657600" cy="457200"/>
          </a:xfrm>
          <a:prstGeom prst="rect">
            <a:avLst/>
          </a:prstGeom>
        </p:spPr>
        <p:txBody>
          <a:bodyPr lIns="91425" tIns="91425" rIns="91425" bIns="91425" anchor="t" anchorCtr="0">
            <a:noAutofit/>
          </a:bodyPr>
          <a:lstStyle/>
          <a:p>
            <a:pPr algn="ctr">
              <a:spcBef>
                <a:spcPts val="0"/>
              </a:spcBef>
              <a:buNone/>
            </a:pPr>
            <a:r>
              <a:rPr lang="en" sz="800"/>
              <a:t>Source: clarkesvillesmartgrowth.com</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561778"/>
            <a:ext cx="8229600" cy="857400"/>
          </a:xfrm>
          <a:prstGeom prst="rect">
            <a:avLst/>
          </a:prstGeom>
        </p:spPr>
        <p:txBody>
          <a:bodyPr lIns="91425" tIns="91425" rIns="91425" bIns="91425" anchor="b" anchorCtr="0">
            <a:noAutofit/>
          </a:bodyPr>
          <a:lstStyle/>
          <a:p>
            <a:pPr>
              <a:spcBef>
                <a:spcPts val="0"/>
              </a:spcBef>
              <a:buNone/>
            </a:pPr>
            <a:r>
              <a:rPr lang="en" sz="3000">
                <a:latin typeface="Consolas"/>
                <a:ea typeface="Consolas"/>
                <a:cs typeface="Consolas"/>
                <a:sym typeface="Consolas"/>
              </a:rPr>
              <a:t>What do cyclists and pedestrians like?</a:t>
            </a:r>
          </a:p>
        </p:txBody>
      </p:sp>
      <p:sp>
        <p:nvSpPr>
          <p:cNvPr id="57" name="Shape 5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a:p>
          <a:p>
            <a:pPr indent="457200">
              <a:spcBef>
                <a:spcPts val="0"/>
              </a:spcBef>
              <a:buNone/>
            </a:pPr>
            <a:r>
              <a:rPr lang="en" sz="2400">
                <a:latin typeface="Consolas"/>
                <a:ea typeface="Consolas"/>
                <a:cs typeface="Consolas"/>
                <a:sym typeface="Consolas"/>
              </a:rPr>
              <a:t>Let’s travel to Mexico City to find out!</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a:hlinkClick r:id="rId3"/>
          </p:cNvPr>
          <p:cNvSpPr/>
          <p:nvPr/>
        </p:nvSpPr>
        <p:spPr>
          <a:xfrm>
            <a:off x="1365050" y="0"/>
            <a:ext cx="6758616" cy="5068924"/>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b="0">
                <a:latin typeface="Consolas"/>
                <a:ea typeface="Consolas"/>
                <a:cs typeface="Consolas"/>
                <a:sym typeface="Consolas"/>
              </a:rPr>
              <a:t>Pedestrian Infrastructure</a:t>
            </a:r>
          </a:p>
        </p:txBody>
      </p:sp>
      <p:pic>
        <p:nvPicPr>
          <p:cNvPr id="68" name="Shape 68"/>
          <p:cNvPicPr preferRelativeResize="0"/>
          <p:nvPr/>
        </p:nvPicPr>
        <p:blipFill>
          <a:blip r:embed="rId3"/>
          <a:stretch>
            <a:fillRect/>
          </a:stretch>
        </p:blipFill>
        <p:spPr>
          <a:xfrm>
            <a:off x="3238662" y="1398250"/>
            <a:ext cx="2666698" cy="3555524"/>
          </a:xfrm>
          <a:prstGeom prst="rect">
            <a:avLst/>
          </a:prstGeom>
          <a:noFill/>
          <a:ln>
            <a:noFill/>
          </a:ln>
        </p:spPr>
      </p:pic>
      <p:pic>
        <p:nvPicPr>
          <p:cNvPr id="69" name="Shape 69"/>
          <p:cNvPicPr preferRelativeResize="0"/>
          <p:nvPr/>
        </p:nvPicPr>
        <p:blipFill>
          <a:blip r:embed="rId4"/>
          <a:stretch>
            <a:fillRect/>
          </a:stretch>
        </p:blipFill>
        <p:spPr>
          <a:xfrm>
            <a:off x="6332125" y="1398190"/>
            <a:ext cx="2666698" cy="3555581"/>
          </a:xfrm>
          <a:prstGeom prst="rect">
            <a:avLst/>
          </a:prstGeom>
          <a:noFill/>
          <a:ln>
            <a:noFill/>
          </a:ln>
        </p:spPr>
      </p:pic>
      <p:pic>
        <p:nvPicPr>
          <p:cNvPr id="70" name="Shape 70"/>
          <p:cNvPicPr preferRelativeResize="0"/>
          <p:nvPr/>
        </p:nvPicPr>
        <p:blipFill rotWithShape="1">
          <a:blip r:embed="rId5"/>
          <a:srcRect l="24926" t="2870" r="23476" b="-2869"/>
          <a:stretch/>
        </p:blipFill>
        <p:spPr>
          <a:xfrm>
            <a:off x="309700" y="1398225"/>
            <a:ext cx="2502174" cy="363712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841503"/>
            <a:ext cx="8229600" cy="857400"/>
          </a:xfrm>
          <a:prstGeom prst="rect">
            <a:avLst/>
          </a:prstGeom>
        </p:spPr>
        <p:txBody>
          <a:bodyPr lIns="91425" tIns="91425" rIns="91425" bIns="91425" anchor="b" anchorCtr="0">
            <a:noAutofit/>
          </a:bodyPr>
          <a:lstStyle/>
          <a:p>
            <a:pPr lvl="0" algn="ctr" rtl="0">
              <a:spcBef>
                <a:spcPts val="0"/>
              </a:spcBef>
              <a:buNone/>
            </a:pPr>
            <a:endParaRPr/>
          </a:p>
          <a:p>
            <a:pPr lvl="0" algn="ctr" rtl="0">
              <a:spcBef>
                <a:spcPts val="0"/>
              </a:spcBef>
              <a:buNone/>
            </a:pPr>
            <a:endParaRPr/>
          </a:p>
          <a:p>
            <a:pPr lvl="0" algn="ctr" rtl="0">
              <a:spcBef>
                <a:spcPts val="0"/>
              </a:spcBef>
              <a:buNone/>
            </a:pPr>
            <a:endParaRPr/>
          </a:p>
          <a:p>
            <a:pPr lvl="0" algn="l" rtl="0">
              <a:spcBef>
                <a:spcPts val="0"/>
              </a:spcBef>
              <a:buNone/>
            </a:pPr>
            <a:endParaRPr/>
          </a:p>
          <a:p>
            <a:pPr lvl="0" algn="l" rtl="0">
              <a:spcBef>
                <a:spcPts val="0"/>
              </a:spcBef>
              <a:buNone/>
            </a:pPr>
            <a:endParaRPr/>
          </a:p>
          <a:p>
            <a:pPr lvl="0" algn="l" rtl="0">
              <a:spcBef>
                <a:spcPts val="0"/>
              </a:spcBef>
              <a:buNone/>
            </a:pPr>
            <a:endParaRPr/>
          </a:p>
          <a:p>
            <a:pPr lvl="0" algn="ctr" rtl="0">
              <a:spcBef>
                <a:spcPts val="0"/>
              </a:spcBef>
              <a:buClr>
                <a:schemeClr val="dk1"/>
              </a:buClr>
              <a:buSzPct val="30555"/>
              <a:buFont typeface="Arial"/>
              <a:buNone/>
            </a:pPr>
            <a:r>
              <a:rPr lang="en" b="0">
                <a:latin typeface="Consolas"/>
                <a:ea typeface="Consolas"/>
                <a:cs typeface="Consolas"/>
                <a:sym typeface="Consolas"/>
              </a:rPr>
              <a:t>Pedestrian Infrastructure</a:t>
            </a:r>
          </a:p>
          <a:p>
            <a:pPr>
              <a:spcBef>
                <a:spcPts val="0"/>
              </a:spcBef>
              <a:buNone/>
            </a:pPr>
            <a:endParaRPr/>
          </a:p>
        </p:txBody>
      </p:sp>
      <p:sp>
        <p:nvSpPr>
          <p:cNvPr id="76" name="Shape 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77" name="Shape 77"/>
          <p:cNvPicPr preferRelativeResize="0"/>
          <p:nvPr/>
        </p:nvPicPr>
        <p:blipFill>
          <a:blip r:embed="rId3"/>
          <a:stretch>
            <a:fillRect/>
          </a:stretch>
        </p:blipFill>
        <p:spPr>
          <a:xfrm>
            <a:off x="457200" y="1200153"/>
            <a:ext cx="2794300" cy="3725700"/>
          </a:xfrm>
          <a:prstGeom prst="rect">
            <a:avLst/>
          </a:prstGeom>
          <a:noFill/>
          <a:ln>
            <a:noFill/>
          </a:ln>
        </p:spPr>
      </p:pic>
      <p:pic>
        <p:nvPicPr>
          <p:cNvPr id="78" name="Shape 78"/>
          <p:cNvPicPr preferRelativeResize="0"/>
          <p:nvPr/>
        </p:nvPicPr>
        <p:blipFill>
          <a:blip r:embed="rId4"/>
          <a:stretch>
            <a:fillRect/>
          </a:stretch>
        </p:blipFill>
        <p:spPr>
          <a:xfrm>
            <a:off x="3719200" y="1200149"/>
            <a:ext cx="4967603" cy="372570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b="0">
                <a:latin typeface="Consolas"/>
                <a:ea typeface="Consolas"/>
                <a:cs typeface="Consolas"/>
                <a:sym typeface="Consolas"/>
              </a:rPr>
              <a:t>What do Pedestrians want?	</a:t>
            </a:r>
          </a:p>
        </p:txBody>
      </p:sp>
      <p:sp>
        <p:nvSpPr>
          <p:cNvPr id="84" name="Shape 8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a:p>
          <a:p>
            <a:pPr marL="457200" lvl="0" indent="-419100" rtl="0">
              <a:spcBef>
                <a:spcPts val="0"/>
              </a:spcBef>
              <a:buClr>
                <a:schemeClr val="dk1"/>
              </a:buClr>
              <a:buSzPct val="100000"/>
              <a:buFont typeface="Arial"/>
              <a:buChar char="●"/>
            </a:pPr>
            <a:r>
              <a:rPr lang="en">
                <a:latin typeface="Consolas"/>
                <a:ea typeface="Consolas"/>
                <a:cs typeface="Consolas"/>
                <a:sym typeface="Consolas"/>
              </a:rPr>
              <a:t>Congestion!</a:t>
            </a:r>
          </a:p>
          <a:p>
            <a:pPr marL="457200" lvl="0" indent="-419100" rtl="0">
              <a:spcBef>
                <a:spcPts val="0"/>
              </a:spcBef>
              <a:buClr>
                <a:schemeClr val="dk1"/>
              </a:buClr>
              <a:buSzPct val="100000"/>
              <a:buFont typeface="Arial"/>
              <a:buChar char="●"/>
            </a:pPr>
            <a:r>
              <a:rPr lang="en">
                <a:latin typeface="Consolas"/>
                <a:ea typeface="Consolas"/>
                <a:cs typeface="Consolas"/>
                <a:sym typeface="Consolas"/>
              </a:rPr>
              <a:t>shorter crossing distances </a:t>
            </a:r>
          </a:p>
          <a:p>
            <a:pPr marL="457200" lvl="0" indent="-419100" rtl="0">
              <a:spcBef>
                <a:spcPts val="0"/>
              </a:spcBef>
              <a:buClr>
                <a:schemeClr val="dk1"/>
              </a:buClr>
              <a:buSzPct val="100000"/>
              <a:buFont typeface="Arial"/>
              <a:buChar char="●"/>
            </a:pPr>
            <a:r>
              <a:rPr lang="en">
                <a:latin typeface="Consolas"/>
                <a:ea typeface="Consolas"/>
                <a:cs typeface="Consolas"/>
                <a:sym typeface="Consolas"/>
              </a:rPr>
              <a:t>preponderance of shops</a:t>
            </a:r>
          </a:p>
          <a:p>
            <a:pPr marL="457200" lvl="0" indent="-419100" rtl="0">
              <a:spcBef>
                <a:spcPts val="0"/>
              </a:spcBef>
              <a:buClr>
                <a:schemeClr val="dk1"/>
              </a:buClr>
              <a:buSzPct val="100000"/>
              <a:buFont typeface="Arial"/>
              <a:buChar char="●"/>
            </a:pPr>
            <a:r>
              <a:rPr lang="en">
                <a:latin typeface="Consolas"/>
                <a:ea typeface="Consolas"/>
                <a:cs typeface="Consolas"/>
                <a:sym typeface="Consolas"/>
              </a:rPr>
              <a:t>proximity to transit, bikeshare, green space</a:t>
            </a:r>
          </a:p>
          <a:p>
            <a:pPr lvl="0" rtl="0">
              <a:spcBef>
                <a:spcPts val="0"/>
              </a:spcBef>
              <a:buNone/>
            </a:pPr>
            <a:endParaRPr>
              <a:latin typeface="Consolas"/>
              <a:ea typeface="Consolas"/>
              <a:cs typeface="Consolas"/>
              <a:sym typeface="Consolas"/>
            </a:endParaRPr>
          </a:p>
          <a:p>
            <a:pPr lvl="0">
              <a:spcBef>
                <a:spcPts val="0"/>
              </a:spcBef>
              <a:buNone/>
            </a:pPr>
            <a:endParaRPr sz="2400">
              <a:latin typeface="Consolas"/>
              <a:ea typeface="Consolas"/>
              <a:cs typeface="Consolas"/>
              <a:sym typeface="Consolas"/>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1177</Words>
  <Application>Microsoft Office PowerPoint</Application>
  <PresentationFormat>On-screen Show (16:9)</PresentationFormat>
  <Paragraphs>192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Consolas</vt:lpstr>
      <vt:lpstr>Courier New</vt:lpstr>
      <vt:lpstr>simple-light</vt:lpstr>
      <vt:lpstr>     Bicyclist and Pedestrian Behavior in Mexico City and Los Angeles</vt:lpstr>
      <vt:lpstr>Overview</vt:lpstr>
      <vt:lpstr>PowerPoint Presentation</vt:lpstr>
      <vt:lpstr>Level of Service (LOS):</vt:lpstr>
      <vt:lpstr>What do cyclists and pedestrians like?</vt:lpstr>
      <vt:lpstr>PowerPoint Presentation</vt:lpstr>
      <vt:lpstr>Pedestrian Infrastructure</vt:lpstr>
      <vt:lpstr>      Pedestrian Infrastructure </vt:lpstr>
      <vt:lpstr>What do Pedestrians want? </vt:lpstr>
      <vt:lpstr>Bicycle Infrastructure in Mexico City</vt:lpstr>
      <vt:lpstr>PowerPoint Presentation</vt:lpstr>
      <vt:lpstr>What do cyclists want?</vt:lpstr>
      <vt:lpstr>Los Angeles Bike Plan Implementation</vt:lpstr>
      <vt:lpstr>Recommendations:</vt:lpstr>
      <vt:lpstr>PowerPoint Presentation</vt:lpstr>
      <vt:lpstr>Conclusion</vt:lpstr>
      <vt:lpstr>Thank you!</vt:lpstr>
      <vt:lpstr>Triangle: capacity, safety, inclusivity</vt:lpstr>
      <vt:lpstr>Capacity</vt:lpstr>
      <vt:lpstr>Safety: bike and ped collisions</vt:lpstr>
      <vt:lpstr>Are Streets Places of Exclusion or Inclusion? </vt:lpstr>
      <vt:lpstr>Bicycle Infrastructure Comparison: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Bicyclist and Pedestrian Behavior in Mexico City and Los Angeles</dc:title>
  <dc:creator>LewisCenter</dc:creator>
  <cp:lastModifiedBy>LewisCenter</cp:lastModifiedBy>
  <cp:revision>2</cp:revision>
  <dcterms:modified xsi:type="dcterms:W3CDTF">2014-05-12T23:59:11Z</dcterms:modified>
</cp:coreProperties>
</file>