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56" r:id="rId2"/>
    <p:sldId id="257" r:id="rId3"/>
    <p:sldId id="278" r:id="rId4"/>
    <p:sldId id="282" r:id="rId5"/>
    <p:sldId id="258" r:id="rId6"/>
    <p:sldId id="269" r:id="rId7"/>
    <p:sldId id="277" r:id="rId8"/>
    <p:sldId id="259" r:id="rId9"/>
    <p:sldId id="262" r:id="rId10"/>
    <p:sldId id="270" r:id="rId11"/>
    <p:sldId id="283" r:id="rId12"/>
    <p:sldId id="275" r:id="rId13"/>
    <p:sldId id="272" r:id="rId14"/>
    <p:sldId id="261" r:id="rId15"/>
    <p:sldId id="263" r:id="rId16"/>
    <p:sldId id="279" r:id="rId17"/>
    <p:sldId id="268" r:id="rId18"/>
    <p:sldId id="265" r:id="rId19"/>
    <p:sldId id="264" r:id="rId20"/>
    <p:sldId id="281"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80" autoAdjust="0"/>
  </p:normalViewPr>
  <p:slideViewPr>
    <p:cSldViewPr snapToGrid="0" snapToObjects="1">
      <p:cViewPr varScale="1">
        <p:scale>
          <a:sx n="82" d="100"/>
          <a:sy n="82" d="100"/>
        </p:scale>
        <p:origin x="-18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E488D-25C9-2B4E-B408-A56475D23EB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5B9A1F1-9DFE-A344-B463-C336E9577A09}">
      <dgm:prSet phldrT="[Text]"/>
      <dgm:spPr/>
      <dgm:t>
        <a:bodyPr/>
        <a:lstStyle/>
        <a:p>
          <a:r>
            <a:rPr lang="en-US" dirty="0" smtClean="0"/>
            <a:t>1</a:t>
          </a:r>
          <a:endParaRPr lang="en-US" dirty="0"/>
        </a:p>
      </dgm:t>
    </dgm:pt>
    <dgm:pt modelId="{88CDFA24-00AC-1D4C-B6C8-6A6BC693DA14}" type="parTrans" cxnId="{46284042-B44A-2B4F-8F56-492869E80628}">
      <dgm:prSet/>
      <dgm:spPr/>
      <dgm:t>
        <a:bodyPr/>
        <a:lstStyle/>
        <a:p>
          <a:endParaRPr lang="en-US"/>
        </a:p>
      </dgm:t>
    </dgm:pt>
    <dgm:pt modelId="{B4005F96-1751-C248-8698-2BEE0C81FA55}" type="sibTrans" cxnId="{46284042-B44A-2B4F-8F56-492869E80628}">
      <dgm:prSet/>
      <dgm:spPr/>
      <dgm:t>
        <a:bodyPr/>
        <a:lstStyle/>
        <a:p>
          <a:endParaRPr lang="en-US"/>
        </a:p>
      </dgm:t>
    </dgm:pt>
    <dgm:pt modelId="{3B6F978D-32E2-E440-A689-E83AE33AD010}">
      <dgm:prSet phldrT="[Text]"/>
      <dgm:spPr/>
      <dgm:t>
        <a:bodyPr/>
        <a:lstStyle/>
        <a:p>
          <a:r>
            <a:rPr lang="en-US" dirty="0" smtClean="0">
              <a:solidFill>
                <a:srgbClr val="FF6600"/>
              </a:solidFill>
            </a:rPr>
            <a:t>Literature review</a:t>
          </a:r>
          <a:endParaRPr lang="en-US" dirty="0">
            <a:solidFill>
              <a:srgbClr val="FF6600"/>
            </a:solidFill>
          </a:endParaRPr>
        </a:p>
      </dgm:t>
    </dgm:pt>
    <dgm:pt modelId="{021BE47D-32E3-DB42-8120-BE7862517427}" type="parTrans" cxnId="{B83D8728-7D13-F443-ACC6-835FD0BBEEAF}">
      <dgm:prSet/>
      <dgm:spPr/>
      <dgm:t>
        <a:bodyPr/>
        <a:lstStyle/>
        <a:p>
          <a:endParaRPr lang="en-US"/>
        </a:p>
      </dgm:t>
    </dgm:pt>
    <dgm:pt modelId="{84D6B103-CEB8-5A45-85FE-D8BD223497FB}" type="sibTrans" cxnId="{B83D8728-7D13-F443-ACC6-835FD0BBEEAF}">
      <dgm:prSet/>
      <dgm:spPr/>
      <dgm:t>
        <a:bodyPr/>
        <a:lstStyle/>
        <a:p>
          <a:endParaRPr lang="en-US"/>
        </a:p>
      </dgm:t>
    </dgm:pt>
    <dgm:pt modelId="{D05EC05C-F443-904D-985F-1D3E565990B1}">
      <dgm:prSet phldrT="[Text]"/>
      <dgm:spPr/>
      <dgm:t>
        <a:bodyPr/>
        <a:lstStyle/>
        <a:p>
          <a:r>
            <a:rPr lang="en-US" dirty="0" smtClean="0"/>
            <a:t>2</a:t>
          </a:r>
          <a:endParaRPr lang="en-US" dirty="0"/>
        </a:p>
      </dgm:t>
    </dgm:pt>
    <dgm:pt modelId="{6759AF07-E657-8149-A8D9-F9CA4A4839EE}" type="parTrans" cxnId="{2335548C-8F04-364B-A1BD-9039455041A5}">
      <dgm:prSet/>
      <dgm:spPr/>
      <dgm:t>
        <a:bodyPr/>
        <a:lstStyle/>
        <a:p>
          <a:endParaRPr lang="en-US"/>
        </a:p>
      </dgm:t>
    </dgm:pt>
    <dgm:pt modelId="{F27A483D-9EA8-A347-9C3D-50BD1CBFA162}" type="sibTrans" cxnId="{2335548C-8F04-364B-A1BD-9039455041A5}">
      <dgm:prSet/>
      <dgm:spPr/>
      <dgm:t>
        <a:bodyPr/>
        <a:lstStyle/>
        <a:p>
          <a:endParaRPr lang="en-US"/>
        </a:p>
      </dgm:t>
    </dgm:pt>
    <dgm:pt modelId="{BDBC0BA5-F3E0-EC4B-92E9-00CD8CF39972}">
      <dgm:prSet/>
      <dgm:spPr/>
      <dgm:t>
        <a:bodyPr/>
        <a:lstStyle/>
        <a:p>
          <a:r>
            <a:rPr lang="en-US" dirty="0" smtClean="0">
              <a:solidFill>
                <a:srgbClr val="FF6600"/>
              </a:solidFill>
            </a:rPr>
            <a:t>Ongoing communication with SEDECO</a:t>
          </a:r>
          <a:endParaRPr lang="en-US" dirty="0">
            <a:solidFill>
              <a:srgbClr val="FF6600"/>
            </a:solidFill>
          </a:endParaRPr>
        </a:p>
      </dgm:t>
    </dgm:pt>
    <dgm:pt modelId="{33770E0C-0F94-9C49-9F12-90625CBD597C}" type="parTrans" cxnId="{0B0FA59F-93D2-844B-B635-E71238AC89A2}">
      <dgm:prSet/>
      <dgm:spPr/>
      <dgm:t>
        <a:bodyPr/>
        <a:lstStyle/>
        <a:p>
          <a:endParaRPr lang="en-US"/>
        </a:p>
      </dgm:t>
    </dgm:pt>
    <dgm:pt modelId="{D8E541A8-EA84-E94E-B2E1-437254323BAD}" type="sibTrans" cxnId="{0B0FA59F-93D2-844B-B635-E71238AC89A2}">
      <dgm:prSet/>
      <dgm:spPr/>
      <dgm:t>
        <a:bodyPr/>
        <a:lstStyle/>
        <a:p>
          <a:endParaRPr lang="en-US"/>
        </a:p>
      </dgm:t>
    </dgm:pt>
    <dgm:pt modelId="{2274EE9E-31CA-9F4D-A8A4-B051E75B6890}">
      <dgm:prSet phldrT="[Text]"/>
      <dgm:spPr/>
      <dgm:t>
        <a:bodyPr/>
        <a:lstStyle/>
        <a:p>
          <a:r>
            <a:rPr lang="en-US" dirty="0" smtClean="0"/>
            <a:t>3</a:t>
          </a:r>
          <a:endParaRPr lang="en-US" dirty="0"/>
        </a:p>
      </dgm:t>
    </dgm:pt>
    <dgm:pt modelId="{3D596B25-57B1-9C4E-93DD-82F5DFF7C272}" type="parTrans" cxnId="{31F340FD-C0B9-3844-A84E-B4EB577D4D63}">
      <dgm:prSet/>
      <dgm:spPr/>
      <dgm:t>
        <a:bodyPr/>
        <a:lstStyle/>
        <a:p>
          <a:endParaRPr lang="en-US"/>
        </a:p>
      </dgm:t>
    </dgm:pt>
    <dgm:pt modelId="{6FF974B5-BCE4-A340-9DA9-843BC1025B0B}" type="sibTrans" cxnId="{31F340FD-C0B9-3844-A84E-B4EB577D4D63}">
      <dgm:prSet/>
      <dgm:spPr/>
      <dgm:t>
        <a:bodyPr/>
        <a:lstStyle/>
        <a:p>
          <a:endParaRPr lang="en-US"/>
        </a:p>
      </dgm:t>
    </dgm:pt>
    <dgm:pt modelId="{3B765D2D-5C1E-1F4F-B476-26707C6675FA}">
      <dgm:prSet/>
      <dgm:spPr/>
      <dgm:t>
        <a:bodyPr/>
        <a:lstStyle/>
        <a:p>
          <a:r>
            <a:rPr lang="en-US" dirty="0" smtClean="0">
              <a:solidFill>
                <a:srgbClr val="FF5726"/>
              </a:solidFill>
            </a:rPr>
            <a:t>Consultation with local experts/activists </a:t>
          </a:r>
          <a:endParaRPr lang="en-US" dirty="0">
            <a:solidFill>
              <a:srgbClr val="FF5726"/>
            </a:solidFill>
          </a:endParaRPr>
        </a:p>
      </dgm:t>
    </dgm:pt>
    <dgm:pt modelId="{1EC6E702-4343-CD45-8F98-B578BC0214CC}" type="parTrans" cxnId="{9AC65C87-557E-0D4B-A108-96ACBA6CA120}">
      <dgm:prSet/>
      <dgm:spPr/>
      <dgm:t>
        <a:bodyPr/>
        <a:lstStyle/>
        <a:p>
          <a:endParaRPr lang="en-US"/>
        </a:p>
      </dgm:t>
    </dgm:pt>
    <dgm:pt modelId="{48B89D8A-225D-6640-9340-EFFFCAA8911E}" type="sibTrans" cxnId="{9AC65C87-557E-0D4B-A108-96ACBA6CA120}">
      <dgm:prSet/>
      <dgm:spPr/>
      <dgm:t>
        <a:bodyPr/>
        <a:lstStyle/>
        <a:p>
          <a:endParaRPr lang="en-US"/>
        </a:p>
      </dgm:t>
    </dgm:pt>
    <dgm:pt modelId="{6367EFA0-5846-8843-A0BC-0B5B85C0020A}" type="pres">
      <dgm:prSet presAssocID="{2BFE488D-25C9-2B4E-B408-A56475D23EB9}" presName="linearFlow" presStyleCnt="0">
        <dgm:presLayoutVars>
          <dgm:dir/>
          <dgm:animLvl val="lvl"/>
          <dgm:resizeHandles val="exact"/>
        </dgm:presLayoutVars>
      </dgm:prSet>
      <dgm:spPr/>
      <dgm:t>
        <a:bodyPr/>
        <a:lstStyle/>
        <a:p>
          <a:endParaRPr lang="en-US"/>
        </a:p>
      </dgm:t>
    </dgm:pt>
    <dgm:pt modelId="{F1FDDA25-6790-0545-9794-5E88EB90052A}" type="pres">
      <dgm:prSet presAssocID="{95B9A1F1-9DFE-A344-B463-C336E9577A09}" presName="composite" presStyleCnt="0"/>
      <dgm:spPr/>
    </dgm:pt>
    <dgm:pt modelId="{C779DB9F-CD2E-E94A-97D4-052A76675C04}" type="pres">
      <dgm:prSet presAssocID="{95B9A1F1-9DFE-A344-B463-C336E9577A09}" presName="parentText" presStyleLbl="alignNode1" presStyleIdx="0" presStyleCnt="3">
        <dgm:presLayoutVars>
          <dgm:chMax val="1"/>
          <dgm:bulletEnabled val="1"/>
        </dgm:presLayoutVars>
      </dgm:prSet>
      <dgm:spPr/>
      <dgm:t>
        <a:bodyPr/>
        <a:lstStyle/>
        <a:p>
          <a:endParaRPr lang="en-US"/>
        </a:p>
      </dgm:t>
    </dgm:pt>
    <dgm:pt modelId="{00AF03B9-9B4F-5046-B002-962829742B64}" type="pres">
      <dgm:prSet presAssocID="{95B9A1F1-9DFE-A344-B463-C336E9577A09}" presName="descendantText" presStyleLbl="alignAcc1" presStyleIdx="0" presStyleCnt="3">
        <dgm:presLayoutVars>
          <dgm:bulletEnabled val="1"/>
        </dgm:presLayoutVars>
      </dgm:prSet>
      <dgm:spPr/>
      <dgm:t>
        <a:bodyPr/>
        <a:lstStyle/>
        <a:p>
          <a:endParaRPr lang="en-US"/>
        </a:p>
      </dgm:t>
    </dgm:pt>
    <dgm:pt modelId="{C48317A6-786C-214C-B4A4-64C10B8AA417}" type="pres">
      <dgm:prSet presAssocID="{B4005F96-1751-C248-8698-2BEE0C81FA55}" presName="sp" presStyleCnt="0"/>
      <dgm:spPr/>
    </dgm:pt>
    <dgm:pt modelId="{1F511E40-B3C6-AB48-B3D9-3BDF623DF498}" type="pres">
      <dgm:prSet presAssocID="{D05EC05C-F443-904D-985F-1D3E565990B1}" presName="composite" presStyleCnt="0"/>
      <dgm:spPr/>
    </dgm:pt>
    <dgm:pt modelId="{C98707CF-B17E-B440-AFE4-7DBF58CAB90F}" type="pres">
      <dgm:prSet presAssocID="{D05EC05C-F443-904D-985F-1D3E565990B1}" presName="parentText" presStyleLbl="alignNode1" presStyleIdx="1" presStyleCnt="3">
        <dgm:presLayoutVars>
          <dgm:chMax val="1"/>
          <dgm:bulletEnabled val="1"/>
        </dgm:presLayoutVars>
      </dgm:prSet>
      <dgm:spPr/>
      <dgm:t>
        <a:bodyPr/>
        <a:lstStyle/>
        <a:p>
          <a:endParaRPr lang="en-US"/>
        </a:p>
      </dgm:t>
    </dgm:pt>
    <dgm:pt modelId="{A48D35EA-7020-3842-9360-142E4CEBBF3A}" type="pres">
      <dgm:prSet presAssocID="{D05EC05C-F443-904D-985F-1D3E565990B1}" presName="descendantText" presStyleLbl="alignAcc1" presStyleIdx="1" presStyleCnt="3">
        <dgm:presLayoutVars>
          <dgm:bulletEnabled val="1"/>
        </dgm:presLayoutVars>
      </dgm:prSet>
      <dgm:spPr/>
      <dgm:t>
        <a:bodyPr/>
        <a:lstStyle/>
        <a:p>
          <a:endParaRPr lang="en-US"/>
        </a:p>
      </dgm:t>
    </dgm:pt>
    <dgm:pt modelId="{A3AAE21F-D418-F948-8D27-5684CB9A1EC7}" type="pres">
      <dgm:prSet presAssocID="{F27A483D-9EA8-A347-9C3D-50BD1CBFA162}" presName="sp" presStyleCnt="0"/>
      <dgm:spPr/>
    </dgm:pt>
    <dgm:pt modelId="{F0D2F864-E122-3048-96B6-7C8AC195E33A}" type="pres">
      <dgm:prSet presAssocID="{2274EE9E-31CA-9F4D-A8A4-B051E75B6890}" presName="composite" presStyleCnt="0"/>
      <dgm:spPr/>
    </dgm:pt>
    <dgm:pt modelId="{B2224150-EE45-B246-8753-B46C21750B1A}" type="pres">
      <dgm:prSet presAssocID="{2274EE9E-31CA-9F4D-A8A4-B051E75B6890}" presName="parentText" presStyleLbl="alignNode1" presStyleIdx="2" presStyleCnt="3">
        <dgm:presLayoutVars>
          <dgm:chMax val="1"/>
          <dgm:bulletEnabled val="1"/>
        </dgm:presLayoutVars>
      </dgm:prSet>
      <dgm:spPr/>
      <dgm:t>
        <a:bodyPr/>
        <a:lstStyle/>
        <a:p>
          <a:endParaRPr lang="en-US"/>
        </a:p>
      </dgm:t>
    </dgm:pt>
    <dgm:pt modelId="{F52D84D7-8426-F94A-8311-8B482F5965CF}" type="pres">
      <dgm:prSet presAssocID="{2274EE9E-31CA-9F4D-A8A4-B051E75B6890}" presName="descendantText" presStyleLbl="alignAcc1" presStyleIdx="2" presStyleCnt="3">
        <dgm:presLayoutVars>
          <dgm:bulletEnabled val="1"/>
        </dgm:presLayoutVars>
      </dgm:prSet>
      <dgm:spPr/>
      <dgm:t>
        <a:bodyPr/>
        <a:lstStyle/>
        <a:p>
          <a:endParaRPr lang="en-US"/>
        </a:p>
      </dgm:t>
    </dgm:pt>
  </dgm:ptLst>
  <dgm:cxnLst>
    <dgm:cxn modelId="{D5A47423-DB6A-3F46-945E-A0FC41A41A8D}" type="presOf" srcId="{95B9A1F1-9DFE-A344-B463-C336E9577A09}" destId="{C779DB9F-CD2E-E94A-97D4-052A76675C04}" srcOrd="0" destOrd="0" presId="urn:microsoft.com/office/officeart/2005/8/layout/chevron2"/>
    <dgm:cxn modelId="{9BC5D8F2-5887-F54F-BA5B-5DD27C26B8C2}" type="presOf" srcId="{3B6F978D-32E2-E440-A689-E83AE33AD010}" destId="{00AF03B9-9B4F-5046-B002-962829742B64}" srcOrd="0" destOrd="0" presId="urn:microsoft.com/office/officeart/2005/8/layout/chevron2"/>
    <dgm:cxn modelId="{B83D8728-7D13-F443-ACC6-835FD0BBEEAF}" srcId="{95B9A1F1-9DFE-A344-B463-C336E9577A09}" destId="{3B6F978D-32E2-E440-A689-E83AE33AD010}" srcOrd="0" destOrd="0" parTransId="{021BE47D-32E3-DB42-8120-BE7862517427}" sibTransId="{84D6B103-CEB8-5A45-85FE-D8BD223497FB}"/>
    <dgm:cxn modelId="{7D4B4F2E-A5A3-0B4F-B07D-D98D55F16171}" type="presOf" srcId="{D05EC05C-F443-904D-985F-1D3E565990B1}" destId="{C98707CF-B17E-B440-AFE4-7DBF58CAB90F}" srcOrd="0" destOrd="0" presId="urn:microsoft.com/office/officeart/2005/8/layout/chevron2"/>
    <dgm:cxn modelId="{46284042-B44A-2B4F-8F56-492869E80628}" srcId="{2BFE488D-25C9-2B4E-B408-A56475D23EB9}" destId="{95B9A1F1-9DFE-A344-B463-C336E9577A09}" srcOrd="0" destOrd="0" parTransId="{88CDFA24-00AC-1D4C-B6C8-6A6BC693DA14}" sibTransId="{B4005F96-1751-C248-8698-2BEE0C81FA55}"/>
    <dgm:cxn modelId="{9E7AE62B-39AB-5347-AEC1-1D10EBC68CBA}" type="presOf" srcId="{2BFE488D-25C9-2B4E-B408-A56475D23EB9}" destId="{6367EFA0-5846-8843-A0BC-0B5B85C0020A}" srcOrd="0" destOrd="0" presId="urn:microsoft.com/office/officeart/2005/8/layout/chevron2"/>
    <dgm:cxn modelId="{0B0FA59F-93D2-844B-B635-E71238AC89A2}" srcId="{D05EC05C-F443-904D-985F-1D3E565990B1}" destId="{BDBC0BA5-F3E0-EC4B-92E9-00CD8CF39972}" srcOrd="0" destOrd="0" parTransId="{33770E0C-0F94-9C49-9F12-90625CBD597C}" sibTransId="{D8E541A8-EA84-E94E-B2E1-437254323BAD}"/>
    <dgm:cxn modelId="{31F340FD-C0B9-3844-A84E-B4EB577D4D63}" srcId="{2BFE488D-25C9-2B4E-B408-A56475D23EB9}" destId="{2274EE9E-31CA-9F4D-A8A4-B051E75B6890}" srcOrd="2" destOrd="0" parTransId="{3D596B25-57B1-9C4E-93DD-82F5DFF7C272}" sibTransId="{6FF974B5-BCE4-A340-9DA9-843BC1025B0B}"/>
    <dgm:cxn modelId="{9AC65C87-557E-0D4B-A108-96ACBA6CA120}" srcId="{2274EE9E-31CA-9F4D-A8A4-B051E75B6890}" destId="{3B765D2D-5C1E-1F4F-B476-26707C6675FA}" srcOrd="0" destOrd="0" parTransId="{1EC6E702-4343-CD45-8F98-B578BC0214CC}" sibTransId="{48B89D8A-225D-6640-9340-EFFFCAA8911E}"/>
    <dgm:cxn modelId="{DE9C9692-E915-3E4B-A54D-FEA3B3901D7B}" type="presOf" srcId="{BDBC0BA5-F3E0-EC4B-92E9-00CD8CF39972}" destId="{A48D35EA-7020-3842-9360-142E4CEBBF3A}" srcOrd="0" destOrd="0" presId="urn:microsoft.com/office/officeart/2005/8/layout/chevron2"/>
    <dgm:cxn modelId="{2335548C-8F04-364B-A1BD-9039455041A5}" srcId="{2BFE488D-25C9-2B4E-B408-A56475D23EB9}" destId="{D05EC05C-F443-904D-985F-1D3E565990B1}" srcOrd="1" destOrd="0" parTransId="{6759AF07-E657-8149-A8D9-F9CA4A4839EE}" sibTransId="{F27A483D-9EA8-A347-9C3D-50BD1CBFA162}"/>
    <dgm:cxn modelId="{9DC2C6B9-7AE9-E442-AEF5-6A593E9BA397}" type="presOf" srcId="{3B765D2D-5C1E-1F4F-B476-26707C6675FA}" destId="{F52D84D7-8426-F94A-8311-8B482F5965CF}" srcOrd="0" destOrd="0" presId="urn:microsoft.com/office/officeart/2005/8/layout/chevron2"/>
    <dgm:cxn modelId="{4AFDB36C-A3C8-CF4B-8CD0-5053B7583541}" type="presOf" srcId="{2274EE9E-31CA-9F4D-A8A4-B051E75B6890}" destId="{B2224150-EE45-B246-8753-B46C21750B1A}" srcOrd="0" destOrd="0" presId="urn:microsoft.com/office/officeart/2005/8/layout/chevron2"/>
    <dgm:cxn modelId="{AD6BD7A2-9988-CE43-B921-BEBBE69EEF4A}" type="presParOf" srcId="{6367EFA0-5846-8843-A0BC-0B5B85C0020A}" destId="{F1FDDA25-6790-0545-9794-5E88EB90052A}" srcOrd="0" destOrd="0" presId="urn:microsoft.com/office/officeart/2005/8/layout/chevron2"/>
    <dgm:cxn modelId="{1C7C809E-C899-6B43-AE00-1C0DBF12AF87}" type="presParOf" srcId="{F1FDDA25-6790-0545-9794-5E88EB90052A}" destId="{C779DB9F-CD2E-E94A-97D4-052A76675C04}" srcOrd="0" destOrd="0" presId="urn:microsoft.com/office/officeart/2005/8/layout/chevron2"/>
    <dgm:cxn modelId="{52D2CFC9-5D38-4445-A8FC-6E83B3C451DA}" type="presParOf" srcId="{F1FDDA25-6790-0545-9794-5E88EB90052A}" destId="{00AF03B9-9B4F-5046-B002-962829742B64}" srcOrd="1" destOrd="0" presId="urn:microsoft.com/office/officeart/2005/8/layout/chevron2"/>
    <dgm:cxn modelId="{16C680D8-C17D-DB4D-8135-2AF744B0809B}" type="presParOf" srcId="{6367EFA0-5846-8843-A0BC-0B5B85C0020A}" destId="{C48317A6-786C-214C-B4A4-64C10B8AA417}" srcOrd="1" destOrd="0" presId="urn:microsoft.com/office/officeart/2005/8/layout/chevron2"/>
    <dgm:cxn modelId="{AC08DFEB-D3F4-C848-98C1-3EEC1A283DD2}" type="presParOf" srcId="{6367EFA0-5846-8843-A0BC-0B5B85C0020A}" destId="{1F511E40-B3C6-AB48-B3D9-3BDF623DF498}" srcOrd="2" destOrd="0" presId="urn:microsoft.com/office/officeart/2005/8/layout/chevron2"/>
    <dgm:cxn modelId="{EFBB3950-E470-C048-BCA6-69AC8EBFAA15}" type="presParOf" srcId="{1F511E40-B3C6-AB48-B3D9-3BDF623DF498}" destId="{C98707CF-B17E-B440-AFE4-7DBF58CAB90F}" srcOrd="0" destOrd="0" presId="urn:microsoft.com/office/officeart/2005/8/layout/chevron2"/>
    <dgm:cxn modelId="{40812A25-7A33-0444-8C08-53A7E99792F6}" type="presParOf" srcId="{1F511E40-B3C6-AB48-B3D9-3BDF623DF498}" destId="{A48D35EA-7020-3842-9360-142E4CEBBF3A}" srcOrd="1" destOrd="0" presId="urn:microsoft.com/office/officeart/2005/8/layout/chevron2"/>
    <dgm:cxn modelId="{AB15524E-7EF7-C84B-BE12-D2A9A24E6A40}" type="presParOf" srcId="{6367EFA0-5846-8843-A0BC-0B5B85C0020A}" destId="{A3AAE21F-D418-F948-8D27-5684CB9A1EC7}" srcOrd="3" destOrd="0" presId="urn:microsoft.com/office/officeart/2005/8/layout/chevron2"/>
    <dgm:cxn modelId="{110B0CAA-841B-0540-B15C-602DDCCDD712}" type="presParOf" srcId="{6367EFA0-5846-8843-A0BC-0B5B85C0020A}" destId="{F0D2F864-E122-3048-96B6-7C8AC195E33A}" srcOrd="4" destOrd="0" presId="urn:microsoft.com/office/officeart/2005/8/layout/chevron2"/>
    <dgm:cxn modelId="{2CC8FEA3-3577-1F4B-BB75-4BA4C5018F77}" type="presParOf" srcId="{F0D2F864-E122-3048-96B6-7C8AC195E33A}" destId="{B2224150-EE45-B246-8753-B46C21750B1A}" srcOrd="0" destOrd="0" presId="urn:microsoft.com/office/officeart/2005/8/layout/chevron2"/>
    <dgm:cxn modelId="{5820ADD1-0E2B-B241-9525-69756344ACC6}" type="presParOf" srcId="{F0D2F864-E122-3048-96B6-7C8AC195E33A}" destId="{F52D84D7-8426-F94A-8311-8B482F5965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9DB9F-CD2E-E94A-97D4-052A76675C04}">
      <dsp:nvSpPr>
        <dsp:cNvPr id="0" name=""/>
        <dsp:cNvSpPr/>
      </dsp:nvSpPr>
      <dsp:spPr>
        <a:xfrm rot="5400000">
          <a:off x="-221255" y="223650"/>
          <a:ext cx="1475035" cy="1032524"/>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1</a:t>
          </a:r>
          <a:endParaRPr lang="en-US" sz="2900" kern="1200" dirty="0"/>
        </a:p>
      </dsp:txBody>
      <dsp:txXfrm rot="-5400000">
        <a:off x="1" y="518656"/>
        <a:ext cx="1032524" cy="442511"/>
      </dsp:txXfrm>
    </dsp:sp>
    <dsp:sp modelId="{00AF03B9-9B4F-5046-B002-962829742B64}">
      <dsp:nvSpPr>
        <dsp:cNvPr id="0" name=""/>
        <dsp:cNvSpPr/>
      </dsp:nvSpPr>
      <dsp:spPr>
        <a:xfrm rot="5400000">
          <a:off x="3739202" y="-2704282"/>
          <a:ext cx="958773" cy="6372128"/>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solidFill>
                <a:srgbClr val="FF6600"/>
              </a:solidFill>
            </a:rPr>
            <a:t>Literature review</a:t>
          </a:r>
          <a:endParaRPr lang="en-US" sz="2900" kern="1200" dirty="0">
            <a:solidFill>
              <a:srgbClr val="FF6600"/>
            </a:solidFill>
          </a:endParaRPr>
        </a:p>
      </dsp:txBody>
      <dsp:txXfrm rot="-5400000">
        <a:off x="1032525" y="49198"/>
        <a:ext cx="6325325" cy="865167"/>
      </dsp:txXfrm>
    </dsp:sp>
    <dsp:sp modelId="{C98707CF-B17E-B440-AFE4-7DBF58CAB90F}">
      <dsp:nvSpPr>
        <dsp:cNvPr id="0" name=""/>
        <dsp:cNvSpPr/>
      </dsp:nvSpPr>
      <dsp:spPr>
        <a:xfrm rot="5400000">
          <a:off x="-221255" y="1503037"/>
          <a:ext cx="1475035" cy="1032524"/>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rot="-5400000">
        <a:off x="1" y="1798043"/>
        <a:ext cx="1032524" cy="442511"/>
      </dsp:txXfrm>
    </dsp:sp>
    <dsp:sp modelId="{A48D35EA-7020-3842-9360-142E4CEBBF3A}">
      <dsp:nvSpPr>
        <dsp:cNvPr id="0" name=""/>
        <dsp:cNvSpPr/>
      </dsp:nvSpPr>
      <dsp:spPr>
        <a:xfrm rot="5400000">
          <a:off x="3739202" y="-1424895"/>
          <a:ext cx="958773" cy="6372128"/>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solidFill>
                <a:srgbClr val="FF6600"/>
              </a:solidFill>
            </a:rPr>
            <a:t>Ongoing communication with SEDECO</a:t>
          </a:r>
          <a:endParaRPr lang="en-US" sz="2900" kern="1200" dirty="0">
            <a:solidFill>
              <a:srgbClr val="FF6600"/>
            </a:solidFill>
          </a:endParaRPr>
        </a:p>
      </dsp:txBody>
      <dsp:txXfrm rot="-5400000">
        <a:off x="1032525" y="1328585"/>
        <a:ext cx="6325325" cy="865167"/>
      </dsp:txXfrm>
    </dsp:sp>
    <dsp:sp modelId="{B2224150-EE45-B246-8753-B46C21750B1A}">
      <dsp:nvSpPr>
        <dsp:cNvPr id="0" name=""/>
        <dsp:cNvSpPr/>
      </dsp:nvSpPr>
      <dsp:spPr>
        <a:xfrm rot="5400000">
          <a:off x="-221255" y="2782424"/>
          <a:ext cx="1475035" cy="1032524"/>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rot="-5400000">
        <a:off x="1" y="3077430"/>
        <a:ext cx="1032524" cy="442511"/>
      </dsp:txXfrm>
    </dsp:sp>
    <dsp:sp modelId="{F52D84D7-8426-F94A-8311-8B482F5965CF}">
      <dsp:nvSpPr>
        <dsp:cNvPr id="0" name=""/>
        <dsp:cNvSpPr/>
      </dsp:nvSpPr>
      <dsp:spPr>
        <a:xfrm rot="5400000">
          <a:off x="3739202" y="-145508"/>
          <a:ext cx="958773" cy="6372128"/>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solidFill>
                <a:srgbClr val="FF5726"/>
              </a:solidFill>
            </a:rPr>
            <a:t>Consultation with local experts/activists </a:t>
          </a:r>
          <a:endParaRPr lang="en-US" sz="2900" kern="1200" dirty="0">
            <a:solidFill>
              <a:srgbClr val="FF5726"/>
            </a:solidFill>
          </a:endParaRPr>
        </a:p>
      </dsp:txBody>
      <dsp:txXfrm rot="-5400000">
        <a:off x="1032525" y="2607972"/>
        <a:ext cx="6325325" cy="8651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4E61D-E7DC-D74E-962B-83C316D0387C}" type="datetimeFigureOut">
              <a:rPr lang="en-US" smtClean="0"/>
              <a:t>5/12/14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1BA51-2BAE-B54B-AC11-6791091A09D7}" type="slidenum">
              <a:rPr lang="en-US" smtClean="0"/>
              <a:t>‹#›</a:t>
            </a:fld>
            <a:endParaRPr lang="en-US"/>
          </a:p>
        </p:txBody>
      </p:sp>
    </p:spTree>
    <p:extLst>
      <p:ext uri="{BB962C8B-B14F-4D97-AF65-F5344CB8AC3E}">
        <p14:creationId xmlns:p14="http://schemas.microsoft.com/office/powerpoint/2010/main" val="1658107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better</a:t>
            </a:r>
            <a:r>
              <a:rPr lang="en-US" baseline="0" dirty="0" smtClean="0"/>
              <a:t> understand the political economic aspect of this, and think about potential implications– who benefits? What are some potential short- and long-term outcomes?</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3</a:t>
            </a:fld>
            <a:endParaRPr lang="en-US"/>
          </a:p>
        </p:txBody>
      </p:sp>
    </p:spTree>
    <p:extLst>
      <p:ext uri="{BB962C8B-B14F-4D97-AF65-F5344CB8AC3E}">
        <p14:creationId xmlns:p14="http://schemas.microsoft.com/office/powerpoint/2010/main" val="115949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recent estimate of # of Metro vendors is from a government census in the 1980s- approximately 5200 vendors (from Cross, 1998)</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13</a:t>
            </a:fld>
            <a:endParaRPr lang="en-US"/>
          </a:p>
        </p:txBody>
      </p:sp>
    </p:spTree>
    <p:extLst>
      <p:ext uri="{BB962C8B-B14F-4D97-AF65-F5344CB8AC3E}">
        <p14:creationId xmlns:p14="http://schemas.microsoft.com/office/powerpoint/2010/main" val="130851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Evaluation?? Symbolic vs. substantive– relocation vs. new occupations</a:t>
            </a:r>
          </a:p>
          <a:p>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14</a:t>
            </a:fld>
            <a:endParaRPr lang="en-US"/>
          </a:p>
        </p:txBody>
      </p:sp>
    </p:spTree>
    <p:extLst>
      <p:ext uri="{BB962C8B-B14F-4D97-AF65-F5344CB8AC3E}">
        <p14:creationId xmlns:p14="http://schemas.microsoft.com/office/powerpoint/2010/main" val="128397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Effects of globalization and economic restructuring have been acute in Los Angeles (</a:t>
            </a:r>
            <a:r>
              <a:rPr lang="en-US" dirty="0" err="1" smtClean="0"/>
              <a:t>Soja</a:t>
            </a:r>
            <a:r>
              <a:rPr lang="en-US" dirty="0" smtClean="0"/>
              <a:t> &amp; Scott, 1996, cited by </a:t>
            </a:r>
            <a:r>
              <a:rPr lang="en-US" dirty="0" err="1" smtClean="0"/>
              <a:t>Marcelli</a:t>
            </a:r>
            <a:r>
              <a:rPr lang="en-US" dirty="0" smtClean="0"/>
              <a:t>, Pastor, &amp; </a:t>
            </a:r>
            <a:r>
              <a:rPr lang="en-US" dirty="0" err="1" smtClean="0"/>
              <a:t>Joassart</a:t>
            </a:r>
            <a:r>
              <a:rPr lang="en-US" dirty="0" smtClean="0"/>
              <a:t>, 1999)</a:t>
            </a:r>
          </a:p>
          <a:p>
            <a:pPr lvl="1"/>
            <a:r>
              <a:rPr lang="en-US" b="1" dirty="0" smtClean="0"/>
              <a:t>Large number of undocumented workers (Public Policy Institute of California, 2013)</a:t>
            </a:r>
          </a:p>
          <a:p>
            <a:r>
              <a:rPr lang="en-US" dirty="0" smtClean="0"/>
              <a:t>-LA is the only major city in the US</a:t>
            </a:r>
            <a:r>
              <a:rPr lang="en-US" baseline="0" dirty="0" smtClean="0"/>
              <a:t> where street vending is illegal</a:t>
            </a:r>
          </a:p>
          <a:p>
            <a:r>
              <a:rPr lang="en-US" baseline="0" dirty="0" smtClean="0"/>
              <a:t>-similar issues with stakeholders in DF– i.e., unfair competition</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 but more of a top-down effort, Street Vendor orgs-- CHIRLA and </a:t>
            </a:r>
            <a:r>
              <a:rPr lang="en-US" sz="2400" dirty="0" err="1" smtClean="0"/>
              <a:t>Ass’n</a:t>
            </a:r>
            <a:r>
              <a:rPr lang="en-US" sz="2400" dirty="0" smtClean="0"/>
              <a:t> of Vendors who are ambulatory.  So </a:t>
            </a:r>
            <a:r>
              <a:rPr lang="en-US" sz="2400" dirty="0" err="1" smtClean="0"/>
              <a:t>Calif</a:t>
            </a:r>
            <a:r>
              <a:rPr lang="en-US" sz="2400" dirty="0" smtClean="0"/>
              <a:t> library for social research– street vending)</a:t>
            </a:r>
          </a:p>
          <a:p>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15</a:t>
            </a:fld>
            <a:endParaRPr lang="en-US"/>
          </a:p>
        </p:txBody>
      </p:sp>
    </p:spTree>
    <p:extLst>
      <p:ext uri="{BB962C8B-B14F-4D97-AF65-F5344CB8AC3E}">
        <p14:creationId xmlns:p14="http://schemas.microsoft.com/office/powerpoint/2010/main" val="327501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informal street vendors:</a:t>
            </a:r>
            <a:r>
              <a:rPr lang="en-US" baseline="0" dirty="0" smtClean="0"/>
              <a:t> 1,000 fruit vendors, according to estimate by Rosales, 2012–estimates in 1990s were between 3,000 and 6,000 street vendors (</a:t>
            </a:r>
            <a:r>
              <a:rPr lang="en-US" baseline="0" dirty="0" err="1" smtClean="0"/>
              <a:t>Sirola</a:t>
            </a:r>
            <a:r>
              <a:rPr lang="en-US" baseline="0" dirty="0" smtClean="0"/>
              <a:t>, citing City of LA data)</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16</a:t>
            </a:fld>
            <a:endParaRPr lang="en-US"/>
          </a:p>
        </p:txBody>
      </p:sp>
    </p:spTree>
    <p:extLst>
      <p:ext uri="{BB962C8B-B14F-4D97-AF65-F5344CB8AC3E}">
        <p14:creationId xmlns:p14="http://schemas.microsoft.com/office/powerpoint/2010/main" val="406674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important to understand what this program is trying to do- - not trying to deal with creating new job opportunities for people. </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17</a:t>
            </a:fld>
            <a:endParaRPr lang="en-US"/>
          </a:p>
        </p:txBody>
      </p:sp>
    </p:spTree>
    <p:extLst>
      <p:ext uri="{BB962C8B-B14F-4D97-AF65-F5344CB8AC3E}">
        <p14:creationId xmlns:p14="http://schemas.microsoft.com/office/powerpoint/2010/main" val="305229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better</a:t>
            </a:r>
            <a:r>
              <a:rPr lang="en-US" baseline="0" dirty="0" smtClean="0"/>
              <a:t> understand the political economic aspect of this, and think about potential implications– who benefits? What are some potential short- and long-term outcomes?</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4</a:t>
            </a:fld>
            <a:endParaRPr lang="en-US"/>
          </a:p>
        </p:txBody>
      </p:sp>
    </p:spTree>
    <p:extLst>
      <p:ext uri="{BB962C8B-B14F-4D97-AF65-F5344CB8AC3E}">
        <p14:creationId xmlns:p14="http://schemas.microsoft.com/office/powerpoint/2010/main" val="115949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Encompasses many different types of economic activities with varying levels of visibility- i.e., working in un/under-regulated factories, housecleaning and childcare, street vending </a:t>
            </a:r>
          </a:p>
          <a:p>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5</a:t>
            </a:fld>
            <a:endParaRPr lang="en-US"/>
          </a:p>
        </p:txBody>
      </p:sp>
    </p:spTree>
    <p:extLst>
      <p:ext uri="{BB962C8B-B14F-4D97-AF65-F5344CB8AC3E}">
        <p14:creationId xmlns:p14="http://schemas.microsoft.com/office/powerpoint/2010/main" val="256638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50.1 per cent of women non-agricultural workers in Latin America were in the informal sector, compared with only 44.1 per cent of their </a:t>
            </a:r>
          </a:p>
          <a:p>
            <a:pPr rtl="0"/>
            <a:r>
              <a:rPr lang="en-US" sz="1200" kern="1200" dirty="0" smtClean="0">
                <a:solidFill>
                  <a:schemeClr val="tx1"/>
                </a:solidFill>
                <a:effectLst/>
                <a:latin typeface="+mn-lt"/>
                <a:ea typeface="+mn-ea"/>
                <a:cs typeface="+mn-cs"/>
              </a:rPr>
              <a:t>male counterparts (</a:t>
            </a:r>
            <a:r>
              <a:rPr lang="en-US" sz="1200" kern="1200" dirty="0" err="1" smtClean="0">
                <a:solidFill>
                  <a:schemeClr val="tx1"/>
                </a:solidFill>
                <a:effectLst/>
                <a:latin typeface="+mn-lt"/>
                <a:ea typeface="+mn-ea"/>
                <a:cs typeface="+mn-cs"/>
              </a:rPr>
              <a:t>Abramo</a:t>
            </a:r>
            <a:r>
              <a:rPr lang="en-US" sz="1200" kern="1200" dirty="0" smtClean="0">
                <a:solidFill>
                  <a:schemeClr val="tx1"/>
                </a:solidFill>
                <a:effectLst/>
                <a:latin typeface="+mn-lt"/>
                <a:ea typeface="+mn-ea"/>
                <a:cs typeface="+mn-cs"/>
              </a:rPr>
              <a:t> and Valenzuela, 2006: 44–5). W</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Women are often in the least</a:t>
            </a:r>
            <a:r>
              <a:rPr lang="en-US" baseline="0" dirty="0" smtClean="0"/>
              <a:t> visible jobs, such as house cleaning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Income differential between men and women is larger in informal economy than formal economy</a:t>
            </a:r>
          </a:p>
          <a:p>
            <a:endParaRPr lang="en-US" baseline="0" dirty="0" smtClean="0"/>
          </a:p>
        </p:txBody>
      </p:sp>
      <p:sp>
        <p:nvSpPr>
          <p:cNvPr id="4" name="Slide Number Placeholder 3"/>
          <p:cNvSpPr>
            <a:spLocks noGrp="1"/>
          </p:cNvSpPr>
          <p:nvPr>
            <p:ph type="sldNum" sz="quarter" idx="10"/>
          </p:nvPr>
        </p:nvSpPr>
        <p:spPr/>
        <p:txBody>
          <a:bodyPr/>
          <a:lstStyle/>
          <a:p>
            <a:fld id="{FCD1BA51-2BAE-B54B-AC11-6791091A09D7}" type="slidenum">
              <a:rPr lang="en-US" smtClean="0"/>
              <a:t>6</a:t>
            </a:fld>
            <a:endParaRPr lang="en-US"/>
          </a:p>
        </p:txBody>
      </p:sp>
    </p:spTree>
    <p:extLst>
      <p:ext uri="{BB962C8B-B14F-4D97-AF65-F5344CB8AC3E}">
        <p14:creationId xmlns:p14="http://schemas.microsoft.com/office/powerpoint/2010/main" val="129825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1997 study by Mexican City government, there were</a:t>
            </a:r>
            <a:r>
              <a:rPr lang="en-US" baseline="0" dirty="0" smtClean="0"/>
              <a:t> 98,000 street vendors</a:t>
            </a:r>
          </a:p>
          <a:p>
            <a:endParaRPr lang="en-US" baseline="0" dirty="0" smtClean="0"/>
          </a:p>
          <a:p>
            <a:r>
              <a:rPr lang="en-US" dirty="0" smtClean="0"/>
              <a:t>55%</a:t>
            </a:r>
            <a:r>
              <a:rPr lang="en-US" baseline="0" dirty="0" smtClean="0"/>
              <a:t> of street vendors are male, 45% are female</a:t>
            </a:r>
            <a:endParaRPr lang="en-US" dirty="0" smtClean="0"/>
          </a:p>
          <a:p>
            <a:r>
              <a:rPr lang="en-US" dirty="0" smtClean="0"/>
              <a:t> </a:t>
            </a:r>
          </a:p>
          <a:p>
            <a:r>
              <a:rPr lang="en-US" dirty="0" smtClean="0"/>
              <a:t>Food is commonly</a:t>
            </a:r>
            <a:r>
              <a:rPr lang="en-US" baseline="0" dirty="0" smtClean="0"/>
              <a:t> sold- hence, “Domestication”</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7</a:t>
            </a:fld>
            <a:endParaRPr lang="en-US"/>
          </a:p>
        </p:txBody>
      </p:sp>
    </p:spTree>
    <p:extLst>
      <p:ext uri="{BB962C8B-B14F-4D97-AF65-F5344CB8AC3E}">
        <p14:creationId xmlns:p14="http://schemas.microsoft.com/office/powerpoint/2010/main" val="119300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1990s</a:t>
            </a:r>
            <a:r>
              <a:rPr lang="en-US" baseline="0" dirty="0" smtClean="0"/>
              <a:t> program encouraged vendors to move off of streets and into plazas, and issues licenses for street vendors</a:t>
            </a:r>
          </a:p>
          <a:p>
            <a:r>
              <a:rPr lang="en-US" baseline="0" dirty="0" smtClean="0"/>
              <a:t> </a:t>
            </a:r>
          </a:p>
          <a:p>
            <a:r>
              <a:rPr lang="en-US" baseline="0" dirty="0" smtClean="0"/>
              <a:t>These programs have not achieved their intended outcomes</a:t>
            </a:r>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8</a:t>
            </a:fld>
            <a:endParaRPr lang="en-US"/>
          </a:p>
        </p:txBody>
      </p:sp>
    </p:spTree>
    <p:extLst>
      <p:ext uri="{BB962C8B-B14F-4D97-AF65-F5344CB8AC3E}">
        <p14:creationId xmlns:p14="http://schemas.microsoft.com/office/powerpoint/2010/main" val="355392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(Out of How Many?? What is their spatial location– associated with certain areas?? How many people involved??)</a:t>
            </a:r>
          </a:p>
          <a:p>
            <a:r>
              <a:rPr lang="en-US" dirty="0" smtClean="0"/>
              <a:t>Recent Metro fare increase has provided funds for increased security, and the opportunity to make greater changes in the stations  </a:t>
            </a:r>
          </a:p>
          <a:p>
            <a:pPr marL="342900" lvl="1" indent="-342900">
              <a:buFont typeface="Arial"/>
              <a:buChar char="•"/>
            </a:pPr>
            <a:r>
              <a:rPr lang="en-US" sz="3200" dirty="0" smtClean="0"/>
              <a:t>As of March 2014, vendors were banned from all 12 Metro lines (Corcoran, 2014) </a:t>
            </a:r>
          </a:p>
          <a:p>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9</a:t>
            </a:fld>
            <a:endParaRPr lang="en-US"/>
          </a:p>
        </p:txBody>
      </p:sp>
    </p:spTree>
    <p:extLst>
      <p:ext uri="{BB962C8B-B14F-4D97-AF65-F5344CB8AC3E}">
        <p14:creationId xmlns:p14="http://schemas.microsoft.com/office/powerpoint/2010/main" val="302132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$160 is equivalent of a month of minimum wage in that area</a:t>
            </a:r>
          </a:p>
          <a:p>
            <a:endParaRPr lang="en-US" b="1" dirty="0" smtClean="0"/>
          </a:p>
          <a:p>
            <a:r>
              <a:rPr lang="en-US" b="1" dirty="0" smtClean="0"/>
              <a:t>Who are the champions of the program- how did this come about?? Who pushed this forward?? At this point, origins are unclear- </a:t>
            </a:r>
          </a:p>
          <a:p>
            <a:endParaRPr lang="en-US" dirty="0"/>
          </a:p>
        </p:txBody>
      </p:sp>
      <p:sp>
        <p:nvSpPr>
          <p:cNvPr id="4" name="Slide Number Placeholder 3"/>
          <p:cNvSpPr>
            <a:spLocks noGrp="1"/>
          </p:cNvSpPr>
          <p:nvPr>
            <p:ph type="sldNum" sz="quarter" idx="10"/>
          </p:nvPr>
        </p:nvSpPr>
        <p:spPr/>
        <p:txBody>
          <a:bodyPr/>
          <a:lstStyle/>
          <a:p>
            <a:fld id="{FCD1BA51-2BAE-B54B-AC11-6791091A09D7}" type="slidenum">
              <a:rPr lang="en-US" smtClean="0"/>
              <a:t>10</a:t>
            </a:fld>
            <a:endParaRPr lang="en-US"/>
          </a:p>
        </p:txBody>
      </p:sp>
    </p:spTree>
    <p:extLst>
      <p:ext uri="{BB962C8B-B14F-4D97-AF65-F5344CB8AC3E}">
        <p14:creationId xmlns:p14="http://schemas.microsoft.com/office/powerpoint/2010/main" val="266550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 City planners and transit officials: </a:t>
            </a:r>
          </a:p>
          <a:p>
            <a:pPr lvl="2">
              <a:buFont typeface="Wingdings" panose="05000000000000000000" pitchFamily="2" charset="2"/>
              <a:buChar char="Ø"/>
            </a:pPr>
            <a:r>
              <a:rPr lang="en-US" sz="2200" dirty="0" smtClean="0"/>
              <a:t>   </a:t>
            </a:r>
            <a:r>
              <a:rPr lang="en-US" sz="2700" dirty="0" smtClean="0"/>
              <a:t> </a:t>
            </a:r>
            <a:r>
              <a:rPr lang="en-US" sz="2600" dirty="0" smtClean="0"/>
              <a:t>High visibility of street vending, conflict between street vending and “modernization”</a:t>
            </a:r>
          </a:p>
          <a:p>
            <a:pPr lvl="2">
              <a:buFont typeface="Wingdings" panose="05000000000000000000" pitchFamily="2" charset="2"/>
              <a:buChar char="Ø"/>
            </a:pPr>
            <a:r>
              <a:rPr lang="en-US" sz="2600" dirty="0" smtClean="0"/>
              <a:t>    Financial aspects of informal street vending</a:t>
            </a:r>
            <a:endParaRPr lang="en-US" sz="2800" dirty="0" smtClean="0"/>
          </a:p>
          <a:p>
            <a:pPr lvl="2">
              <a:buFont typeface="Wingdings" panose="05000000000000000000" pitchFamily="2" charset="2"/>
              <a:buChar char="Ø"/>
            </a:pPr>
            <a:r>
              <a:rPr lang="en-US" sz="2600" dirty="0" smtClean="0"/>
              <a:t>Potential issues with transit safety, accessibility </a:t>
            </a:r>
          </a:p>
          <a:p>
            <a:pPr marL="514350" indent="-457200"/>
            <a:r>
              <a:rPr lang="en-US" sz="2800" dirty="0" smtClean="0"/>
              <a:t>Local shop keepers </a:t>
            </a:r>
          </a:p>
          <a:p>
            <a:pPr marL="514350" indent="-457200"/>
            <a:endParaRPr lang="en-US" sz="2800" dirty="0" smtClean="0"/>
          </a:p>
          <a:p>
            <a:pPr marL="514350" indent="-457200"/>
            <a:r>
              <a:rPr lang="en-US" sz="2800" dirty="0" smtClean="0"/>
              <a:t>Consumers: </a:t>
            </a:r>
          </a:p>
          <a:p>
            <a:pPr marL="685800" lvl="1" indent="-457200">
              <a:buFont typeface="Wingdings" charset="2"/>
              <a:buChar char="Ø"/>
            </a:pPr>
            <a:r>
              <a:rPr lang="en-US" sz="2600" dirty="0" smtClean="0"/>
              <a:t>Nuisance vs. convenience </a:t>
            </a:r>
          </a:p>
          <a:p>
            <a:pPr marL="514350" indent="-457200"/>
            <a:r>
              <a:rPr lang="en-US" sz="2800" dirty="0" smtClean="0"/>
              <a:t>Street vendor organizations</a:t>
            </a:r>
          </a:p>
          <a:p>
            <a:pPr marL="514350" marR="0" indent="-457200" algn="l" defTabSz="457200" rtl="0" eaLnBrk="1" fontAlgn="auto" latinLnBrk="0" hangingPunct="1">
              <a:lnSpc>
                <a:spcPct val="100000"/>
              </a:lnSpc>
              <a:spcBef>
                <a:spcPts val="0"/>
              </a:spcBef>
              <a:spcAft>
                <a:spcPts val="0"/>
              </a:spcAft>
              <a:buClrTx/>
              <a:buSzTx/>
              <a:buFontTx/>
              <a:buNone/>
              <a:tabLst/>
              <a:defRPr/>
            </a:pPr>
            <a:r>
              <a:rPr lang="en-US" sz="2800" dirty="0" smtClean="0"/>
              <a:t>-</a:t>
            </a:r>
            <a:r>
              <a:rPr lang="en-US" sz="2800" baseline="0" dirty="0" smtClean="0"/>
              <a:t>negotiate with government and help address issues with organization of work spaces(informal property rights)</a:t>
            </a:r>
            <a:endParaRPr lang="en-US" sz="2800" dirty="0" smtClean="0"/>
          </a:p>
          <a:p>
            <a:pPr marL="514350" indent="-457200"/>
            <a:r>
              <a:rPr lang="en-US" sz="2800" dirty="0" smtClean="0"/>
              <a:t>International organizations, such as the International </a:t>
            </a:r>
            <a:r>
              <a:rPr lang="en-US" sz="2800" dirty="0" err="1" smtClean="0"/>
              <a:t>Labour</a:t>
            </a:r>
            <a:r>
              <a:rPr lang="en-US" sz="2800" dirty="0" smtClean="0"/>
              <a:t> Organization (ILO)</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CD1BA51-2BAE-B54B-AC11-6791091A09D7}" type="slidenum">
              <a:rPr lang="en-US" smtClean="0"/>
              <a:t>12</a:t>
            </a:fld>
            <a:endParaRPr lang="en-US"/>
          </a:p>
        </p:txBody>
      </p:sp>
    </p:spTree>
    <p:extLst>
      <p:ext uri="{BB962C8B-B14F-4D97-AF65-F5344CB8AC3E}">
        <p14:creationId xmlns:p14="http://schemas.microsoft.com/office/powerpoint/2010/main" val="349505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01193BC9-79C2-5C45-9824-71169547986A}" type="datetimeFigureOut">
              <a:rPr lang="en-US" smtClean="0"/>
              <a:t>5/12/14</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63FA8D7-33B0-5041-98FD-F3AB4B6A526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60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93BC9-79C2-5C45-9824-71169547986A}"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203206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93BC9-79C2-5C45-9824-71169547986A}"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320910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93BC9-79C2-5C45-9824-71169547986A}"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97956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93BC9-79C2-5C45-9824-71169547986A}" type="datetimeFigureOut">
              <a:rPr lang="en-US" smtClean="0"/>
              <a:t>5/12/14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A8D7-33B0-5041-98FD-F3AB4B6A526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12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193BC9-79C2-5C45-9824-71169547986A}"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219870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193BC9-79C2-5C45-9824-71169547986A}" type="datetimeFigureOut">
              <a:rPr lang="en-US" smtClean="0"/>
              <a:t>5/12/14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121601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193BC9-79C2-5C45-9824-71169547986A}" type="datetimeFigureOut">
              <a:rPr lang="en-US" smtClean="0"/>
              <a:t>5/12/14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7782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3BC9-79C2-5C45-9824-71169547986A}" type="datetimeFigureOut">
              <a:rPr lang="en-US" smtClean="0"/>
              <a:t>5/12/14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17647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93BC9-79C2-5C45-9824-71169547986A}"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394731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93BC9-79C2-5C45-9824-71169547986A}" type="datetimeFigureOut">
              <a:rPr lang="en-US" smtClean="0"/>
              <a:t>5/12/14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A8D7-33B0-5041-98FD-F3AB4B6A5261}" type="slidenum">
              <a:rPr lang="en-US" smtClean="0"/>
              <a:t>‹#›</a:t>
            </a:fld>
            <a:endParaRPr lang="en-US"/>
          </a:p>
        </p:txBody>
      </p:sp>
    </p:spTree>
    <p:extLst>
      <p:ext uri="{BB962C8B-B14F-4D97-AF65-F5344CB8AC3E}">
        <p14:creationId xmlns:p14="http://schemas.microsoft.com/office/powerpoint/2010/main" val="1072482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1193BC9-79C2-5C45-9824-71169547986A}" type="datetimeFigureOut">
              <a:rPr lang="en-US" smtClean="0"/>
              <a:t>5/12/14</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3FA8D7-33B0-5041-98FD-F3AB4B6A5261}" type="slidenum">
              <a:rPr lang="en-US" smtClean="0"/>
              <a:t>‹#›</a:t>
            </a:fld>
            <a:endParaRPr lang="en-US"/>
          </a:p>
        </p:txBody>
      </p:sp>
    </p:spTree>
    <p:extLst>
      <p:ext uri="{BB962C8B-B14F-4D97-AF65-F5344CB8AC3E}">
        <p14:creationId xmlns:p14="http://schemas.microsoft.com/office/powerpoint/2010/main" val="3869230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eg"/><Relationship Id="rId6" Type="http://schemas.microsoft.com/office/2007/relationships/hdphoto" Target="../media/hdphoto2.wdp"/><Relationship Id="rId7" Type="http://schemas.openxmlformats.org/officeDocument/2006/relationships/image" Target="../media/image6.jpeg"/><Relationship Id="rId8" Type="http://schemas.microsoft.com/office/2007/relationships/hdphoto" Target="../media/hdphoto3.wdp"/><Relationship Id="rId9"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34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effectLst/>
              </a:rPr>
              <a:t>Regulating the “Domestication” of Public Spaces in Mexico City: Lessons for Los Angeles </a:t>
            </a:r>
            <a:endParaRPr lang="en-US" sz="4400" dirty="0">
              <a:effectLst/>
            </a:endParaRPr>
          </a:p>
        </p:txBody>
      </p:sp>
      <p:sp>
        <p:nvSpPr>
          <p:cNvPr id="3" name="Subtitle 2"/>
          <p:cNvSpPr>
            <a:spLocks noGrp="1"/>
          </p:cNvSpPr>
          <p:nvPr>
            <p:ph type="subTitle" idx="1"/>
          </p:nvPr>
        </p:nvSpPr>
        <p:spPr/>
        <p:txBody>
          <a:bodyPr/>
          <a:lstStyle/>
          <a:p>
            <a:r>
              <a:rPr lang="en-US" dirty="0" smtClean="0">
                <a:solidFill>
                  <a:schemeClr val="tx1"/>
                </a:solidFill>
              </a:rPr>
              <a:t>Skye Allmang</a:t>
            </a:r>
          </a:p>
          <a:p>
            <a:r>
              <a:rPr lang="en-US" dirty="0" smtClean="0">
                <a:solidFill>
                  <a:schemeClr val="tx1"/>
                </a:solidFill>
              </a:rPr>
              <a:t>UP212</a:t>
            </a:r>
          </a:p>
          <a:p>
            <a:r>
              <a:rPr lang="en-US" dirty="0" smtClean="0">
                <a:solidFill>
                  <a:schemeClr val="tx1"/>
                </a:solidFill>
              </a:rPr>
              <a:t>5/12/14</a:t>
            </a:r>
          </a:p>
          <a:p>
            <a:endParaRPr lang="en-US" dirty="0"/>
          </a:p>
        </p:txBody>
      </p:sp>
    </p:spTree>
    <p:extLst>
      <p:ext uri="{BB962C8B-B14F-4D97-AF65-F5344CB8AC3E}">
        <p14:creationId xmlns:p14="http://schemas.microsoft.com/office/powerpoint/2010/main" val="28119784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Integration program design</a:t>
            </a:r>
            <a:endParaRPr lang="en-US" dirty="0"/>
          </a:p>
        </p:txBody>
      </p:sp>
      <p:sp>
        <p:nvSpPr>
          <p:cNvPr id="3" name="Content Placeholder 2"/>
          <p:cNvSpPr>
            <a:spLocks noGrp="1"/>
          </p:cNvSpPr>
          <p:nvPr>
            <p:ph idx="1"/>
          </p:nvPr>
        </p:nvSpPr>
        <p:spPr/>
        <p:txBody>
          <a:bodyPr>
            <a:normAutofit/>
          </a:bodyPr>
          <a:lstStyle/>
          <a:p>
            <a:r>
              <a:rPr lang="en-US" sz="2800" dirty="0"/>
              <a:t>Carrot and stick </a:t>
            </a:r>
            <a:r>
              <a:rPr lang="en-US" sz="2800" dirty="0" smtClean="0"/>
              <a:t>approach</a:t>
            </a:r>
          </a:p>
          <a:p>
            <a:r>
              <a:rPr lang="es-ES" sz="2800" dirty="0" err="1" smtClean="0"/>
              <a:t>Integration</a:t>
            </a:r>
            <a:r>
              <a:rPr lang="es-ES" sz="2800" dirty="0" smtClean="0"/>
              <a:t> </a:t>
            </a:r>
            <a:r>
              <a:rPr lang="es-ES" sz="2800" dirty="0" err="1" smtClean="0"/>
              <a:t>program</a:t>
            </a:r>
            <a:r>
              <a:rPr lang="es-ES" sz="2800" dirty="0" smtClean="0"/>
              <a:t> </a:t>
            </a:r>
            <a:r>
              <a:rPr lang="es-ES" sz="2800" dirty="0" err="1" smtClean="0"/>
              <a:t>provides</a:t>
            </a:r>
            <a:r>
              <a:rPr lang="es-ES" sz="2800" dirty="0" smtClean="0"/>
              <a:t> </a:t>
            </a:r>
            <a:r>
              <a:rPr lang="es-ES" sz="2800" dirty="0"/>
              <a:t>informal </a:t>
            </a:r>
            <a:r>
              <a:rPr lang="es-ES" sz="2800" dirty="0" err="1"/>
              <a:t>workers</a:t>
            </a:r>
            <a:r>
              <a:rPr lang="es-ES" sz="2800" dirty="0"/>
              <a:t> </a:t>
            </a:r>
            <a:r>
              <a:rPr lang="es-ES" sz="2800" dirty="0" err="1" smtClean="0"/>
              <a:t>with</a:t>
            </a:r>
            <a:r>
              <a:rPr lang="es-ES" sz="2800" dirty="0" smtClean="0"/>
              <a:t> up </a:t>
            </a:r>
            <a:r>
              <a:rPr lang="es-ES" sz="2800" dirty="0" err="1" smtClean="0"/>
              <a:t>to</a:t>
            </a:r>
            <a:r>
              <a:rPr lang="es-ES" sz="2800" dirty="0" smtClean="0"/>
              <a:t> </a:t>
            </a:r>
            <a:r>
              <a:rPr lang="es-ES" sz="2800" dirty="0"/>
              <a:t>6 </a:t>
            </a:r>
            <a:r>
              <a:rPr lang="es-ES" sz="2800" dirty="0" err="1"/>
              <a:t>months</a:t>
            </a:r>
            <a:r>
              <a:rPr lang="es-ES" sz="2800" dirty="0"/>
              <a:t> of </a:t>
            </a:r>
            <a:r>
              <a:rPr lang="es-ES" sz="2800" dirty="0" err="1"/>
              <a:t>economic</a:t>
            </a:r>
            <a:r>
              <a:rPr lang="es-ES" sz="2800" dirty="0"/>
              <a:t> </a:t>
            </a:r>
            <a:r>
              <a:rPr lang="es-ES" sz="2800" dirty="0" err="1"/>
              <a:t>support</a:t>
            </a:r>
            <a:r>
              <a:rPr lang="es-ES" sz="2800" dirty="0"/>
              <a:t> </a:t>
            </a:r>
            <a:r>
              <a:rPr lang="es-ES" sz="2800" dirty="0" smtClean="0"/>
              <a:t>and training</a:t>
            </a:r>
          </a:p>
          <a:p>
            <a:pPr marL="457200" lvl="1" indent="0">
              <a:buNone/>
            </a:pPr>
            <a:endParaRPr lang="en-US" dirty="0" smtClean="0"/>
          </a:p>
          <a:p>
            <a:endParaRPr lang="en-US" dirty="0" smtClean="0"/>
          </a:p>
          <a:p>
            <a:endParaRPr lang="en-US" dirty="0"/>
          </a:p>
        </p:txBody>
      </p:sp>
      <p:pic>
        <p:nvPicPr>
          <p:cNvPr id="22" name="Picture 2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6238" y="6211810"/>
            <a:ext cx="487387" cy="487387"/>
          </a:xfrm>
          <a:prstGeom prst="rect">
            <a:avLst/>
          </a:prstGeom>
        </p:spPr>
      </p:pic>
      <p:pic>
        <p:nvPicPr>
          <p:cNvPr id="2" name="Picture 1" descr="carrotsti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600" y="3736410"/>
            <a:ext cx="3848100" cy="2120900"/>
          </a:xfrm>
          <a:prstGeom prst="rect">
            <a:avLst/>
          </a:prstGeom>
        </p:spPr>
      </p:pic>
    </p:spTree>
    <p:extLst>
      <p:ext uri="{BB962C8B-B14F-4D97-AF65-F5344CB8AC3E}">
        <p14:creationId xmlns:p14="http://schemas.microsoft.com/office/powerpoint/2010/main" val="2897150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potential </a:t>
            </a:r>
            <a:r>
              <a:rPr lang="en-US" dirty="0"/>
              <a:t>training pathways for Metro </a:t>
            </a:r>
            <a:r>
              <a:rPr lang="en-US" dirty="0" smtClean="0"/>
              <a:t>vendors</a:t>
            </a:r>
            <a:r>
              <a:rPr lang="en-US" dirty="0"/>
              <a:t>:</a:t>
            </a:r>
          </a:p>
        </p:txBody>
      </p:sp>
      <p:sp>
        <p:nvSpPr>
          <p:cNvPr id="3" name="Content Placeholder 2"/>
          <p:cNvSpPr>
            <a:spLocks noGrp="1"/>
          </p:cNvSpPr>
          <p:nvPr>
            <p:ph idx="1"/>
          </p:nvPr>
        </p:nvSpPr>
        <p:spPr/>
        <p:txBody>
          <a:bodyPr/>
          <a:lstStyle/>
          <a:p>
            <a:pPr lvl="1"/>
            <a:r>
              <a:rPr lang="en-US" sz="2800" dirty="0" smtClean="0"/>
              <a:t>Retraining </a:t>
            </a:r>
            <a:r>
              <a:rPr lang="en-US" sz="2800" dirty="0"/>
              <a:t>into a new (formalized) profession</a:t>
            </a:r>
          </a:p>
          <a:p>
            <a:pPr lvl="1"/>
            <a:r>
              <a:rPr lang="en-US" sz="2800" dirty="0"/>
              <a:t>Entrepreneurship</a:t>
            </a:r>
          </a:p>
          <a:p>
            <a:pPr lvl="1"/>
            <a:r>
              <a:rPr lang="en-US" sz="2800" dirty="0"/>
              <a:t>Management training</a:t>
            </a:r>
          </a:p>
          <a:p>
            <a:pPr lvl="1"/>
            <a:r>
              <a:rPr lang="en-US" sz="2800" dirty="0"/>
              <a:t>Building of cooperatives</a:t>
            </a:r>
          </a:p>
          <a:p>
            <a:endParaRPr lang="en-US" dirty="0"/>
          </a:p>
        </p:txBody>
      </p:sp>
      <p:pic>
        <p:nvPicPr>
          <p:cNvPr id="4" name="Picture 3" descr="trai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423" y="3441700"/>
            <a:ext cx="3060700" cy="2654300"/>
          </a:xfrm>
          <a:prstGeom prst="rect">
            <a:avLst/>
          </a:prstGeom>
        </p:spPr>
      </p:pic>
    </p:spTree>
    <p:extLst>
      <p:ext uri="{BB962C8B-B14F-4D97-AF65-F5344CB8AC3E}">
        <p14:creationId xmlns:p14="http://schemas.microsoft.com/office/powerpoint/2010/main" val="196859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Significance of Metro street vending to various stakeholders </a:t>
            </a:r>
            <a:endParaRPr lang="en-US" dirty="0"/>
          </a:p>
        </p:txBody>
      </p:sp>
      <p:sp>
        <p:nvSpPr>
          <p:cNvPr id="3" name="Content Placeholder 2"/>
          <p:cNvSpPr>
            <a:spLocks noGrp="1"/>
          </p:cNvSpPr>
          <p:nvPr>
            <p:ph idx="1"/>
          </p:nvPr>
        </p:nvSpPr>
        <p:spPr/>
        <p:txBody>
          <a:bodyPr>
            <a:normAutofit/>
          </a:bodyPr>
          <a:lstStyle/>
          <a:p>
            <a:r>
              <a:rPr lang="en-US" sz="2800" dirty="0" smtClean="0"/>
              <a:t>   City planners and </a:t>
            </a:r>
            <a:r>
              <a:rPr lang="en-US" sz="2800" dirty="0"/>
              <a:t>t</a:t>
            </a:r>
            <a:r>
              <a:rPr lang="en-US" sz="2800" dirty="0" smtClean="0"/>
              <a:t>ransit officials </a:t>
            </a:r>
            <a:endParaRPr lang="en-US" sz="2800" dirty="0"/>
          </a:p>
          <a:p>
            <a:r>
              <a:rPr lang="en-US" sz="2800" dirty="0"/>
              <a:t> </a:t>
            </a:r>
            <a:r>
              <a:rPr lang="en-US" sz="2800" dirty="0" smtClean="0"/>
              <a:t>  Local shopkeepers </a:t>
            </a:r>
            <a:endParaRPr lang="en-US" sz="2800" dirty="0"/>
          </a:p>
          <a:p>
            <a:r>
              <a:rPr lang="en-US" sz="2800" dirty="0" smtClean="0"/>
              <a:t>   Consumers</a:t>
            </a:r>
            <a:endParaRPr lang="en-US" sz="2800" dirty="0"/>
          </a:p>
          <a:p>
            <a:r>
              <a:rPr lang="en-US" sz="2800" dirty="0" smtClean="0"/>
              <a:t>   Street vendor organizations</a:t>
            </a:r>
          </a:p>
          <a:p>
            <a:r>
              <a:rPr lang="en-US" sz="2800" dirty="0"/>
              <a:t> </a:t>
            </a:r>
            <a:r>
              <a:rPr lang="en-US" sz="2800" dirty="0" smtClean="0"/>
              <a:t>  Street vendors</a:t>
            </a:r>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0403" y="6211810"/>
            <a:ext cx="487387" cy="487387"/>
          </a:xfrm>
          <a:prstGeom prst="rect">
            <a:avLst/>
          </a:prstGeom>
        </p:spPr>
      </p:pic>
    </p:spTree>
    <p:extLst>
      <p:ext uri="{BB962C8B-B14F-4D97-AF65-F5344CB8AC3E}">
        <p14:creationId xmlns:p14="http://schemas.microsoft.com/office/powerpoint/2010/main" val="38151535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program outcomes</a:t>
            </a:r>
            <a:endParaRPr lang="en-US" dirty="0"/>
          </a:p>
        </p:txBody>
      </p:sp>
      <p:sp>
        <p:nvSpPr>
          <p:cNvPr id="3" name="Content Placeholder 2"/>
          <p:cNvSpPr>
            <a:spLocks noGrp="1"/>
          </p:cNvSpPr>
          <p:nvPr>
            <p:ph idx="1"/>
          </p:nvPr>
        </p:nvSpPr>
        <p:spPr/>
        <p:txBody>
          <a:bodyPr>
            <a:normAutofit/>
          </a:bodyPr>
          <a:lstStyle/>
          <a:p>
            <a:pPr lvl="1"/>
            <a:r>
              <a:rPr lang="en-US" sz="2800" dirty="0" smtClean="0"/>
              <a:t>Outcomes for transit users:</a:t>
            </a:r>
          </a:p>
          <a:p>
            <a:pPr lvl="2"/>
            <a:r>
              <a:rPr lang="en-US" sz="2400" dirty="0" smtClean="0"/>
              <a:t>Improved security and access</a:t>
            </a:r>
          </a:p>
          <a:p>
            <a:pPr lvl="1"/>
            <a:r>
              <a:rPr lang="en-US" sz="2800" dirty="0" smtClean="0"/>
              <a:t>Outcomes for informal vendors:</a:t>
            </a:r>
          </a:p>
          <a:p>
            <a:pPr lvl="2"/>
            <a:r>
              <a:rPr lang="en-US" sz="2400" dirty="0" smtClean="0"/>
              <a:t>Vocational certificates</a:t>
            </a:r>
            <a:endParaRPr lang="en-US" sz="2400" dirty="0"/>
          </a:p>
          <a:p>
            <a:pPr lvl="2"/>
            <a:r>
              <a:rPr lang="en-US" sz="2400" dirty="0"/>
              <a:t>A</a:t>
            </a:r>
            <a:r>
              <a:rPr lang="en-US" sz="2400" dirty="0" smtClean="0"/>
              <a:t>ccess other social programs to help them transition into the formal economy </a:t>
            </a:r>
          </a:p>
          <a:p>
            <a:r>
              <a:rPr lang="en-US" sz="2800" dirty="0" smtClean="0"/>
              <a:t>However, news reports show that vendors are still selling goods on the Metro (</a:t>
            </a:r>
            <a:r>
              <a:rPr lang="en-US" sz="2800" dirty="0" err="1" smtClean="0"/>
              <a:t>Lastiri</a:t>
            </a:r>
            <a:r>
              <a:rPr lang="en-US" sz="2800" dirty="0" smtClean="0"/>
              <a:t>, 2014)</a:t>
            </a:r>
            <a:endParaRPr lang="en-US" sz="2800" dirty="0"/>
          </a:p>
          <a:p>
            <a:endParaRPr lang="en-US" sz="2600" dirty="0" smtClean="0"/>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77020" y="6211810"/>
            <a:ext cx="487387" cy="487387"/>
          </a:xfrm>
          <a:prstGeom prst="rect">
            <a:avLst/>
          </a:prstGeom>
        </p:spPr>
      </p:pic>
    </p:spTree>
    <p:extLst>
      <p:ext uri="{BB962C8B-B14F-4D97-AF65-F5344CB8AC3E}">
        <p14:creationId xmlns:p14="http://schemas.microsoft.com/office/powerpoint/2010/main" val="21361085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arising from this </a:t>
            </a:r>
            <a:r>
              <a:rPr lang="en-US" dirty="0" smtClean="0"/>
              <a:t>research </a:t>
            </a:r>
            <a:endParaRPr lang="en-US" dirty="0"/>
          </a:p>
        </p:txBody>
      </p:sp>
      <p:sp>
        <p:nvSpPr>
          <p:cNvPr id="3" name="Content Placeholder 2"/>
          <p:cNvSpPr>
            <a:spLocks noGrp="1"/>
          </p:cNvSpPr>
          <p:nvPr>
            <p:ph idx="1"/>
          </p:nvPr>
        </p:nvSpPr>
        <p:spPr/>
        <p:txBody>
          <a:bodyPr>
            <a:normAutofit/>
          </a:bodyPr>
          <a:lstStyle/>
          <a:p>
            <a:r>
              <a:rPr lang="en-US" sz="2800" dirty="0" smtClean="0"/>
              <a:t>(</a:t>
            </a:r>
            <a:r>
              <a:rPr lang="en-US" sz="2800" dirty="0"/>
              <a:t>How) W</a:t>
            </a:r>
            <a:r>
              <a:rPr lang="en-US" sz="2800" dirty="0" smtClean="0"/>
              <a:t>ill </a:t>
            </a:r>
            <a:r>
              <a:rPr lang="en-US" sz="2800" dirty="0"/>
              <a:t>success be </a:t>
            </a:r>
            <a:r>
              <a:rPr lang="en-US" sz="2800" dirty="0" smtClean="0"/>
              <a:t>measured? </a:t>
            </a:r>
            <a:endParaRPr lang="en-US" sz="2800" dirty="0" smtClean="0"/>
          </a:p>
          <a:p>
            <a:r>
              <a:rPr lang="en-US" sz="2800" dirty="0" smtClean="0"/>
              <a:t>This is a </a:t>
            </a:r>
            <a:r>
              <a:rPr lang="en-US" sz="2800" dirty="0" smtClean="0"/>
              <a:t>one</a:t>
            </a:r>
            <a:r>
              <a:rPr lang="en-US" sz="2800" dirty="0" smtClean="0"/>
              <a:t>-time program </a:t>
            </a:r>
            <a:r>
              <a:rPr lang="en-US" sz="2800" dirty="0" smtClean="0"/>
              <a:t>intervention- how to </a:t>
            </a:r>
            <a:r>
              <a:rPr lang="en-US" sz="2800" dirty="0" smtClean="0"/>
              <a:t>address larger structural economic </a:t>
            </a:r>
            <a:r>
              <a:rPr lang="en-US" sz="2800" dirty="0" smtClean="0"/>
              <a:t>issues?</a:t>
            </a:r>
          </a:p>
          <a:p>
            <a:r>
              <a:rPr lang="en-US" sz="2800" dirty="0"/>
              <a:t>Role of gender: Will this integration program help women earn higher wages, or reinforce current gender dynamics? </a:t>
            </a:r>
          </a:p>
          <a:p>
            <a:endParaRPr lang="en-US" sz="2800" dirty="0" smtClean="0"/>
          </a:p>
          <a:p>
            <a:endParaRPr lang="en-US" sz="2800" dirty="0" smtClean="0"/>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57802" y="6211810"/>
            <a:ext cx="487387" cy="487387"/>
          </a:xfrm>
          <a:prstGeom prst="rect">
            <a:avLst/>
          </a:prstGeom>
        </p:spPr>
      </p:pic>
    </p:spTree>
    <p:extLst>
      <p:ext uri="{BB962C8B-B14F-4D97-AF65-F5344CB8AC3E}">
        <p14:creationId xmlns:p14="http://schemas.microsoft.com/office/powerpoint/2010/main" val="2649967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Informal street </a:t>
            </a:r>
            <a:r>
              <a:rPr lang="en-US" dirty="0"/>
              <a:t>v</a:t>
            </a:r>
            <a:r>
              <a:rPr lang="en-US" dirty="0" smtClean="0"/>
              <a:t>ending in Los Angeles </a:t>
            </a:r>
            <a:endParaRPr lang="en-US" dirty="0"/>
          </a:p>
        </p:txBody>
      </p:sp>
      <p:sp>
        <p:nvSpPr>
          <p:cNvPr id="3" name="Content Placeholder 2"/>
          <p:cNvSpPr>
            <a:spLocks noGrp="1"/>
          </p:cNvSpPr>
          <p:nvPr>
            <p:ph idx="1"/>
          </p:nvPr>
        </p:nvSpPr>
        <p:spPr>
          <a:xfrm>
            <a:off x="857251" y="1965960"/>
            <a:ext cx="7404653" cy="4130040"/>
          </a:xfrm>
        </p:spPr>
        <p:txBody>
          <a:bodyPr>
            <a:normAutofit/>
          </a:bodyPr>
          <a:lstStyle/>
          <a:p>
            <a:pPr lvl="1"/>
            <a:r>
              <a:rPr lang="en-US" sz="2800" dirty="0" smtClean="0"/>
              <a:t>Comparing street vending in </a:t>
            </a:r>
            <a:r>
              <a:rPr lang="en-US" sz="2800" dirty="0" smtClean="0"/>
              <a:t>Mexico City and Los Angeles </a:t>
            </a:r>
          </a:p>
          <a:p>
            <a:pPr lvl="1"/>
            <a:r>
              <a:rPr lang="en-US" sz="2800" dirty="0" smtClean="0"/>
              <a:t>M</a:t>
            </a:r>
            <a:r>
              <a:rPr lang="en-US" sz="2800" dirty="0" smtClean="0"/>
              <a:t>ovements </a:t>
            </a:r>
            <a:r>
              <a:rPr lang="en-US" sz="2800" dirty="0" smtClean="0"/>
              <a:t>to </a:t>
            </a:r>
            <a:r>
              <a:rPr lang="en-US" sz="2800" dirty="0"/>
              <a:t>legalize street </a:t>
            </a:r>
            <a:r>
              <a:rPr lang="en-US" sz="2800" dirty="0" smtClean="0"/>
              <a:t>vending in Los Angeles </a:t>
            </a:r>
            <a:r>
              <a:rPr lang="en-US" sz="2800" dirty="0" smtClean="0"/>
              <a:t>and revitalize street life</a:t>
            </a:r>
            <a:endParaRPr lang="en-US" sz="2800" dirty="0" smtClean="0"/>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44313" y="6211810"/>
            <a:ext cx="487387" cy="487387"/>
          </a:xfrm>
          <a:prstGeom prst="rect">
            <a:avLst/>
          </a:prstGeom>
        </p:spPr>
      </p:pic>
      <p:pic>
        <p:nvPicPr>
          <p:cNvPr id="4" name="Picture 3" descr="hollywood_vending.jpg"/>
          <p:cNvPicPr>
            <a:picLocks noChangeAspect="1"/>
          </p:cNvPicPr>
          <p:nvPr/>
        </p:nvPicPr>
        <p:blipFill rotWithShape="1">
          <a:blip r:embed="rId4">
            <a:extLst>
              <a:ext uri="{28A0092B-C50C-407E-A947-70E740481C1C}">
                <a14:useLocalDpi xmlns:a14="http://schemas.microsoft.com/office/drawing/2010/main" val="0"/>
              </a:ext>
            </a:extLst>
          </a:blip>
          <a:srcRect l="15908" t="19220" r="16227" b="13463"/>
          <a:stretch/>
        </p:blipFill>
        <p:spPr>
          <a:xfrm>
            <a:off x="3206111" y="3949837"/>
            <a:ext cx="3439197" cy="2261974"/>
          </a:xfrm>
          <a:prstGeom prst="rect">
            <a:avLst/>
          </a:prstGeom>
        </p:spPr>
      </p:pic>
      <p:sp>
        <p:nvSpPr>
          <p:cNvPr id="5" name="TextBox 4"/>
          <p:cNvSpPr txBox="1"/>
          <p:nvPr/>
        </p:nvSpPr>
        <p:spPr>
          <a:xfrm>
            <a:off x="3939110" y="6264137"/>
            <a:ext cx="2905203" cy="307777"/>
          </a:xfrm>
          <a:prstGeom prst="rect">
            <a:avLst/>
          </a:prstGeom>
          <a:noFill/>
        </p:spPr>
        <p:txBody>
          <a:bodyPr wrap="square" rtlCol="0">
            <a:spAutoFit/>
          </a:bodyPr>
          <a:lstStyle/>
          <a:p>
            <a:r>
              <a:rPr lang="en-US" sz="1400" dirty="0" smtClean="0"/>
              <a:t>Photo credit: </a:t>
            </a:r>
            <a:r>
              <a:rPr lang="en-US" sz="1400" dirty="0" err="1" smtClean="0"/>
              <a:t>NYTimes</a:t>
            </a:r>
            <a:endParaRPr lang="en-US" sz="1400" dirty="0"/>
          </a:p>
        </p:txBody>
      </p:sp>
    </p:spTree>
    <p:extLst>
      <p:ext uri="{BB962C8B-B14F-4D97-AF65-F5344CB8AC3E}">
        <p14:creationId xmlns:p14="http://schemas.microsoft.com/office/powerpoint/2010/main" val="19359257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bringing an “integration” program to Los Angeles </a:t>
            </a:r>
            <a:endParaRPr lang="en-US" dirty="0"/>
          </a:p>
        </p:txBody>
      </p:sp>
      <p:sp>
        <p:nvSpPr>
          <p:cNvPr id="3" name="Content Placeholder 2"/>
          <p:cNvSpPr>
            <a:spLocks noGrp="1"/>
          </p:cNvSpPr>
          <p:nvPr>
            <p:ph idx="1"/>
          </p:nvPr>
        </p:nvSpPr>
        <p:spPr/>
        <p:txBody>
          <a:bodyPr>
            <a:normAutofit/>
          </a:bodyPr>
          <a:lstStyle/>
          <a:p>
            <a:pPr marL="377190" lvl="1" indent="-342900">
              <a:spcBef>
                <a:spcPts val="1000"/>
              </a:spcBef>
              <a:spcAft>
                <a:spcPts val="0"/>
              </a:spcAft>
            </a:pPr>
            <a:r>
              <a:rPr lang="en-US" sz="2800" dirty="0"/>
              <a:t>Is this the most appropriate type of program for informal street vendors in Los Angeles?  </a:t>
            </a:r>
            <a:endParaRPr lang="en-US" sz="2800" dirty="0" smtClean="0"/>
          </a:p>
          <a:p>
            <a:pPr marL="377190" lvl="1" indent="-342900">
              <a:spcBef>
                <a:spcPts val="1000"/>
              </a:spcBef>
              <a:spcAft>
                <a:spcPts val="0"/>
              </a:spcAft>
            </a:pPr>
            <a:r>
              <a:rPr lang="en-US" sz="2800" dirty="0" smtClean="0"/>
              <a:t>Who are the street </a:t>
            </a:r>
            <a:r>
              <a:rPr lang="en-US" sz="2800" dirty="0" smtClean="0"/>
              <a:t>vendors here?</a:t>
            </a:r>
            <a:endParaRPr lang="en-US" sz="2800" dirty="0"/>
          </a:p>
          <a:p>
            <a:pPr marL="377190" lvl="1" indent="-342900">
              <a:spcBef>
                <a:spcPts val="1000"/>
              </a:spcBef>
              <a:spcAft>
                <a:spcPts val="0"/>
              </a:spcAft>
            </a:pPr>
            <a:r>
              <a:rPr lang="en-US" sz="2800" dirty="0" smtClean="0"/>
              <a:t>What barriers do street vendors encounter to accessing the formal economy?</a:t>
            </a:r>
            <a:endParaRPr lang="en-US" sz="2800" dirty="0"/>
          </a:p>
          <a:p>
            <a:pPr marL="377190" lvl="1" indent="-342900">
              <a:spcBef>
                <a:spcPts val="1000"/>
              </a:spcBef>
              <a:spcAft>
                <a:spcPts val="0"/>
              </a:spcAft>
            </a:pPr>
            <a:r>
              <a:rPr lang="en-US" sz="2800" dirty="0" smtClean="0"/>
              <a:t>What are alternative options? (i.e., childcare support, </a:t>
            </a:r>
            <a:r>
              <a:rPr lang="en-US" sz="2800" dirty="0" smtClean="0"/>
              <a:t>legal status adjustments)</a:t>
            </a:r>
            <a:endParaRPr lang="en-US" sz="2800" dirty="0"/>
          </a:p>
          <a:p>
            <a:pPr marL="34290" indent="0">
              <a:buNone/>
            </a:pPr>
            <a:endParaRPr lang="en-US" dirty="0"/>
          </a:p>
        </p:txBody>
      </p:sp>
    </p:spTree>
    <p:extLst>
      <p:ext uri="{BB962C8B-B14F-4D97-AF65-F5344CB8AC3E}">
        <p14:creationId xmlns:p14="http://schemas.microsoft.com/office/powerpoint/2010/main" val="4253214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57251" y="1791691"/>
            <a:ext cx="7404653" cy="4304309"/>
          </a:xfrm>
        </p:spPr>
        <p:txBody>
          <a:bodyPr>
            <a:noAutofit/>
          </a:bodyPr>
          <a:lstStyle/>
          <a:p>
            <a:r>
              <a:rPr lang="en-US" sz="2700" dirty="0" smtClean="0"/>
              <a:t>Integration program in Mexico City aims to:</a:t>
            </a:r>
          </a:p>
          <a:p>
            <a:pPr marL="662940" lvl="1" indent="-457200">
              <a:buFont typeface="+mj-lt"/>
              <a:buAutoNum type="arabicPeriod"/>
            </a:pPr>
            <a:r>
              <a:rPr lang="en-US" sz="2500" dirty="0" smtClean="0"/>
              <a:t>Address problems caused by informal vending in the Metro</a:t>
            </a:r>
            <a:endParaRPr lang="en-US" sz="2500" dirty="0"/>
          </a:p>
          <a:p>
            <a:pPr marL="662940" lvl="1" indent="-457200">
              <a:buFont typeface="+mj-lt"/>
              <a:buAutoNum type="arabicPeriod"/>
            </a:pPr>
            <a:r>
              <a:rPr lang="en-US" sz="2500" dirty="0" smtClean="0"/>
              <a:t>Provide alternative income-generating strategies for informal vendors </a:t>
            </a:r>
          </a:p>
          <a:p>
            <a:r>
              <a:rPr lang="en-US" sz="2700" dirty="0"/>
              <a:t>P</a:t>
            </a:r>
            <a:r>
              <a:rPr lang="en-US" sz="2700" dirty="0" smtClean="0"/>
              <a:t>otential for symbolic versus substantive change  </a:t>
            </a:r>
          </a:p>
          <a:p>
            <a:r>
              <a:rPr lang="en-US" sz="2700" dirty="0" smtClean="0"/>
              <a:t>For Los Angeles, the program may provide some food for thought, particularly in terms of importance of larger </a:t>
            </a:r>
            <a:r>
              <a:rPr lang="en-US" sz="2700" dirty="0" smtClean="0"/>
              <a:t>issues, </a:t>
            </a:r>
            <a:r>
              <a:rPr lang="en-US" sz="2700" dirty="0" smtClean="0"/>
              <a:t>potential challenges</a:t>
            </a:r>
          </a:p>
        </p:txBody>
      </p:sp>
      <p:pic>
        <p:nvPicPr>
          <p:cNvPr id="55" name="Picture 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25095" y="6211810"/>
            <a:ext cx="487387" cy="487387"/>
          </a:xfrm>
          <a:prstGeom prst="rect">
            <a:avLst/>
          </a:prstGeom>
        </p:spPr>
      </p:pic>
    </p:spTree>
    <p:extLst>
      <p:ext uri="{BB962C8B-B14F-4D97-AF65-F5344CB8AC3E}">
        <p14:creationId xmlns:p14="http://schemas.microsoft.com/office/powerpoint/2010/main" val="2248199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alphaModFix amt="4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634" y="1898250"/>
            <a:ext cx="8229600" cy="1143000"/>
          </a:xfrm>
        </p:spPr>
        <p:txBody>
          <a:bodyPr>
            <a:normAutofit/>
          </a:bodyPr>
          <a:lstStyle/>
          <a:p>
            <a:r>
              <a:rPr lang="en-US" dirty="0" smtClean="0"/>
              <a:t>Thank you!</a:t>
            </a:r>
            <a:endParaRPr lang="en-US" dirty="0"/>
          </a:p>
        </p:txBody>
      </p:sp>
      <p:sp>
        <p:nvSpPr>
          <p:cNvPr id="3" name="TextBox 2"/>
          <p:cNvSpPr txBox="1"/>
          <p:nvPr/>
        </p:nvSpPr>
        <p:spPr>
          <a:xfrm>
            <a:off x="5033750" y="5855051"/>
            <a:ext cx="3934069" cy="369332"/>
          </a:xfrm>
          <a:prstGeom prst="rect">
            <a:avLst/>
          </a:prstGeom>
          <a:noFill/>
        </p:spPr>
        <p:txBody>
          <a:bodyPr wrap="square" rtlCol="0">
            <a:spAutoFit/>
          </a:bodyPr>
          <a:lstStyle/>
          <a:p>
            <a:pPr algn="r"/>
            <a:r>
              <a:rPr lang="en-US" dirty="0" smtClean="0"/>
              <a:t>Photo by Dan Rodman</a:t>
            </a:r>
            <a:endParaRPr lang="en-US" dirty="0"/>
          </a:p>
        </p:txBody>
      </p:sp>
    </p:spTree>
    <p:extLst>
      <p:ext uri="{BB962C8B-B14F-4D97-AF65-F5344CB8AC3E}">
        <p14:creationId xmlns:p14="http://schemas.microsoft.com/office/powerpoint/2010/main" val="2904963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857251" y="1765809"/>
            <a:ext cx="7404653" cy="4330191"/>
          </a:xfrm>
        </p:spPr>
        <p:txBody>
          <a:bodyPr>
            <a:noAutofit/>
          </a:bodyPr>
          <a:lstStyle/>
          <a:p>
            <a:pPr marL="457200" indent="-457200">
              <a:buNone/>
            </a:pPr>
            <a:r>
              <a:rPr lang="en-US" sz="1800" dirty="0" smtClean="0"/>
              <a:t>Chant, S., &amp; </a:t>
            </a:r>
            <a:r>
              <a:rPr lang="en-US" sz="1800" dirty="0" err="1" smtClean="0"/>
              <a:t>Pedwell</a:t>
            </a:r>
            <a:r>
              <a:rPr lang="en-US" sz="1800" dirty="0" smtClean="0"/>
              <a:t>, C. (2008)</a:t>
            </a:r>
            <a:r>
              <a:rPr lang="en-US" sz="1800" dirty="0"/>
              <a:t>. Women, gender and the informal </a:t>
            </a:r>
            <a:r>
              <a:rPr lang="en-US" sz="1800" dirty="0" smtClean="0"/>
              <a:t>economy: An </a:t>
            </a:r>
            <a:r>
              <a:rPr lang="en-US" sz="1800" dirty="0"/>
              <a:t>assessment of ILO research and suggested ways </a:t>
            </a:r>
            <a:r>
              <a:rPr lang="en-US" sz="1800" dirty="0" smtClean="0"/>
              <a:t>forward.  </a:t>
            </a:r>
            <a:r>
              <a:rPr lang="en-US" sz="1800" i="1" dirty="0" smtClean="0"/>
              <a:t>ILO Discussion Paper.</a:t>
            </a:r>
          </a:p>
          <a:p>
            <a:pPr marL="457200" indent="-457200">
              <a:buNone/>
            </a:pPr>
            <a:r>
              <a:rPr lang="en-US" sz="1800" dirty="0" smtClean="0"/>
              <a:t>Corcoran, K. (2014, March 20). Evicted vendors make noise at city hall. </a:t>
            </a:r>
            <a:r>
              <a:rPr lang="en-US" sz="1800" i="1" dirty="0" smtClean="0"/>
              <a:t>Associated Press.</a:t>
            </a:r>
          </a:p>
          <a:p>
            <a:pPr marL="457200" indent="-457200">
              <a:buNone/>
            </a:pPr>
            <a:r>
              <a:rPr lang="en-US" sz="1800" dirty="0" smtClean="0"/>
              <a:t>Cross, J. C. (1998). </a:t>
            </a:r>
            <a:r>
              <a:rPr lang="en-US" sz="1800" i="1" dirty="0" smtClean="0"/>
              <a:t>Informal Politics: Street Vendors and the State in Mexico City.</a:t>
            </a:r>
            <a:r>
              <a:rPr lang="en-US" sz="1800" dirty="0" smtClean="0"/>
              <a:t> Stanford, CA: Stanford University Press.</a:t>
            </a:r>
          </a:p>
          <a:p>
            <a:pPr marL="457200" indent="-457200">
              <a:buNone/>
            </a:pPr>
            <a:r>
              <a:rPr lang="en-US" sz="1800" dirty="0" smtClean="0"/>
              <a:t>Garcia-Navarro, L. (2006). Vendors Drive Mexico’s “Informal” Economy. </a:t>
            </a:r>
            <a:r>
              <a:rPr lang="en-US" sz="1800" i="1" dirty="0" smtClean="0"/>
              <a:t>National Public Radio. </a:t>
            </a:r>
          </a:p>
          <a:p>
            <a:pPr marL="457200" indent="-457200">
              <a:buNone/>
            </a:pPr>
            <a:r>
              <a:rPr lang="en-US" sz="1800" dirty="0" smtClean="0"/>
              <a:t>Hart, K. J. (1970). Small-scale entrepreneurs in Ghana and development planning.  </a:t>
            </a:r>
            <a:r>
              <a:rPr lang="en-US" sz="1800" i="1" dirty="0" smtClean="0"/>
              <a:t>The Journal of Development Studies, 6, </a:t>
            </a:r>
            <a:r>
              <a:rPr lang="en-US" sz="1800" dirty="0" smtClean="0"/>
              <a:t>104-120.</a:t>
            </a:r>
          </a:p>
          <a:p>
            <a:pPr marL="457200" indent="-457200">
              <a:buNone/>
            </a:pPr>
            <a:r>
              <a:rPr lang="en-US" sz="1800" dirty="0" smtClean="0"/>
              <a:t>Hill, L., &amp; Hayes, J. (2013). Just the Facts: Undocumented Immigrants. </a:t>
            </a:r>
            <a:r>
              <a:rPr lang="en-US" sz="1800" i="1" dirty="0" smtClean="0"/>
              <a:t>Public Policy Institute of California.</a:t>
            </a:r>
          </a:p>
          <a:p>
            <a:pPr marL="457200" indent="-457200">
              <a:buNone/>
            </a:pPr>
            <a:r>
              <a:rPr lang="en-US" sz="1800" dirty="0" smtClean="0"/>
              <a:t>Jimenez, R. T. (1997). Entre </a:t>
            </a:r>
            <a:r>
              <a:rPr lang="en-US" sz="1800" dirty="0" err="1" smtClean="0"/>
              <a:t>Programas</a:t>
            </a:r>
            <a:r>
              <a:rPr lang="en-US" sz="1800" dirty="0" smtClean="0"/>
              <a:t> de </a:t>
            </a:r>
            <a:r>
              <a:rPr lang="en-US" sz="1800" dirty="0" err="1" smtClean="0"/>
              <a:t>Reodenacion</a:t>
            </a:r>
            <a:r>
              <a:rPr lang="en-US" sz="1800" dirty="0" smtClean="0"/>
              <a:t> Urbana</a:t>
            </a:r>
            <a:r>
              <a:rPr lang="en-US" sz="1800" dirty="0"/>
              <a:t>. </a:t>
            </a:r>
            <a:r>
              <a:rPr lang="en-US" sz="1800" i="1" dirty="0" err="1"/>
              <a:t>Gestión</a:t>
            </a:r>
            <a:r>
              <a:rPr lang="en-US" sz="1800" i="1" dirty="0"/>
              <a:t> y </a:t>
            </a:r>
            <a:r>
              <a:rPr lang="en-US" sz="1800" i="1" dirty="0" err="1" smtClean="0"/>
              <a:t>estrategia</a:t>
            </a:r>
            <a:r>
              <a:rPr lang="en-US" sz="1800" i="1" dirty="0" smtClean="0"/>
              <a:t>, 11</a:t>
            </a:r>
            <a:r>
              <a:rPr lang="en-US" sz="1800" i="1" dirty="0"/>
              <a:t>-</a:t>
            </a:r>
            <a:r>
              <a:rPr lang="en-US" sz="1800" i="1" dirty="0" smtClean="0"/>
              <a:t>12</a:t>
            </a:r>
          </a:p>
        </p:txBody>
      </p:sp>
      <p:pic>
        <p:nvPicPr>
          <p:cNvPr id="38" name="Picture 3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5877" y="6211810"/>
            <a:ext cx="487387" cy="487387"/>
          </a:xfrm>
          <a:prstGeom prst="rect">
            <a:avLst/>
          </a:prstGeom>
        </p:spPr>
      </p:pic>
    </p:spTree>
    <p:extLst>
      <p:ext uri="{BB962C8B-B14F-4D97-AF65-F5344CB8AC3E}">
        <p14:creationId xmlns:p14="http://schemas.microsoft.com/office/powerpoint/2010/main" val="973586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Background</a:t>
            </a:r>
          </a:p>
          <a:p>
            <a:r>
              <a:rPr lang="en-US" sz="2800" dirty="0" smtClean="0"/>
              <a:t>Informal street vending in Mexico City</a:t>
            </a:r>
          </a:p>
          <a:p>
            <a:r>
              <a:rPr lang="en-US" sz="2800" dirty="0" smtClean="0"/>
              <a:t>Mexico City’s integration program for informal subway vendors </a:t>
            </a:r>
          </a:p>
          <a:p>
            <a:r>
              <a:rPr lang="en-US" sz="2800" dirty="0" smtClean="0"/>
              <a:t>Considerations for Los Angeles </a:t>
            </a:r>
          </a:p>
          <a:p>
            <a:endParaRPr lang="en-US" sz="2400" dirty="0"/>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204" y="6211810"/>
            <a:ext cx="487387" cy="487387"/>
          </a:xfrm>
          <a:prstGeom prst="rect">
            <a:avLst/>
          </a:prstGeom>
        </p:spPr>
      </p:pic>
    </p:spTree>
    <p:extLst>
      <p:ext uri="{BB962C8B-B14F-4D97-AF65-F5344CB8AC3E}">
        <p14:creationId xmlns:p14="http://schemas.microsoft.com/office/powerpoint/2010/main" val="24315498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a:xfrm>
            <a:off x="857251" y="1765809"/>
            <a:ext cx="7404653" cy="4330191"/>
          </a:xfrm>
        </p:spPr>
        <p:txBody>
          <a:bodyPr>
            <a:normAutofit/>
          </a:bodyPr>
          <a:lstStyle/>
          <a:p>
            <a:pPr marL="457200" indent="-457200">
              <a:buNone/>
            </a:pPr>
            <a:r>
              <a:rPr lang="en-US" sz="1800" dirty="0" err="1"/>
              <a:t>Lastiri</a:t>
            </a:r>
            <a:r>
              <a:rPr lang="en-US" sz="1800" dirty="0"/>
              <a:t>, X. (2014, March 13). Le </a:t>
            </a:r>
            <a:r>
              <a:rPr lang="en-US" sz="1800" dirty="0" err="1"/>
              <a:t>venimos</a:t>
            </a:r>
            <a:r>
              <a:rPr lang="en-US" sz="1800" dirty="0"/>
              <a:t> </a:t>
            </a:r>
            <a:r>
              <a:rPr lang="en-US" sz="1800" dirty="0" err="1"/>
              <a:t>ofreciendo</a:t>
            </a:r>
            <a:r>
              <a:rPr lang="en-US" sz="1800" dirty="0"/>
              <a:t> el </a:t>
            </a:r>
            <a:r>
              <a:rPr lang="en-US" sz="1800" dirty="0" err="1"/>
              <a:t>artículo</a:t>
            </a:r>
            <a:r>
              <a:rPr lang="en-US" sz="1800" dirty="0"/>
              <a:t> de </a:t>
            </a:r>
            <a:r>
              <a:rPr lang="en-US" sz="1800" dirty="0" err="1"/>
              <a:t>moda</a:t>
            </a:r>
            <a:r>
              <a:rPr lang="en-US" sz="1800" dirty="0"/>
              <a:t>, de </a:t>
            </a:r>
            <a:r>
              <a:rPr lang="en-US" sz="1800" dirty="0" err="1"/>
              <a:t>novedad</a:t>
            </a:r>
            <a:r>
              <a:rPr lang="en-US" sz="1800" dirty="0"/>
              <a:t>…”; </a:t>
            </a:r>
            <a:r>
              <a:rPr lang="en-US" sz="1800" dirty="0" err="1"/>
              <a:t>vagoneros</a:t>
            </a:r>
            <a:r>
              <a:rPr lang="en-US" sz="1800" dirty="0"/>
              <a:t> se </a:t>
            </a:r>
            <a:r>
              <a:rPr lang="en-US" sz="1800" dirty="0" err="1"/>
              <a:t>aferran</a:t>
            </a:r>
            <a:r>
              <a:rPr lang="en-US" sz="1800" dirty="0"/>
              <a:t> al Metro del DF.  </a:t>
            </a:r>
            <a:r>
              <a:rPr lang="en-US" sz="1800" i="1" dirty="0"/>
              <a:t>Sin Embargo. </a:t>
            </a:r>
            <a:endParaRPr lang="en-US" sz="1800" dirty="0" smtClean="0"/>
          </a:p>
          <a:p>
            <a:pPr marL="457200" indent="-457200">
              <a:buNone/>
            </a:pPr>
            <a:r>
              <a:rPr lang="en-US" sz="1800" dirty="0" err="1" smtClean="0"/>
              <a:t>Marcelli</a:t>
            </a:r>
            <a:r>
              <a:rPr lang="en-US" sz="1800" dirty="0"/>
              <a:t>, E. A., Pastor, M., &amp; </a:t>
            </a:r>
            <a:r>
              <a:rPr lang="en-US" sz="1800" dirty="0" err="1"/>
              <a:t>Joassart</a:t>
            </a:r>
            <a:r>
              <a:rPr lang="en-US" sz="1800" dirty="0"/>
              <a:t>, P. M. (1999). Estimating the Effects of Informal Economic Activity: Evidence from Los Angeles.  </a:t>
            </a:r>
            <a:r>
              <a:rPr lang="en-US" sz="1800" i="1" dirty="0"/>
              <a:t>Journal of Economic Issues. (33)3,  </a:t>
            </a:r>
            <a:r>
              <a:rPr lang="en-US" sz="1800" dirty="0"/>
              <a:t>579-607.</a:t>
            </a:r>
            <a:r>
              <a:rPr lang="en-US" sz="1800" i="1" dirty="0"/>
              <a:t> </a:t>
            </a:r>
            <a:endParaRPr lang="en-US" sz="1800" dirty="0" smtClean="0"/>
          </a:p>
          <a:p>
            <a:pPr marL="457200" indent="-457200">
              <a:buNone/>
            </a:pPr>
            <a:r>
              <a:rPr lang="en-US" sz="1800" dirty="0" err="1" smtClean="0"/>
              <a:t>Portes</a:t>
            </a:r>
            <a:r>
              <a:rPr lang="en-US" sz="1800" dirty="0"/>
              <a:t>, A., Castells, M., and Benton, L. eds. (1989). </a:t>
            </a:r>
            <a:r>
              <a:rPr lang="en-US" sz="1800" i="1" dirty="0"/>
              <a:t>The Informal Economy: Studies in Advanced and Less Developed Countries. </a:t>
            </a:r>
            <a:r>
              <a:rPr lang="en-US" sz="1800" dirty="0"/>
              <a:t>Baltimore: The Johns Hopkins University Press</a:t>
            </a:r>
            <a:r>
              <a:rPr lang="en-US" sz="1800" dirty="0" smtClean="0"/>
              <a:t>.</a:t>
            </a:r>
          </a:p>
          <a:p>
            <a:pPr marL="457200" indent="-457200">
              <a:buNone/>
            </a:pPr>
            <a:r>
              <a:rPr lang="en-US" sz="1800" dirty="0" err="1" smtClean="0"/>
              <a:t>Sassen</a:t>
            </a:r>
            <a:r>
              <a:rPr lang="en-US" sz="1800" dirty="0"/>
              <a:t>, S. (2000). </a:t>
            </a:r>
            <a:r>
              <a:rPr lang="en-US" sz="1800" dirty="0" err="1"/>
              <a:t>Informalization</a:t>
            </a:r>
            <a:r>
              <a:rPr lang="en-US" sz="1800" dirty="0"/>
              <a:t>: Imported through Immigration or a Feature of Advanced Economies? </a:t>
            </a:r>
            <a:r>
              <a:rPr lang="en-US" sz="1800" i="1" dirty="0" err="1"/>
              <a:t>WorkingUSA</a:t>
            </a:r>
            <a:r>
              <a:rPr lang="en-US" sz="1800" i="1" dirty="0"/>
              <a:t> (3)</a:t>
            </a:r>
            <a:r>
              <a:rPr lang="en-US" sz="1800" dirty="0"/>
              <a:t>6, 6-26.</a:t>
            </a:r>
          </a:p>
          <a:p>
            <a:pPr marL="457200" indent="-457200">
              <a:buNone/>
            </a:pPr>
            <a:r>
              <a:rPr lang="en-US" sz="1800" dirty="0" err="1"/>
              <a:t>Secretario</a:t>
            </a:r>
            <a:r>
              <a:rPr lang="en-US" sz="1800" dirty="0"/>
              <a:t> de </a:t>
            </a:r>
            <a:r>
              <a:rPr lang="en-US" sz="1800" dirty="0" err="1"/>
              <a:t>Desarrollo</a:t>
            </a:r>
            <a:r>
              <a:rPr lang="en-US" sz="1800" dirty="0"/>
              <a:t> </a:t>
            </a:r>
            <a:r>
              <a:rPr lang="en-US" sz="1800" dirty="0" err="1"/>
              <a:t>Economico</a:t>
            </a:r>
            <a:r>
              <a:rPr lang="en-US" sz="1800" dirty="0"/>
              <a:t> del Distrito Federal (2014). </a:t>
            </a:r>
            <a:r>
              <a:rPr lang="en-US" sz="1800" dirty="0" err="1"/>
              <a:t>Anexo</a:t>
            </a:r>
            <a:r>
              <a:rPr lang="en-US" sz="1800" dirty="0"/>
              <a:t> 1: </a:t>
            </a:r>
            <a:r>
              <a:rPr lang="en-US" sz="1800" dirty="0" err="1"/>
              <a:t>Criterios</a:t>
            </a:r>
            <a:r>
              <a:rPr lang="en-US" sz="1800" dirty="0"/>
              <a:t> </a:t>
            </a:r>
            <a:r>
              <a:rPr lang="en-US" sz="1800" dirty="0" err="1"/>
              <a:t>tecnicos</a:t>
            </a:r>
            <a:r>
              <a:rPr lang="en-US" sz="1800" dirty="0"/>
              <a:t> del </a:t>
            </a:r>
            <a:r>
              <a:rPr lang="en-US" sz="1800" dirty="0" err="1"/>
              <a:t>esquema</a:t>
            </a:r>
            <a:r>
              <a:rPr lang="en-US" sz="1800" dirty="0"/>
              <a:t> especial </a:t>
            </a:r>
            <a:r>
              <a:rPr lang="en-US" sz="1800" dirty="0" err="1"/>
              <a:t>para</a:t>
            </a:r>
            <a:r>
              <a:rPr lang="en-US" sz="1800" dirty="0"/>
              <a:t> el </a:t>
            </a:r>
            <a:r>
              <a:rPr lang="en-US" sz="1800" dirty="0" err="1"/>
              <a:t>desarrollo</a:t>
            </a:r>
            <a:r>
              <a:rPr lang="en-US" sz="1800" dirty="0"/>
              <a:t> </a:t>
            </a:r>
            <a:r>
              <a:rPr lang="en-US" sz="1800" dirty="0" err="1"/>
              <a:t>empresarial</a:t>
            </a:r>
            <a:r>
              <a:rPr lang="en-US" sz="1800" dirty="0"/>
              <a:t>. </a:t>
            </a:r>
            <a:r>
              <a:rPr lang="en-US" sz="1800" i="1" dirty="0"/>
              <a:t>Provided by the Secretary of Economic Development. </a:t>
            </a:r>
          </a:p>
          <a:p>
            <a:pPr marL="457200" indent="-457200">
              <a:buNone/>
            </a:pPr>
            <a:r>
              <a:rPr lang="en-US" sz="1800" dirty="0" err="1"/>
              <a:t>Sirola</a:t>
            </a:r>
            <a:r>
              <a:rPr lang="en-US" sz="1800" dirty="0"/>
              <a:t>, P. M. (1994). Immigrant Latinas in the Los Angeles Economy. </a:t>
            </a:r>
          </a:p>
          <a:p>
            <a:endParaRPr lang="en-US" sz="1800" dirty="0"/>
          </a:p>
        </p:txBody>
      </p:sp>
    </p:spTree>
    <p:extLst>
      <p:ext uri="{BB962C8B-B14F-4D97-AF65-F5344CB8AC3E}">
        <p14:creationId xmlns:p14="http://schemas.microsoft.com/office/powerpoint/2010/main" val="19439357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072439"/>
            <a:ext cx="7406640" cy="1356360"/>
          </a:xfrm>
        </p:spPr>
        <p:txBody>
          <a:bodyPr>
            <a:normAutofit fontScale="90000"/>
          </a:bodyPr>
          <a:lstStyle/>
          <a:p>
            <a:pPr algn="ctr"/>
            <a:r>
              <a:rPr lang="en-US" dirty="0" smtClean="0"/>
              <a:t>“The </a:t>
            </a:r>
            <a:r>
              <a:rPr lang="en-US" dirty="0"/>
              <a:t>institutional structures have their own imperatives, and communicate </a:t>
            </a:r>
            <a:r>
              <a:rPr lang="en-US" dirty="0" smtClean="0"/>
              <a:t>their </a:t>
            </a:r>
            <a:r>
              <a:rPr lang="en-US" dirty="0"/>
              <a:t>inertia to social systems, thus affecting the speed of the institutional response to the conditions of </a:t>
            </a:r>
            <a:r>
              <a:rPr lang="en-US" dirty="0" smtClean="0"/>
              <a:t>change.” </a:t>
            </a:r>
            <a:r>
              <a:rPr lang="en-US" dirty="0"/>
              <a:t>(Selby, 1994, 115, cited in Jimenez, 1997)</a:t>
            </a:r>
            <a:br>
              <a:rPr lang="en-US" dirty="0"/>
            </a:br>
            <a:endParaRPr lang="en-US" dirty="0"/>
          </a:p>
        </p:txBody>
      </p:sp>
    </p:spTree>
    <p:extLst>
      <p:ext uri="{BB962C8B-B14F-4D97-AF65-F5344CB8AC3E}">
        <p14:creationId xmlns:p14="http://schemas.microsoft.com/office/powerpoint/2010/main" val="1413679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6" name="Picture 5" descr="SEDECO.jpg"/>
          <p:cNvPicPr>
            <a:picLocks noChangeAspect="1"/>
          </p:cNvPicPr>
          <p:nvPr/>
        </p:nvPicPr>
        <p:blipFill rotWithShape="1">
          <a:blip r:embed="rId3">
            <a:extLst>
              <a:ext uri="{28A0092B-C50C-407E-A947-70E740481C1C}">
                <a14:useLocalDpi xmlns:a14="http://schemas.microsoft.com/office/drawing/2010/main" val="0"/>
              </a:ext>
            </a:extLst>
          </a:blip>
          <a:srcRect t="33603" r="64431"/>
          <a:stretch/>
        </p:blipFill>
        <p:spPr>
          <a:xfrm>
            <a:off x="5241734" y="1652848"/>
            <a:ext cx="3022156" cy="4231027"/>
          </a:xfrm>
          <a:prstGeom prst="rect">
            <a:avLst/>
          </a:prstGeom>
        </p:spPr>
      </p:pic>
      <p:sp>
        <p:nvSpPr>
          <p:cNvPr id="8" name="Content Placeholder 2"/>
          <p:cNvSpPr>
            <a:spLocks noGrp="1"/>
          </p:cNvSpPr>
          <p:nvPr>
            <p:ph idx="1"/>
          </p:nvPr>
        </p:nvSpPr>
        <p:spPr>
          <a:xfrm>
            <a:off x="857252" y="1652848"/>
            <a:ext cx="4170318" cy="4231027"/>
          </a:xfrm>
        </p:spPr>
        <p:txBody>
          <a:bodyPr>
            <a:normAutofit/>
          </a:bodyPr>
          <a:lstStyle/>
          <a:p>
            <a:r>
              <a:rPr lang="en-US" sz="2800" dirty="0" smtClean="0"/>
              <a:t>Met with the </a:t>
            </a:r>
            <a:r>
              <a:rPr lang="en-US" sz="2800" dirty="0"/>
              <a:t>Secretary </a:t>
            </a:r>
            <a:r>
              <a:rPr lang="en-US" sz="2800" dirty="0" smtClean="0"/>
              <a:t>of Economic Development for Mexico City (SEDECO) during our trip  </a:t>
            </a:r>
          </a:p>
          <a:p>
            <a:r>
              <a:rPr lang="en-US" sz="2800" dirty="0" smtClean="0"/>
              <a:t>Decided to do further research on the issue of informal street vending and street vending regulation after returning to Los Angeles</a:t>
            </a:r>
            <a:endParaRPr lang="en-US" dirty="0" smtClean="0"/>
          </a:p>
          <a:p>
            <a:endParaRPr lang="en-US" dirty="0"/>
          </a:p>
        </p:txBody>
      </p:sp>
      <p:sp>
        <p:nvSpPr>
          <p:cNvPr id="12" name="TextBox 11"/>
          <p:cNvSpPr txBox="1"/>
          <p:nvPr/>
        </p:nvSpPr>
        <p:spPr>
          <a:xfrm>
            <a:off x="5241734" y="5883875"/>
            <a:ext cx="3022156" cy="369332"/>
          </a:xfrm>
          <a:prstGeom prst="rect">
            <a:avLst/>
          </a:prstGeom>
          <a:noFill/>
        </p:spPr>
        <p:txBody>
          <a:bodyPr wrap="square" rtlCol="0">
            <a:spAutoFit/>
          </a:bodyPr>
          <a:lstStyle/>
          <a:p>
            <a:pPr algn="ctr"/>
            <a:r>
              <a:rPr lang="en-US" dirty="0" smtClean="0"/>
              <a:t>Photo credit: Jen Wong</a:t>
            </a:r>
            <a:endParaRPr lang="en-US" dirty="0"/>
          </a:p>
        </p:txBody>
      </p:sp>
    </p:spTree>
    <p:extLst>
      <p:ext uri="{BB962C8B-B14F-4D97-AF65-F5344CB8AC3E}">
        <p14:creationId xmlns:p14="http://schemas.microsoft.com/office/powerpoint/2010/main" val="1858502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683862"/>
              </p:ext>
            </p:extLst>
          </p:nvPr>
        </p:nvGraphicFramePr>
        <p:xfrm>
          <a:off x="857251" y="2057400"/>
          <a:ext cx="740465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502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informal street vending?</a:t>
            </a:r>
            <a:endParaRPr lang="en-US" dirty="0"/>
          </a:p>
        </p:txBody>
      </p:sp>
      <p:sp>
        <p:nvSpPr>
          <p:cNvPr id="3" name="Content Placeholder 2"/>
          <p:cNvSpPr>
            <a:spLocks noGrp="1"/>
          </p:cNvSpPr>
          <p:nvPr>
            <p:ph idx="1"/>
          </p:nvPr>
        </p:nvSpPr>
        <p:spPr/>
        <p:txBody>
          <a:bodyPr>
            <a:normAutofit/>
          </a:bodyPr>
          <a:lstStyle/>
          <a:p>
            <a:r>
              <a:rPr lang="en-US" sz="2800" dirty="0" smtClean="0"/>
              <a:t>Informal economy</a:t>
            </a:r>
            <a:r>
              <a:rPr lang="en-US" sz="2800" dirty="0"/>
              <a:t> </a:t>
            </a:r>
            <a:r>
              <a:rPr lang="en-US" sz="2800" dirty="0" smtClean="0"/>
              <a:t>is defined as:</a:t>
            </a:r>
          </a:p>
          <a:p>
            <a:pPr marL="411480" lvl="2" indent="0">
              <a:buNone/>
            </a:pPr>
            <a:endParaRPr lang="en-US" sz="2400" dirty="0" smtClean="0"/>
          </a:p>
          <a:p>
            <a:pPr marL="411480" lvl="2" indent="0">
              <a:buNone/>
            </a:pPr>
            <a:r>
              <a:rPr lang="en-US" sz="2800" dirty="0" smtClean="0"/>
              <a:t>“All income earning activities that are not effectively regulated by the state in social environments where similar activities are regulated” (</a:t>
            </a:r>
            <a:r>
              <a:rPr lang="en-US" sz="2800" dirty="0" err="1"/>
              <a:t>P</a:t>
            </a:r>
            <a:r>
              <a:rPr lang="en-US" sz="2800" dirty="0" err="1" smtClean="0"/>
              <a:t>ortes</a:t>
            </a:r>
            <a:r>
              <a:rPr lang="en-US" sz="2800" dirty="0" smtClean="0"/>
              <a:t>, Castells, and Benton, 1989)</a:t>
            </a:r>
          </a:p>
          <a:p>
            <a:pPr marL="411480" lvl="2" indent="0">
              <a:buNone/>
            </a:pPr>
            <a:endParaRPr lang="en-US" sz="2400" dirty="0"/>
          </a:p>
          <a:p>
            <a:r>
              <a:rPr lang="en-US" sz="2800" dirty="0" smtClean="0"/>
              <a:t>Includes many different types of economic activities, including informal street vending</a:t>
            </a:r>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289" y="6211810"/>
            <a:ext cx="487387" cy="487387"/>
          </a:xfrm>
          <a:prstGeom prst="rect">
            <a:avLst/>
          </a:prstGeom>
        </p:spPr>
      </p:pic>
    </p:spTree>
    <p:extLst>
      <p:ext uri="{BB962C8B-B14F-4D97-AF65-F5344CB8AC3E}">
        <p14:creationId xmlns:p14="http://schemas.microsoft.com/office/powerpoint/2010/main" val="2049592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there informal street vending?</a:t>
            </a:r>
            <a:endParaRPr lang="en-US" dirty="0"/>
          </a:p>
        </p:txBody>
      </p:sp>
      <p:sp>
        <p:nvSpPr>
          <p:cNvPr id="3" name="Content Placeholder 2"/>
          <p:cNvSpPr>
            <a:spLocks noGrp="1"/>
          </p:cNvSpPr>
          <p:nvPr>
            <p:ph idx="1"/>
          </p:nvPr>
        </p:nvSpPr>
        <p:spPr/>
        <p:txBody>
          <a:bodyPr>
            <a:normAutofit/>
          </a:bodyPr>
          <a:lstStyle/>
          <a:p>
            <a:r>
              <a:rPr lang="en-US" sz="2800" dirty="0" smtClean="0"/>
              <a:t>Provides opportunities for entrepreneurship (Hart, 1970)</a:t>
            </a:r>
          </a:p>
          <a:p>
            <a:r>
              <a:rPr lang="en-US" sz="2800" dirty="0" smtClean="0"/>
              <a:t>Economic restructuring and growing inequality (</a:t>
            </a:r>
            <a:r>
              <a:rPr lang="en-US" sz="2800" dirty="0" err="1" smtClean="0"/>
              <a:t>Sassen</a:t>
            </a:r>
            <a:r>
              <a:rPr lang="en-US" sz="2800" dirty="0" smtClean="0"/>
              <a:t>, 2000)</a:t>
            </a:r>
          </a:p>
          <a:p>
            <a:r>
              <a:rPr lang="en-US" sz="2800" dirty="0" smtClean="0"/>
              <a:t>Often highly gendered (</a:t>
            </a:r>
            <a:r>
              <a:rPr lang="en-US" sz="2800" dirty="0" err="1"/>
              <a:t>Heintz</a:t>
            </a:r>
            <a:r>
              <a:rPr lang="en-US" sz="2800" dirty="0"/>
              <a:t>, 2006, cited in Chant &amp; </a:t>
            </a:r>
            <a:r>
              <a:rPr lang="en-US" sz="2800" dirty="0" err="1"/>
              <a:t>Pedwell</a:t>
            </a:r>
            <a:r>
              <a:rPr lang="en-US" sz="2800" dirty="0"/>
              <a:t>, 2008</a:t>
            </a:r>
            <a:r>
              <a:rPr lang="en-US" sz="2800" dirty="0" smtClean="0"/>
              <a:t>)</a:t>
            </a:r>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26071" y="6211810"/>
            <a:ext cx="487387" cy="487387"/>
          </a:xfrm>
          <a:prstGeom prst="rect">
            <a:avLst/>
          </a:prstGeom>
        </p:spPr>
      </p:pic>
    </p:spTree>
    <p:extLst>
      <p:ext uri="{BB962C8B-B14F-4D97-AF65-F5344CB8AC3E}">
        <p14:creationId xmlns:p14="http://schemas.microsoft.com/office/powerpoint/2010/main" val="40271051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Informal street vending in Mexico City </a:t>
            </a:r>
            <a:endParaRPr lang="en-US" dirty="0"/>
          </a:p>
        </p:txBody>
      </p:sp>
      <p:pic>
        <p:nvPicPr>
          <p:cNvPr id="4" name="Picture 3" descr="vendor.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36422" y="1965960"/>
            <a:ext cx="3064337" cy="3298107"/>
          </a:xfrm>
          <a:prstGeom prst="rect">
            <a:avLst/>
          </a:prstGeom>
        </p:spPr>
      </p:pic>
      <p:pic>
        <p:nvPicPr>
          <p:cNvPr id="5" name="Picture 4" descr="vendor2.jp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2805361" y="1966158"/>
            <a:ext cx="3152085" cy="3297909"/>
          </a:xfrm>
          <a:prstGeom prst="rect">
            <a:avLst/>
          </a:prstGeom>
        </p:spPr>
      </p:pic>
      <p:pic>
        <p:nvPicPr>
          <p:cNvPr id="6" name="Picture 5" descr="vending outside church.jpg"/>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p:blipFill>
        <p:spPr>
          <a:xfrm>
            <a:off x="5945102" y="1966158"/>
            <a:ext cx="3293975" cy="3302076"/>
          </a:xfrm>
          <a:prstGeom prst="rect">
            <a:avLst/>
          </a:prstGeom>
        </p:spPr>
      </p:pic>
      <p:pic>
        <p:nvPicPr>
          <p:cNvPr id="24" name="Picture 23"/>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09087" y="6211810"/>
            <a:ext cx="487387" cy="487387"/>
          </a:xfrm>
          <a:prstGeom prst="rect">
            <a:avLst/>
          </a:prstGeom>
        </p:spPr>
      </p:pic>
    </p:spTree>
    <p:extLst>
      <p:ext uri="{BB962C8B-B14F-4D97-AF65-F5344CB8AC3E}">
        <p14:creationId xmlns:p14="http://schemas.microsoft.com/office/powerpoint/2010/main" val="2545603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regulation of informal </a:t>
            </a:r>
            <a:r>
              <a:rPr lang="en-US" dirty="0"/>
              <a:t>s</a:t>
            </a:r>
            <a:r>
              <a:rPr lang="en-US" dirty="0" smtClean="0"/>
              <a:t>treet vending in Mexico City</a:t>
            </a:r>
            <a:endParaRPr lang="en-US" dirty="0"/>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59621" y="6211810"/>
            <a:ext cx="487387" cy="487387"/>
          </a:xfrm>
          <a:prstGeom prst="rect">
            <a:avLst/>
          </a:prstGeom>
        </p:spPr>
      </p:pic>
      <p:sp>
        <p:nvSpPr>
          <p:cNvPr id="22" name="Content Placeholder 21"/>
          <p:cNvSpPr>
            <a:spLocks noGrp="1"/>
          </p:cNvSpPr>
          <p:nvPr>
            <p:ph idx="1"/>
          </p:nvPr>
        </p:nvSpPr>
        <p:spPr/>
        <p:txBody>
          <a:bodyPr>
            <a:normAutofit/>
          </a:bodyPr>
          <a:lstStyle/>
          <a:p>
            <a:r>
              <a:rPr lang="en-US" sz="2800" dirty="0" smtClean="0"/>
              <a:t>  Government construction of markets </a:t>
            </a:r>
            <a:r>
              <a:rPr lang="en-US" sz="2800" dirty="0"/>
              <a:t>and repression of street vending </a:t>
            </a:r>
            <a:r>
              <a:rPr lang="en-US" sz="2800" dirty="0" smtClean="0"/>
              <a:t>during </a:t>
            </a:r>
            <a:r>
              <a:rPr lang="en-US" sz="2800" dirty="0"/>
              <a:t>the 1950s and 1960s (Cross, 1998</a:t>
            </a:r>
            <a:r>
              <a:rPr lang="en-US" sz="2800" dirty="0" smtClean="0"/>
              <a:t>)</a:t>
            </a:r>
            <a:endParaRPr lang="en-US" sz="2800" dirty="0"/>
          </a:p>
          <a:p>
            <a:r>
              <a:rPr lang="en-US" sz="2800" dirty="0" smtClean="0"/>
              <a:t>Attempts </a:t>
            </a:r>
            <a:r>
              <a:rPr lang="en-US" sz="2800" dirty="0"/>
              <a:t>to ban street vending again in the </a:t>
            </a:r>
            <a:r>
              <a:rPr lang="en-US" sz="2800" dirty="0" smtClean="0"/>
              <a:t>1990s, such as El </a:t>
            </a:r>
            <a:r>
              <a:rPr lang="en-US" sz="2800" dirty="0" err="1" smtClean="0"/>
              <a:t>Programa</a:t>
            </a:r>
            <a:r>
              <a:rPr lang="en-US" sz="2800" dirty="0" smtClean="0"/>
              <a:t> </a:t>
            </a:r>
            <a:r>
              <a:rPr lang="en-US" sz="2800" dirty="0"/>
              <a:t>de </a:t>
            </a:r>
            <a:r>
              <a:rPr lang="en-US" sz="2800" dirty="0" err="1"/>
              <a:t>Reordenamiento</a:t>
            </a:r>
            <a:r>
              <a:rPr lang="en-US" sz="2800" dirty="0"/>
              <a:t> del </a:t>
            </a:r>
            <a:r>
              <a:rPr lang="en-US" sz="2800" dirty="0" err="1"/>
              <a:t>Comercio</a:t>
            </a:r>
            <a:r>
              <a:rPr lang="en-US" sz="2800" dirty="0"/>
              <a:t> en la Via </a:t>
            </a:r>
            <a:r>
              <a:rPr lang="en-US" sz="2800" dirty="0" err="1" smtClean="0"/>
              <a:t>Publica</a:t>
            </a:r>
            <a:r>
              <a:rPr lang="en-US" sz="2800" dirty="0"/>
              <a:t> </a:t>
            </a:r>
            <a:r>
              <a:rPr lang="en-US" sz="2800" dirty="0" smtClean="0"/>
              <a:t>(Jimenez, 1997)</a:t>
            </a:r>
            <a:endParaRPr lang="en-US" sz="2800" dirty="0"/>
          </a:p>
          <a:p>
            <a:endParaRPr lang="en-US" sz="2400" dirty="0"/>
          </a:p>
        </p:txBody>
      </p:sp>
      <p:sp>
        <p:nvSpPr>
          <p:cNvPr id="23" name="Content Placeholder 2"/>
          <p:cNvSpPr txBox="1">
            <a:spLocks/>
          </p:cNvSpPr>
          <p:nvPr/>
        </p:nvSpPr>
        <p:spPr>
          <a:xfrm>
            <a:off x="1714500" y="2462996"/>
            <a:ext cx="8229600" cy="3548076"/>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endParaRPr lang="en-US" dirty="0" smtClean="0"/>
          </a:p>
          <a:p>
            <a:pPr marL="0" indent="0">
              <a:buFont typeface="Corbel" pitchFamily="34" charset="0"/>
              <a:buNone/>
            </a:pPr>
            <a:endParaRPr lang="en-US" dirty="0"/>
          </a:p>
        </p:txBody>
      </p:sp>
    </p:spTree>
    <p:extLst>
      <p:ext uri="{BB962C8B-B14F-4D97-AF65-F5344CB8AC3E}">
        <p14:creationId xmlns:p14="http://schemas.microsoft.com/office/powerpoint/2010/main" val="11015873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Integrating informal Metro vendors into the formal economy</a:t>
            </a:r>
            <a:endParaRPr lang="en-US" dirty="0"/>
          </a:p>
        </p:txBody>
      </p:sp>
      <p:sp>
        <p:nvSpPr>
          <p:cNvPr id="3" name="Content Placeholder 2"/>
          <p:cNvSpPr>
            <a:spLocks noGrp="1"/>
          </p:cNvSpPr>
          <p:nvPr>
            <p:ph idx="1"/>
          </p:nvPr>
        </p:nvSpPr>
        <p:spPr/>
        <p:txBody>
          <a:bodyPr>
            <a:noAutofit/>
          </a:bodyPr>
          <a:lstStyle/>
          <a:p>
            <a:r>
              <a:rPr lang="es-ES" sz="2800" dirty="0" smtClean="0"/>
              <a:t>Formal </a:t>
            </a:r>
            <a:r>
              <a:rPr lang="es-ES" sz="2800" dirty="0" err="1" smtClean="0"/>
              <a:t>name</a:t>
            </a:r>
            <a:r>
              <a:rPr lang="es-ES" sz="2800" dirty="0" smtClean="0"/>
              <a:t>: Programa para la </a:t>
            </a:r>
            <a:r>
              <a:rPr lang="es-ES" sz="2800" dirty="0" err="1" smtClean="0"/>
              <a:t>Integracion</a:t>
            </a:r>
            <a:r>
              <a:rPr lang="es-ES" sz="2800" dirty="0" smtClean="0"/>
              <a:t> a la </a:t>
            </a:r>
            <a:r>
              <a:rPr lang="es-ES" sz="2800" dirty="0" err="1" smtClean="0"/>
              <a:t>Economia</a:t>
            </a:r>
            <a:r>
              <a:rPr lang="es-ES" sz="2800" dirty="0" smtClean="0"/>
              <a:t> Formal de los Comerciantes al Interior del Sistema de Transporte Colectivo Metro (SEDECO, 2014)</a:t>
            </a:r>
          </a:p>
          <a:p>
            <a:r>
              <a:rPr lang="es-ES" sz="2800" dirty="0" err="1" smtClean="0"/>
              <a:t>Partnership</a:t>
            </a:r>
            <a:r>
              <a:rPr lang="es-ES" sz="2800" dirty="0" smtClean="0"/>
              <a:t> </a:t>
            </a:r>
            <a:r>
              <a:rPr lang="es-ES" sz="2800" dirty="0" err="1" smtClean="0"/>
              <a:t>between</a:t>
            </a:r>
            <a:r>
              <a:rPr lang="es-ES" sz="2800" dirty="0" smtClean="0"/>
              <a:t> </a:t>
            </a:r>
            <a:r>
              <a:rPr lang="es-ES" sz="2800" dirty="0" err="1" smtClean="0"/>
              <a:t>Mexico</a:t>
            </a:r>
            <a:r>
              <a:rPr lang="es-ES" sz="2800" dirty="0" smtClean="0"/>
              <a:t> City </a:t>
            </a:r>
            <a:r>
              <a:rPr lang="es-ES" sz="2800" dirty="0" err="1" smtClean="0"/>
              <a:t>government</a:t>
            </a:r>
            <a:r>
              <a:rPr lang="es-ES" sz="2800" dirty="0" smtClean="0"/>
              <a:t>, </a:t>
            </a:r>
            <a:r>
              <a:rPr lang="es-ES" sz="2800" dirty="0" err="1" smtClean="0"/>
              <a:t>Secretary</a:t>
            </a:r>
            <a:r>
              <a:rPr lang="es-ES" sz="2800" dirty="0" smtClean="0"/>
              <a:t> of </a:t>
            </a:r>
            <a:r>
              <a:rPr lang="es-ES" sz="2800" dirty="0" err="1" smtClean="0"/>
              <a:t>Economic</a:t>
            </a:r>
            <a:r>
              <a:rPr lang="es-ES" sz="2800" dirty="0" smtClean="0"/>
              <a:t> </a:t>
            </a:r>
            <a:r>
              <a:rPr lang="es-ES" sz="2800" dirty="0" err="1" smtClean="0"/>
              <a:t>Development</a:t>
            </a:r>
            <a:r>
              <a:rPr lang="es-ES" sz="2800" dirty="0" smtClean="0"/>
              <a:t>, and </a:t>
            </a:r>
            <a:r>
              <a:rPr lang="es-ES" sz="2800" dirty="0" err="1" smtClean="0"/>
              <a:t>the</a:t>
            </a:r>
            <a:r>
              <a:rPr lang="es-ES" sz="2800" dirty="0" smtClean="0"/>
              <a:t> </a:t>
            </a:r>
            <a:r>
              <a:rPr lang="es-ES" sz="2800" dirty="0" err="1" smtClean="0"/>
              <a:t>Metropolitan</a:t>
            </a:r>
            <a:r>
              <a:rPr lang="es-ES" sz="2800" dirty="0" smtClean="0"/>
              <a:t> </a:t>
            </a:r>
            <a:r>
              <a:rPr lang="es-ES" sz="2800" dirty="0" err="1" smtClean="0"/>
              <a:t>Transit</a:t>
            </a:r>
            <a:r>
              <a:rPr lang="es-ES" sz="2800" dirty="0" smtClean="0"/>
              <a:t> </a:t>
            </a:r>
            <a:r>
              <a:rPr lang="es-ES" sz="2800" dirty="0" err="1" smtClean="0"/>
              <a:t>System</a:t>
            </a:r>
            <a:r>
              <a:rPr lang="es-ES" sz="2800" dirty="0" smtClean="0"/>
              <a:t> (Metro)</a:t>
            </a:r>
          </a:p>
        </p:txBody>
      </p:sp>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49199" y="6211810"/>
            <a:ext cx="487387" cy="487387"/>
          </a:xfrm>
          <a:prstGeom prst="rect">
            <a:avLst/>
          </a:prstGeom>
        </p:spPr>
      </p:pic>
    </p:spTree>
    <p:extLst>
      <p:ext uri="{BB962C8B-B14F-4D97-AF65-F5344CB8AC3E}">
        <p14:creationId xmlns:p14="http://schemas.microsoft.com/office/powerpoint/2010/main" val="2634113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Basis</Template>
  <TotalTime>6890</TotalTime>
  <Words>1723</Words>
  <Application>Microsoft Macintosh PowerPoint</Application>
  <PresentationFormat>On-screen Show (4:3)</PresentationFormat>
  <Paragraphs>153</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Basis</vt:lpstr>
      <vt:lpstr>Regulating the “Domestication” of Public Spaces in Mexico City: Lessons for Los Angeles </vt:lpstr>
      <vt:lpstr>Overview</vt:lpstr>
      <vt:lpstr>Background</vt:lpstr>
      <vt:lpstr>Methodology</vt:lpstr>
      <vt:lpstr>What is informal street vending?</vt:lpstr>
      <vt:lpstr>Why is there informal street vending?</vt:lpstr>
      <vt:lpstr>Informal street vending in Mexico City </vt:lpstr>
      <vt:lpstr>History of regulation of informal street vending in Mexico City</vt:lpstr>
      <vt:lpstr>Integrating informal Metro vendors into the formal economy</vt:lpstr>
      <vt:lpstr>Integration program design</vt:lpstr>
      <vt:lpstr>Four potential training pathways for Metro vendors:</vt:lpstr>
      <vt:lpstr>Significance of Metro street vending to various stakeholders </vt:lpstr>
      <vt:lpstr>Expected program outcomes</vt:lpstr>
      <vt:lpstr>Questions arising from this research </vt:lpstr>
      <vt:lpstr>Informal street vending in Los Angeles </vt:lpstr>
      <vt:lpstr>Considerations for bringing an “integration” program to Los Angeles </vt:lpstr>
      <vt:lpstr>Conclusion</vt:lpstr>
      <vt:lpstr>Thank you!</vt:lpstr>
      <vt:lpstr>Sources</vt:lpstr>
      <vt:lpstr>Sources </vt:lpstr>
      <vt:lpstr>“The institutional structures have their own imperatives, and communicate their inertia to social systems, thus affecting the speed of the institutional response to the conditions of change.” (Selby, 1994, 115, cited in Jimenez, 1997) </vt:lpstr>
    </vt:vector>
  </TitlesOfParts>
  <Company>UCLA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Regulating the “Domestication” of Public Spaces</dc:title>
  <dc:creator>Skye Allmang</dc:creator>
  <cp:lastModifiedBy>Skye Allmang</cp:lastModifiedBy>
  <cp:revision>150</cp:revision>
  <dcterms:created xsi:type="dcterms:W3CDTF">2014-04-12T03:09:09Z</dcterms:created>
  <dcterms:modified xsi:type="dcterms:W3CDTF">2014-05-12T23:00:11Z</dcterms:modified>
</cp:coreProperties>
</file>